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66"/>
  </p:notesMasterIdLst>
  <p:handoutMasterIdLst>
    <p:handoutMasterId r:id="rId67"/>
  </p:handoutMasterIdLst>
  <p:sldIdLst>
    <p:sldId id="463" r:id="rId2"/>
    <p:sldId id="291" r:id="rId3"/>
    <p:sldId id="293" r:id="rId4"/>
    <p:sldId id="319" r:id="rId5"/>
    <p:sldId id="465" r:id="rId6"/>
    <p:sldId id="468" r:id="rId7"/>
    <p:sldId id="466" r:id="rId8"/>
    <p:sldId id="462" r:id="rId9"/>
    <p:sldId id="469" r:id="rId10"/>
    <p:sldId id="470" r:id="rId11"/>
    <p:sldId id="464" r:id="rId12"/>
    <p:sldId id="471" r:id="rId13"/>
    <p:sldId id="472" r:id="rId14"/>
    <p:sldId id="473" r:id="rId15"/>
    <p:sldId id="474" r:id="rId16"/>
    <p:sldId id="475" r:id="rId17"/>
    <p:sldId id="477" r:id="rId18"/>
    <p:sldId id="305" r:id="rId19"/>
    <p:sldId id="478" r:id="rId20"/>
    <p:sldId id="479" r:id="rId21"/>
    <p:sldId id="480" r:id="rId22"/>
    <p:sldId id="481" r:id="rId23"/>
    <p:sldId id="482" r:id="rId24"/>
    <p:sldId id="483" r:id="rId25"/>
    <p:sldId id="484" r:id="rId26"/>
    <p:sldId id="485" r:id="rId27"/>
    <p:sldId id="486" r:id="rId28"/>
    <p:sldId id="487" r:id="rId29"/>
    <p:sldId id="379" r:id="rId30"/>
    <p:sldId id="427" r:id="rId31"/>
    <p:sldId id="430" r:id="rId32"/>
    <p:sldId id="489" r:id="rId33"/>
    <p:sldId id="491" r:id="rId34"/>
    <p:sldId id="492" r:id="rId35"/>
    <p:sldId id="493" r:id="rId36"/>
    <p:sldId id="494" r:id="rId37"/>
    <p:sldId id="495" r:id="rId38"/>
    <p:sldId id="496" r:id="rId39"/>
    <p:sldId id="497" r:id="rId40"/>
    <p:sldId id="498" r:id="rId41"/>
    <p:sldId id="499" r:id="rId42"/>
    <p:sldId id="500" r:id="rId43"/>
    <p:sldId id="501" r:id="rId44"/>
    <p:sldId id="502" r:id="rId45"/>
    <p:sldId id="490" r:id="rId46"/>
    <p:sldId id="519" r:id="rId47"/>
    <p:sldId id="488" r:id="rId48"/>
    <p:sldId id="503" r:id="rId49"/>
    <p:sldId id="504" r:id="rId50"/>
    <p:sldId id="505" r:id="rId51"/>
    <p:sldId id="506" r:id="rId52"/>
    <p:sldId id="507" r:id="rId53"/>
    <p:sldId id="508" r:id="rId54"/>
    <p:sldId id="509" r:id="rId55"/>
    <p:sldId id="510" r:id="rId56"/>
    <p:sldId id="512" r:id="rId57"/>
    <p:sldId id="513" r:id="rId58"/>
    <p:sldId id="514" r:id="rId59"/>
    <p:sldId id="517" r:id="rId60"/>
    <p:sldId id="516" r:id="rId61"/>
    <p:sldId id="515" r:id="rId62"/>
    <p:sldId id="432" r:id="rId63"/>
    <p:sldId id="518" r:id="rId64"/>
    <p:sldId id="433" r:id="rId6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F"/>
    <a:srgbClr val="010000"/>
    <a:srgbClr val="ACA39A"/>
    <a:srgbClr val="F1BE48"/>
    <a:srgbClr val="6E6259"/>
    <a:srgbClr val="C8102E"/>
    <a:srgbClr val="7A6E67"/>
    <a:srgbClr val="F2BF49"/>
    <a:srgbClr val="ADA07A"/>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88391" autoAdjust="0"/>
  </p:normalViewPr>
  <p:slideViewPr>
    <p:cSldViewPr>
      <p:cViewPr varScale="1">
        <p:scale>
          <a:sx n="116" d="100"/>
          <a:sy n="116" d="100"/>
        </p:scale>
        <p:origin x="124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55A0C9-E830-1241-BEA3-6925DA004ECF}" type="datetimeFigureOut">
              <a:rPr lang="en-US" smtClean="0"/>
              <a:pPr/>
              <a:t>11/7/2019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845082-6AF3-024B-A14D-C5AD8123919E}" type="datetimeFigureOut">
              <a:rPr lang="en-US" smtClean="0"/>
              <a:pPr/>
              <a:t>11/7/2019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MG???? Standard </a:t>
            </a:r>
            <a:r>
              <a:rPr lang="en-US" baseline="0" dirty="0" err="1"/>
              <a:t>definisions</a:t>
            </a:r>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a:t>
            </a:fld>
            <a:endParaRPr lang="en-US"/>
          </a:p>
        </p:txBody>
      </p:sp>
    </p:spTree>
    <p:extLst>
      <p:ext uri="{BB962C8B-B14F-4D97-AF65-F5344CB8AC3E}">
        <p14:creationId xmlns:p14="http://schemas.microsoft.com/office/powerpoint/2010/main" val="1465715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12</a:t>
            </a:fld>
            <a:endParaRPr lang="en-US"/>
          </a:p>
        </p:txBody>
      </p:sp>
    </p:spTree>
    <p:extLst>
      <p:ext uri="{BB962C8B-B14F-4D97-AF65-F5344CB8AC3E}">
        <p14:creationId xmlns:p14="http://schemas.microsoft.com/office/powerpoint/2010/main" val="2049426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13</a:t>
            </a:fld>
            <a:endParaRPr lang="en-US"/>
          </a:p>
        </p:txBody>
      </p:sp>
    </p:spTree>
    <p:extLst>
      <p:ext uri="{BB962C8B-B14F-4D97-AF65-F5344CB8AC3E}">
        <p14:creationId xmlns:p14="http://schemas.microsoft.com/office/powerpoint/2010/main" val="21117954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14</a:t>
            </a:fld>
            <a:endParaRPr lang="en-US"/>
          </a:p>
        </p:txBody>
      </p:sp>
    </p:spTree>
    <p:extLst>
      <p:ext uri="{BB962C8B-B14F-4D97-AF65-F5344CB8AC3E}">
        <p14:creationId xmlns:p14="http://schemas.microsoft.com/office/powerpoint/2010/main" val="1151678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15</a:t>
            </a:fld>
            <a:endParaRPr lang="en-US"/>
          </a:p>
        </p:txBody>
      </p:sp>
    </p:spTree>
    <p:extLst>
      <p:ext uri="{BB962C8B-B14F-4D97-AF65-F5344CB8AC3E}">
        <p14:creationId xmlns:p14="http://schemas.microsoft.com/office/powerpoint/2010/main" val="3800857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16</a:t>
            </a:fld>
            <a:endParaRPr lang="en-US"/>
          </a:p>
        </p:txBody>
      </p:sp>
    </p:spTree>
    <p:extLst>
      <p:ext uri="{BB962C8B-B14F-4D97-AF65-F5344CB8AC3E}">
        <p14:creationId xmlns:p14="http://schemas.microsoft.com/office/powerpoint/2010/main" val="1201061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17</a:t>
            </a:fld>
            <a:endParaRPr lang="en-US"/>
          </a:p>
        </p:txBody>
      </p:sp>
    </p:spTree>
    <p:extLst>
      <p:ext uri="{BB962C8B-B14F-4D97-AF65-F5344CB8AC3E}">
        <p14:creationId xmlns:p14="http://schemas.microsoft.com/office/powerpoint/2010/main" val="524851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62</a:t>
            </a:fld>
            <a:endParaRPr lang="en-US"/>
          </a:p>
        </p:txBody>
      </p:sp>
    </p:spTree>
    <p:extLst>
      <p:ext uri="{BB962C8B-B14F-4D97-AF65-F5344CB8AC3E}">
        <p14:creationId xmlns:p14="http://schemas.microsoft.com/office/powerpoint/2010/main" val="25792891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63</a:t>
            </a:fld>
            <a:endParaRPr lang="en-US"/>
          </a:p>
        </p:txBody>
      </p:sp>
    </p:spTree>
    <p:extLst>
      <p:ext uri="{BB962C8B-B14F-4D97-AF65-F5344CB8AC3E}">
        <p14:creationId xmlns:p14="http://schemas.microsoft.com/office/powerpoint/2010/main" val="2541881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64</a:t>
            </a:fld>
            <a:endParaRPr lang="en-US"/>
          </a:p>
        </p:txBody>
      </p:sp>
    </p:spTree>
    <p:extLst>
      <p:ext uri="{BB962C8B-B14F-4D97-AF65-F5344CB8AC3E}">
        <p14:creationId xmlns:p14="http://schemas.microsoft.com/office/powerpoint/2010/main" val="2643904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a:t>
            </a:fld>
            <a:endParaRPr lang="en-US"/>
          </a:p>
        </p:txBody>
      </p:sp>
    </p:spTree>
    <p:extLst>
      <p:ext uri="{BB962C8B-B14F-4D97-AF65-F5344CB8AC3E}">
        <p14:creationId xmlns:p14="http://schemas.microsoft.com/office/powerpoint/2010/main" val="3543962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a:t>
            </a:fld>
            <a:endParaRPr lang="en-US"/>
          </a:p>
        </p:txBody>
      </p:sp>
    </p:spTree>
    <p:extLst>
      <p:ext uri="{BB962C8B-B14F-4D97-AF65-F5344CB8AC3E}">
        <p14:creationId xmlns:p14="http://schemas.microsoft.com/office/powerpoint/2010/main" val="3877638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6</a:t>
            </a:fld>
            <a:endParaRPr lang="en-US"/>
          </a:p>
        </p:txBody>
      </p:sp>
    </p:spTree>
    <p:extLst>
      <p:ext uri="{BB962C8B-B14F-4D97-AF65-F5344CB8AC3E}">
        <p14:creationId xmlns:p14="http://schemas.microsoft.com/office/powerpoint/2010/main" val="2302293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a:t>
            </a:fld>
            <a:endParaRPr lang="en-US"/>
          </a:p>
        </p:txBody>
      </p:sp>
    </p:spTree>
    <p:extLst>
      <p:ext uri="{BB962C8B-B14F-4D97-AF65-F5344CB8AC3E}">
        <p14:creationId xmlns:p14="http://schemas.microsoft.com/office/powerpoint/2010/main" val="275930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8</a:t>
            </a:fld>
            <a:endParaRPr lang="en-US"/>
          </a:p>
        </p:txBody>
      </p:sp>
    </p:spTree>
    <p:extLst>
      <p:ext uri="{BB962C8B-B14F-4D97-AF65-F5344CB8AC3E}">
        <p14:creationId xmlns:p14="http://schemas.microsoft.com/office/powerpoint/2010/main" val="267468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9</a:t>
            </a:fld>
            <a:endParaRPr lang="en-US"/>
          </a:p>
        </p:txBody>
      </p:sp>
    </p:spTree>
    <p:extLst>
      <p:ext uri="{BB962C8B-B14F-4D97-AF65-F5344CB8AC3E}">
        <p14:creationId xmlns:p14="http://schemas.microsoft.com/office/powerpoint/2010/main" val="304021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10</a:t>
            </a:fld>
            <a:endParaRPr lang="en-US"/>
          </a:p>
        </p:txBody>
      </p:sp>
    </p:spTree>
    <p:extLst>
      <p:ext uri="{BB962C8B-B14F-4D97-AF65-F5344CB8AC3E}">
        <p14:creationId xmlns:p14="http://schemas.microsoft.com/office/powerpoint/2010/main" val="219361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11</a:t>
            </a:fld>
            <a:endParaRPr lang="en-US"/>
          </a:p>
        </p:txBody>
      </p:sp>
    </p:spTree>
    <p:extLst>
      <p:ext uri="{BB962C8B-B14F-4D97-AF65-F5344CB8AC3E}">
        <p14:creationId xmlns:p14="http://schemas.microsoft.com/office/powerpoint/2010/main" val="1997367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0" name="Picture 11" descr="ISU LEFT white.eps"/>
          <p:cNvPicPr>
            <a:picLocks noChangeAspect="1"/>
          </p:cNvPicPr>
          <p:nvPr userDrawn="1"/>
        </p:nvPicPr>
        <p:blipFill>
          <a:blip r:embed="rId2"/>
          <a:srcRect b="38235"/>
          <a:stretch>
            <a:fillRect/>
          </a:stretch>
        </p:blipFill>
        <p:spPr bwMode="auto">
          <a:xfrm>
            <a:off x="533400" y="830263"/>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95314"/>
            <a:ext cx="8229600" cy="822325"/>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668B409-A68F-45CE-BA1A-AB9D1DC02882}" type="datetime1">
              <a:rPr lang="en-US"/>
              <a:pPr>
                <a:defRPr/>
              </a:pPr>
              <a:t>11/7/2019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FE4B61-D119-4C2A-B0FD-8BB9E4349C88}" type="slidenum">
              <a:rPr lang="en-US"/>
              <a:pPr>
                <a:defRPr/>
              </a:pPr>
              <a:t>‹#›</a:t>
            </a:fld>
            <a:endParaRPr lang="en-US" dirty="0"/>
          </a:p>
        </p:txBody>
      </p:sp>
    </p:spTree>
    <p:extLst>
      <p:ext uri="{BB962C8B-B14F-4D97-AF65-F5344CB8AC3E}">
        <p14:creationId xmlns:p14="http://schemas.microsoft.com/office/powerpoint/2010/main" val="3238419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5" y="34893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9" name="Slide Number Placeholder 5"/>
          <p:cNvSpPr>
            <a:spLocks noGrp="1"/>
          </p:cNvSpPr>
          <p:nvPr>
            <p:ph type="sldNum" sz="quarter" idx="4"/>
          </p:nvPr>
        </p:nvSpPr>
        <p:spPr>
          <a:xfrm>
            <a:off x="6553200" y="5715000"/>
            <a:ext cx="2133600" cy="365125"/>
          </a:xfrm>
          <a:prstGeom prst="rect">
            <a:avLst/>
          </a:prstGeom>
        </p:spPr>
        <p:txBody>
          <a:bodyPr vert="horz" lIns="91440" tIns="45720" rIns="91440" bIns="45720" rtlCol="0" anchor="ctr"/>
          <a:lstStyle>
            <a:lvl1pPr algn="r">
              <a:defRPr sz="1200">
                <a:solidFill>
                  <a:srgbClr val="ACA39A"/>
                </a:solidFill>
              </a:defRPr>
            </a:lvl1pPr>
          </a:lstStyle>
          <a:p>
            <a:fld id="{179A9A4E-4C82-4D44-9372-C31BB3818094}" type="slidenum">
              <a:rPr lang="en-US" smtClean="0"/>
              <a:pPr/>
              <a:t>‹#›</a:t>
            </a:fld>
            <a:endParaRPr lang="en-US" dirty="0"/>
          </a:p>
        </p:txBody>
      </p:sp>
      <p:pic>
        <p:nvPicPr>
          <p:cNvPr id="12" name="Picture 11" descr="ISU LEFT white.eps"/>
          <p:cNvPicPr>
            <a:picLocks noChangeAspect="1"/>
          </p:cNvPicPr>
          <p:nvPr userDrawn="1"/>
        </p:nvPicPr>
        <p:blipFill>
          <a:blip r:embed="rId14"/>
          <a:srcRect b="38235"/>
          <a:stretch>
            <a:fillRect/>
          </a:stretch>
        </p:blipFill>
        <p:spPr bwMode="auto">
          <a:xfrm>
            <a:off x="533400" y="6365927"/>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00"/>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pPr algn="r"/>
            <a:r>
              <a:rPr lang="en-US" dirty="0"/>
              <a:t>Unit Name Goes Here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p:titleStyle>
    <p:bodyStyle>
      <a:lvl1pPr marL="342900" indent="-342900" algn="l" rtl="0" fontAlgn="base">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68312" y="1295400"/>
            <a:ext cx="6999288" cy="457200"/>
          </a:xfrm>
        </p:spPr>
        <p:txBody>
          <a:bodyPr/>
          <a:lstStyle/>
          <a:p>
            <a:r>
              <a:rPr lang="en-US" dirty="0">
                <a:latin typeface="Times New Roman" panose="02020603050405020304" pitchFamily="18" charset="0"/>
                <a:cs typeface="Times New Roman" panose="02020603050405020304" pitchFamily="18" charset="0"/>
              </a:rPr>
              <a:t>EE 653 Power distribution system modeling, optimization and simulation</a:t>
            </a:r>
          </a:p>
        </p:txBody>
      </p:sp>
      <p:sp>
        <p:nvSpPr>
          <p:cNvPr id="7" name="Title 5">
            <a:extLst>
              <a:ext uri="{FF2B5EF4-FFF2-40B4-BE49-F238E27FC236}">
                <a16:creationId xmlns:a16="http://schemas.microsoft.com/office/drawing/2014/main" id="{956278CC-96C5-4C67-94C5-E3D7A22875ED}"/>
              </a:ext>
            </a:extLst>
          </p:cNvPr>
          <p:cNvSpPr>
            <a:spLocks noGrp="1"/>
          </p:cNvSpPr>
          <p:nvPr>
            <p:ph type="ctrTitle"/>
          </p:nvPr>
        </p:nvSpPr>
        <p:spPr>
          <a:xfrm>
            <a:off x="468312" y="2743200"/>
            <a:ext cx="7864261" cy="1066800"/>
          </a:xfrm>
        </p:spPr>
        <p:txBody>
          <a:bodyPr/>
          <a:lstStyle/>
          <a:p>
            <a:pPr algn="ctr"/>
            <a:r>
              <a:rPr lang="en-US" dirty="0">
                <a:latin typeface="Times New Roman" panose="02020603050405020304" pitchFamily="18" charset="0"/>
                <a:cs typeface="Times New Roman" panose="02020603050405020304" pitchFamily="18" charset="0"/>
              </a:rPr>
              <a:t>Microgrids (Part II)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Microgrid Modeling and Control</a:t>
            </a:r>
            <a:endParaRPr lang="en-US" dirty="0"/>
          </a:p>
        </p:txBody>
      </p:sp>
      <p:sp>
        <p:nvSpPr>
          <p:cNvPr id="5" name="Subtitle 2">
            <a:extLst>
              <a:ext uri="{FF2B5EF4-FFF2-40B4-BE49-F238E27FC236}">
                <a16:creationId xmlns:a16="http://schemas.microsoft.com/office/drawing/2014/main" id="{44E2B40A-BC2E-F042-8443-20A546DE4F60}"/>
              </a:ext>
            </a:extLst>
          </p:cNvPr>
          <p:cNvSpPr>
            <a:spLocks noGrp="1"/>
          </p:cNvSpPr>
          <p:nvPr>
            <p:ph type="subTitle" idx="1"/>
          </p:nvPr>
        </p:nvSpPr>
        <p:spPr>
          <a:xfrm>
            <a:off x="57042" y="3810000"/>
            <a:ext cx="8686800" cy="1066800"/>
          </a:xfrm>
        </p:spPr>
        <p:txBody>
          <a:bodyPr/>
          <a:lstStyle/>
          <a:p>
            <a:endParaRPr lang="en-US" sz="2000" dirty="0">
              <a:solidFill>
                <a:schemeClr val="tx1"/>
              </a:solidFill>
              <a:latin typeface="Times New Roman" panose="02020603050405020304" pitchFamily="18" charset="0"/>
              <a:cs typeface="Times New Roman" panose="02020603050405020304" pitchFamily="18" charset="0"/>
            </a:endParaRPr>
          </a:p>
          <a:p>
            <a:pPr algn="ctr"/>
            <a:r>
              <a:rPr lang="en-US" sz="2000" dirty="0">
                <a:solidFill>
                  <a:schemeClr val="tx1"/>
                </a:solidFill>
                <a:latin typeface="Times New Roman" panose="02020603050405020304" pitchFamily="18" charset="0"/>
                <a:cs typeface="Times New Roman" panose="02020603050405020304" pitchFamily="18" charset="0"/>
              </a:rPr>
              <a:t>GRA: Zixiao Ma</a:t>
            </a:r>
          </a:p>
          <a:p>
            <a:pPr algn="ctr"/>
            <a:r>
              <a:rPr lang="en-US" sz="2000" dirty="0">
                <a:solidFill>
                  <a:schemeClr val="tx1"/>
                </a:solidFill>
                <a:latin typeface="Times New Roman" panose="02020603050405020304" pitchFamily="18" charset="0"/>
                <a:cs typeface="Times New Roman" panose="02020603050405020304" pitchFamily="18" charset="0"/>
              </a:rPr>
              <a:t>Advisor: Dr. Zhaoyu Wang</a:t>
            </a:r>
          </a:p>
          <a:p>
            <a:pPr algn="ctr"/>
            <a:r>
              <a:rPr lang="en-US" sz="2000" dirty="0">
                <a:solidFill>
                  <a:schemeClr val="tx1"/>
                </a:solidFill>
                <a:latin typeface="Times New Roman" panose="02020603050405020304" pitchFamily="18" charset="0"/>
                <a:cs typeface="Times New Roman" panose="02020603050405020304" pitchFamily="18" charset="0"/>
              </a:rPr>
              <a:t>Department of Electrical and Computer Engineering</a:t>
            </a:r>
          </a:p>
          <a:p>
            <a:pPr algn="ctr"/>
            <a:r>
              <a:rPr lang="en-US" sz="2000" dirty="0">
                <a:solidFill>
                  <a:schemeClr val="tx1"/>
                </a:solidFill>
                <a:latin typeface="Times New Roman" panose="02020603050405020304" pitchFamily="18" charset="0"/>
                <a:cs typeface="Times New Roman" panose="02020603050405020304" pitchFamily="18" charset="0"/>
              </a:rPr>
              <a:t>Iowa State University</a:t>
            </a:r>
          </a:p>
          <a:p>
            <a:endParaRPr lang="en-US"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66978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10</a:t>
            </a:fld>
            <a:endParaRPr lang="en-US" dirty="0"/>
          </a:p>
        </p:txBody>
      </p:sp>
      <p:sp>
        <p:nvSpPr>
          <p:cNvPr id="5" name="Text Placeholder 4"/>
          <p:cNvSpPr>
            <a:spLocks noGrp="1"/>
          </p:cNvSpPr>
          <p:nvPr>
            <p:ph type="body" sz="quarter" idx="10"/>
          </p:nvPr>
        </p:nvSpPr>
        <p:spPr/>
        <p:txBody>
          <a:bodyPr/>
          <a:lstStyle/>
          <a:p>
            <a:endParaRPr lang="en-US" dirty="0"/>
          </a:p>
        </p:txBody>
      </p:sp>
      <p:sp>
        <p:nvSpPr>
          <p:cNvPr id="18" name="Rectangle 2">
            <a:extLst>
              <a:ext uri="{FF2B5EF4-FFF2-40B4-BE49-F238E27FC236}">
                <a16:creationId xmlns:a16="http://schemas.microsoft.com/office/drawing/2014/main" id="{36785488-F08E-4241-B671-41E4D9E016D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B08817BE-37B8-4D15-9571-F5C7C83CECAC}"/>
                  </a:ext>
                </a:extLst>
              </p:cNvPr>
              <p:cNvSpPr>
                <a:spLocks noGrp="1"/>
              </p:cNvSpPr>
              <p:nvPr>
                <p:ph idx="1"/>
              </p:nvPr>
            </p:nvSpPr>
            <p:spPr>
              <a:xfrm>
                <a:off x="762000" y="609600"/>
                <a:ext cx="7467600" cy="4218377"/>
              </a:xfrm>
            </p:spPr>
            <p:txBody>
              <a:bodyPr/>
              <a:lstStyle/>
              <a:p>
                <a:pPr algn="just">
                  <a:spcAft>
                    <a:spcPts val="600"/>
                  </a:spcAft>
                  <a:buFont typeface="+mj-lt"/>
                  <a:buAutoNum type="alphaLcParenR" startAt="6"/>
                </a:pPr>
                <a:r>
                  <a:rPr lang="en-US" altLang="zh-CN" sz="1800" kern="1200" dirty="0">
                    <a:solidFill>
                      <a:schemeClr val="tx1"/>
                    </a:solidFill>
                    <a:latin typeface="Times" panose="02020603050405020304" pitchFamily="18" charset="0"/>
                    <a:cs typeface="Times" panose="02020603050405020304" pitchFamily="18" charset="0"/>
                  </a:rPr>
                  <a:t>Current Controllers: Another set of PI controllers are used for current controllers as shown in Fig.7. These controllers take the difference between the commanded filter inductor currents (</a:t>
                </a:r>
                <a14:m>
                  <m:oMath xmlns:m="http://schemas.openxmlformats.org/officeDocument/2006/math">
                    <m:sSubSup>
                      <m:sSubSupPr>
                        <m:ctrlPr>
                          <a:rPr lang="zh-CN" altLang="zh-CN" sz="1800" i="1">
                            <a:solidFill>
                              <a:schemeClr val="tx1"/>
                            </a:solidFill>
                            <a:latin typeface="Cambria Math" panose="02040503050406030204" pitchFamily="18" charset="0"/>
                          </a:rPr>
                        </m:ctrlPr>
                      </m:sSubSupPr>
                      <m:e>
                        <m:r>
                          <a:rPr lang="en-US" altLang="zh-CN" sz="1800" b="0" i="1" smtClean="0">
                            <a:solidFill>
                              <a:schemeClr val="tx1"/>
                            </a:solidFill>
                            <a:latin typeface="Cambria Math" panose="02040503050406030204" pitchFamily="18" charset="0"/>
                          </a:rPr>
                          <m:t>𝑖</m:t>
                        </m:r>
                      </m:e>
                      <m:sub>
                        <m:r>
                          <a:rPr lang="en-US" altLang="zh-CN" sz="1800" i="1">
                            <a:solidFill>
                              <a:schemeClr val="tx1"/>
                            </a:solidFill>
                            <a:latin typeface="Cambria Math" panose="02040503050406030204" pitchFamily="18" charset="0"/>
                          </a:rPr>
                          <m:t>𝑙𝑑</m:t>
                        </m:r>
                        <m:r>
                          <a:rPr lang="en-US" altLang="zh-CN" sz="1800" b="0" i="1" smtClean="0">
                            <a:solidFill>
                              <a:schemeClr val="tx1"/>
                            </a:solidFill>
                            <a:latin typeface="Cambria Math" panose="02040503050406030204" pitchFamily="18" charset="0"/>
                          </a:rPr>
                          <m:t>𝑞</m:t>
                        </m:r>
                      </m:sub>
                      <m:sup>
                        <m:r>
                          <a:rPr lang="en-US" altLang="zh-CN" sz="1800" i="1">
                            <a:solidFill>
                              <a:schemeClr val="tx1"/>
                            </a:solidFill>
                            <a:latin typeface="Cambria Math" panose="02040503050406030204" pitchFamily="18" charset="0"/>
                          </a:rPr>
                          <m:t>∗</m:t>
                        </m:r>
                      </m:sup>
                    </m:sSubSup>
                  </m:oMath>
                </a14:m>
                <a:r>
                  <a:rPr lang="en-US" altLang="zh-CN" sz="1800" kern="1200" dirty="0">
                    <a:solidFill>
                      <a:schemeClr val="tx1"/>
                    </a:solidFill>
                    <a:latin typeface="Times" panose="02020603050405020304" pitchFamily="18" charset="0"/>
                    <a:cs typeface="Times" panose="02020603050405020304" pitchFamily="18" charset="0"/>
                  </a:rPr>
                  <a:t>), the measured filter inductor currents (</a:t>
                </a:r>
                <a14:m>
                  <m:oMath xmlns:m="http://schemas.openxmlformats.org/officeDocument/2006/math">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𝑖</m:t>
                        </m:r>
                      </m:e>
                      <m:sub>
                        <m:r>
                          <a:rPr lang="en-US" altLang="zh-CN" sz="1800" i="1">
                            <a:solidFill>
                              <a:schemeClr val="tx1"/>
                            </a:solidFill>
                            <a:latin typeface="Cambria Math" panose="02040503050406030204" pitchFamily="18" charset="0"/>
                          </a:rPr>
                          <m:t>𝑙𝑑</m:t>
                        </m:r>
                        <m:r>
                          <a:rPr lang="en-US" altLang="zh-CN" sz="1800" b="0" i="1" smtClean="0">
                            <a:solidFill>
                              <a:schemeClr val="tx1"/>
                            </a:solidFill>
                            <a:latin typeface="Cambria Math" panose="02040503050406030204" pitchFamily="18" charset="0"/>
                          </a:rPr>
                          <m:t>𝑞</m:t>
                        </m:r>
                      </m:sub>
                    </m:sSub>
                  </m:oMath>
                </a14:m>
                <a:r>
                  <a:rPr lang="en-US" altLang="zh-CN" sz="1800" kern="1200" dirty="0">
                    <a:solidFill>
                      <a:schemeClr val="tx1"/>
                    </a:solidFill>
                    <a:latin typeface="Times" panose="02020603050405020304" pitchFamily="18" charset="0"/>
                    <a:cs typeface="Times" panose="02020603050405020304" pitchFamily="18" charset="0"/>
                  </a:rPr>
                  <a:t>), and produce commanded voltage values (</a:t>
                </a:r>
                <a14:m>
                  <m:oMath xmlns:m="http://schemas.openxmlformats.org/officeDocument/2006/math">
                    <m:sSubSup>
                      <m:sSubSupPr>
                        <m:ctrlPr>
                          <a:rPr lang="zh-CN" altLang="zh-CN" sz="1800" i="1">
                            <a:solidFill>
                              <a:schemeClr val="tx1"/>
                            </a:solidFill>
                            <a:latin typeface="Cambria Math" panose="02040503050406030204" pitchFamily="18" charset="0"/>
                          </a:rPr>
                        </m:ctrlPr>
                      </m:sSubSupPr>
                      <m:e>
                        <m:r>
                          <a:rPr lang="en-US" altLang="zh-CN" sz="1800" i="1">
                            <a:solidFill>
                              <a:schemeClr val="tx1"/>
                            </a:solidFill>
                            <a:latin typeface="Cambria Math" panose="02040503050406030204" pitchFamily="18" charset="0"/>
                          </a:rPr>
                          <m:t>𝑣</m:t>
                        </m:r>
                      </m:e>
                      <m:sub>
                        <m:r>
                          <a:rPr lang="en-US" altLang="zh-CN" sz="1800" i="1">
                            <a:solidFill>
                              <a:schemeClr val="tx1"/>
                            </a:solidFill>
                            <a:latin typeface="Cambria Math" panose="02040503050406030204" pitchFamily="18" charset="0"/>
                          </a:rPr>
                          <m:t>𝑙𝑑</m:t>
                        </m:r>
                        <m:r>
                          <a:rPr lang="en-US" altLang="zh-CN" sz="1800" b="0" i="1" smtClean="0">
                            <a:solidFill>
                              <a:schemeClr val="tx1"/>
                            </a:solidFill>
                            <a:latin typeface="Cambria Math" panose="02040503050406030204" pitchFamily="18" charset="0"/>
                          </a:rPr>
                          <m:t>𝑞</m:t>
                        </m:r>
                      </m:sub>
                      <m:sup>
                        <m:r>
                          <a:rPr lang="en-US" altLang="zh-CN" sz="1800" i="1">
                            <a:solidFill>
                              <a:schemeClr val="tx1"/>
                            </a:solidFill>
                            <a:latin typeface="Cambria Math" panose="02040503050406030204" pitchFamily="18" charset="0"/>
                          </a:rPr>
                          <m:t>∗</m:t>
                        </m:r>
                      </m:sup>
                    </m:sSubSup>
                  </m:oMath>
                </a14:m>
                <a:r>
                  <a:rPr lang="en-US" altLang="zh-CN" sz="1800" kern="1200" dirty="0">
                    <a:solidFill>
                      <a:schemeClr val="tx1"/>
                    </a:solidFill>
                    <a:latin typeface="Times" panose="02020603050405020304" pitchFamily="18" charset="0"/>
                    <a:cs typeface="Times" panose="02020603050405020304" pitchFamily="18" charset="0"/>
                  </a:rPr>
                  <a:t>). The values of correspond to the inverter output voltages before the LCL filter. Cross-coupling component terms are eliminated in these controllers as well</a:t>
                </a:r>
                <a:endParaRPr lang="en-US" altLang="zh-CN" sz="1800" i="1" dirty="0">
                  <a:solidFill>
                    <a:schemeClr val="tx1"/>
                  </a:solidFill>
                  <a:latin typeface="Cambria Math" panose="02040503050406030204" pitchFamily="18" charset="0"/>
                </a:endParaRPr>
              </a:p>
              <a:p>
                <a:pPr marL="0" indent="0" algn="just">
                  <a:spcAft>
                    <a:spcPts val="600"/>
                  </a:spcAft>
                  <a:buNone/>
                </a:pPr>
                <a14:m>
                  <m:oMathPara xmlns:m="http://schemas.openxmlformats.org/officeDocument/2006/math">
                    <m:oMathParaPr>
                      <m:jc m:val="centerGroup"/>
                    </m:oMathParaPr>
                    <m:oMath xmlns:m="http://schemas.openxmlformats.org/officeDocument/2006/math">
                      <m:sSub>
                        <m:sSubPr>
                          <m:ctrlPr>
                            <a:rPr lang="zh-CN" altLang="zh-CN" sz="1800" i="1">
                              <a:solidFill>
                                <a:schemeClr val="tx1"/>
                              </a:solidFill>
                              <a:latin typeface="Cambria Math" panose="02040503050406030204" pitchFamily="18" charset="0"/>
                            </a:rPr>
                          </m:ctrlPr>
                        </m:sSubPr>
                        <m:e>
                          <m:acc>
                            <m:accPr>
                              <m:chr m:val="̇"/>
                              <m:ctrlPr>
                                <a:rPr lang="zh-CN" altLang="zh-CN" sz="1800" i="1">
                                  <a:solidFill>
                                    <a:schemeClr val="tx1"/>
                                  </a:solidFill>
                                  <a:latin typeface="Cambria Math" panose="02040503050406030204" pitchFamily="18" charset="0"/>
                                </a:rPr>
                              </m:ctrlPr>
                            </m:accPr>
                            <m:e>
                              <m:r>
                                <a:rPr lang="zh-CN" altLang="en-US" sz="1800" i="1" smtClean="0">
                                  <a:solidFill>
                                    <a:schemeClr val="tx1"/>
                                  </a:solidFill>
                                  <a:latin typeface="Cambria Math" panose="02040503050406030204" pitchFamily="18" charset="0"/>
                                </a:rPr>
                                <m:t>𝛾</m:t>
                              </m:r>
                            </m:e>
                          </m:acc>
                        </m:e>
                        <m:sub>
                          <m:r>
                            <a:rPr lang="en-US" altLang="zh-CN" sz="1800" i="1">
                              <a:solidFill>
                                <a:schemeClr val="tx1"/>
                              </a:solidFill>
                              <a:latin typeface="Cambria Math" panose="02040503050406030204" pitchFamily="18" charset="0"/>
                            </a:rPr>
                            <m:t>𝑑</m:t>
                          </m:r>
                        </m:sub>
                      </m:sSub>
                      <m:r>
                        <a:rPr lang="en-US" altLang="zh-CN" sz="1800" i="1">
                          <a:solidFill>
                            <a:schemeClr val="tx1"/>
                          </a:solidFill>
                          <a:latin typeface="Cambria Math" panose="02040503050406030204" pitchFamily="18" charset="0"/>
                        </a:rPr>
                        <m:t>=</m:t>
                      </m:r>
                      <m:sSubSup>
                        <m:sSubSupPr>
                          <m:ctrlPr>
                            <a:rPr lang="zh-CN" altLang="zh-CN" sz="1800" i="1">
                              <a:solidFill>
                                <a:schemeClr val="tx1"/>
                              </a:solidFill>
                              <a:latin typeface="Cambria Math" panose="02040503050406030204" pitchFamily="18" charset="0"/>
                            </a:rPr>
                          </m:ctrlPr>
                        </m:sSubSupPr>
                        <m:e>
                          <m:r>
                            <a:rPr lang="en-US" altLang="zh-CN" sz="1800" b="0" i="1" smtClean="0">
                              <a:solidFill>
                                <a:schemeClr val="tx1"/>
                              </a:solidFill>
                              <a:latin typeface="Cambria Math" panose="02040503050406030204" pitchFamily="18" charset="0"/>
                            </a:rPr>
                            <m:t>𝑖</m:t>
                          </m:r>
                        </m:e>
                        <m:sub>
                          <m:r>
                            <a:rPr lang="en-US" altLang="zh-CN" sz="1800" i="1">
                              <a:solidFill>
                                <a:schemeClr val="tx1"/>
                              </a:solidFill>
                              <a:latin typeface="Cambria Math" panose="02040503050406030204" pitchFamily="18" charset="0"/>
                            </a:rPr>
                            <m:t>𝑙𝑑</m:t>
                          </m:r>
                        </m:sub>
                        <m:sup>
                          <m:r>
                            <a:rPr lang="en-US" altLang="zh-CN" sz="1800" i="1">
                              <a:solidFill>
                                <a:schemeClr val="tx1"/>
                              </a:solidFill>
                              <a:latin typeface="Cambria Math" panose="02040503050406030204" pitchFamily="18" charset="0"/>
                            </a:rPr>
                            <m:t>∗</m:t>
                          </m:r>
                        </m:sup>
                      </m:sSubSup>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𝑖</m:t>
                          </m:r>
                        </m:e>
                        <m:sub>
                          <m:r>
                            <a:rPr lang="en-US" altLang="zh-CN" sz="1800" i="1">
                              <a:solidFill>
                                <a:schemeClr val="tx1"/>
                              </a:solidFill>
                              <a:latin typeface="Cambria Math" panose="02040503050406030204" pitchFamily="18" charset="0"/>
                            </a:rPr>
                            <m:t>𝑙𝑑</m:t>
                          </m:r>
                        </m:sub>
                      </m:sSub>
                      <m:r>
                        <a:rPr lang="en-US" altLang="zh-CN" sz="1800" i="1">
                          <a:solidFill>
                            <a:schemeClr val="tx1"/>
                          </a:solidFill>
                          <a:latin typeface="Cambria Math" panose="02040503050406030204" pitchFamily="18" charset="0"/>
                        </a:rPr>
                        <m:t>,</m:t>
                      </m:r>
                    </m:oMath>
                  </m:oMathPara>
                </a14:m>
                <a:endParaRPr lang="zh-CN" altLang="zh-CN" sz="1800" i="1" dirty="0">
                  <a:solidFill>
                    <a:schemeClr val="tx1"/>
                  </a:solidFill>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sSubSup>
                        <m:sSubSupPr>
                          <m:ctrlPr>
                            <a:rPr lang="zh-CN" altLang="zh-CN" sz="1800" i="1">
                              <a:solidFill>
                                <a:schemeClr val="tx1"/>
                              </a:solidFill>
                              <a:latin typeface="Cambria Math" panose="02040503050406030204" pitchFamily="18" charset="0"/>
                            </a:rPr>
                          </m:ctrlPr>
                        </m:sSubSupPr>
                        <m:e>
                          <m:r>
                            <a:rPr lang="en-US" altLang="zh-CN" sz="1800" b="0" i="1" smtClean="0">
                              <a:solidFill>
                                <a:schemeClr val="tx1"/>
                              </a:solidFill>
                              <a:latin typeface="Cambria Math" panose="02040503050406030204" pitchFamily="18" charset="0"/>
                            </a:rPr>
                            <m:t>𝑣</m:t>
                          </m:r>
                        </m:e>
                        <m:sub>
                          <m:r>
                            <a:rPr lang="en-US" altLang="zh-CN" sz="1800" i="1">
                              <a:solidFill>
                                <a:schemeClr val="tx1"/>
                              </a:solidFill>
                              <a:latin typeface="Cambria Math" panose="02040503050406030204" pitchFamily="18" charset="0"/>
                            </a:rPr>
                            <m:t>𝑙𝑑</m:t>
                          </m:r>
                        </m:sub>
                        <m:sup>
                          <m:r>
                            <a:rPr lang="en-US" altLang="zh-CN" sz="1800" i="1">
                              <a:solidFill>
                                <a:schemeClr val="tx1"/>
                              </a:solidFill>
                              <a:latin typeface="Cambria Math" panose="02040503050406030204" pitchFamily="18" charset="0"/>
                            </a:rPr>
                            <m:t>∗</m:t>
                          </m:r>
                        </m:sup>
                      </m:sSubSup>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𝜔</m:t>
                          </m:r>
                        </m:e>
                        <m:sub>
                          <m:r>
                            <a:rPr lang="en-US" altLang="zh-CN" sz="1800" i="1">
                              <a:solidFill>
                                <a:schemeClr val="tx1"/>
                              </a:solidFill>
                              <a:latin typeface="Cambria Math" panose="02040503050406030204" pitchFamily="18" charset="0"/>
                            </a:rPr>
                            <m:t>𝑛</m:t>
                          </m:r>
                        </m:sub>
                      </m:sSub>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𝐿</m:t>
                          </m:r>
                        </m:e>
                        <m:sub>
                          <m:r>
                            <a:rPr lang="en-US" altLang="zh-CN" sz="1800" i="1">
                              <a:solidFill>
                                <a:schemeClr val="tx1"/>
                              </a:solidFill>
                              <a:latin typeface="Cambria Math" panose="02040503050406030204" pitchFamily="18" charset="0"/>
                            </a:rPr>
                            <m:t>𝑓</m:t>
                          </m:r>
                        </m:sub>
                      </m:sSub>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𝑖</m:t>
                          </m:r>
                        </m:e>
                        <m:sub>
                          <m:r>
                            <a:rPr lang="en-US" altLang="zh-CN" sz="1800" i="1">
                              <a:solidFill>
                                <a:schemeClr val="tx1"/>
                              </a:solidFill>
                              <a:latin typeface="Cambria Math" panose="02040503050406030204" pitchFamily="18" charset="0"/>
                            </a:rPr>
                            <m:t>𝑙𝑞</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𝑘</m:t>
                          </m:r>
                        </m:e>
                        <m:sub>
                          <m:r>
                            <a:rPr lang="en-US" altLang="zh-CN" sz="1800" b="0" i="1" smtClean="0">
                              <a:solidFill>
                                <a:schemeClr val="tx1"/>
                              </a:solidFill>
                              <a:latin typeface="Cambria Math" panose="02040503050406030204" pitchFamily="18" charset="0"/>
                            </a:rPr>
                            <m:t>𝑖𝑐</m:t>
                          </m:r>
                          <m:r>
                            <a:rPr lang="en-US" altLang="zh-CN" sz="1800" i="1">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𝑑</m:t>
                          </m:r>
                        </m:sub>
                      </m:sSub>
                      <m:sSub>
                        <m:sSubPr>
                          <m:ctrlPr>
                            <a:rPr lang="zh-CN" altLang="zh-CN" sz="1800" i="1">
                              <a:solidFill>
                                <a:schemeClr val="tx1"/>
                              </a:solidFill>
                              <a:latin typeface="Cambria Math" panose="02040503050406030204" pitchFamily="18" charset="0"/>
                            </a:rPr>
                          </m:ctrlPr>
                        </m:sSubPr>
                        <m:e>
                          <m:r>
                            <a:rPr lang="zh-CN" altLang="en-US" sz="1800" i="1" smtClean="0">
                              <a:solidFill>
                                <a:schemeClr val="tx1"/>
                              </a:solidFill>
                              <a:latin typeface="Cambria Math" panose="02040503050406030204" pitchFamily="18" charset="0"/>
                            </a:rPr>
                            <m:t>𝛾</m:t>
                          </m:r>
                        </m:e>
                        <m:sub>
                          <m:r>
                            <a:rPr lang="en-US" altLang="zh-CN" sz="1800" i="1">
                              <a:solidFill>
                                <a:schemeClr val="tx1"/>
                              </a:solidFill>
                              <a:latin typeface="Cambria Math" panose="02040503050406030204" pitchFamily="18" charset="0"/>
                            </a:rPr>
                            <m:t>𝑑</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𝑘</m:t>
                          </m:r>
                        </m:e>
                        <m:sub>
                          <m:r>
                            <a:rPr lang="en-US" altLang="zh-CN" sz="1800" b="0" i="1" smtClean="0">
                              <a:solidFill>
                                <a:schemeClr val="tx1"/>
                              </a:solidFill>
                              <a:latin typeface="Cambria Math" panose="02040503050406030204" pitchFamily="18" charset="0"/>
                            </a:rPr>
                            <m:t>𝑝𝑐</m:t>
                          </m:r>
                          <m:r>
                            <a:rPr lang="en-US" altLang="zh-CN" sz="1800" i="1">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𝑑</m:t>
                          </m:r>
                        </m:sub>
                      </m:sSub>
                      <m:sSub>
                        <m:sSubPr>
                          <m:ctrlPr>
                            <a:rPr lang="zh-CN" altLang="zh-CN" sz="1800" i="1">
                              <a:solidFill>
                                <a:schemeClr val="tx1"/>
                              </a:solidFill>
                              <a:latin typeface="Cambria Math" panose="02040503050406030204" pitchFamily="18" charset="0"/>
                            </a:rPr>
                          </m:ctrlPr>
                        </m:sSubPr>
                        <m:e>
                          <m:acc>
                            <m:accPr>
                              <m:chr m:val="̇"/>
                              <m:ctrlPr>
                                <a:rPr lang="zh-CN" altLang="zh-CN" sz="1800" i="1">
                                  <a:solidFill>
                                    <a:schemeClr val="tx1"/>
                                  </a:solidFill>
                                  <a:latin typeface="Cambria Math" panose="02040503050406030204" pitchFamily="18" charset="0"/>
                                </a:rPr>
                              </m:ctrlPr>
                            </m:accPr>
                            <m:e>
                              <m:r>
                                <a:rPr lang="zh-CN" altLang="en-US" sz="1800" i="1" smtClean="0">
                                  <a:solidFill>
                                    <a:schemeClr val="tx1"/>
                                  </a:solidFill>
                                  <a:latin typeface="Cambria Math" panose="02040503050406030204" pitchFamily="18" charset="0"/>
                                </a:rPr>
                                <m:t>𝛾</m:t>
                              </m:r>
                            </m:e>
                          </m:acc>
                        </m:e>
                        <m:sub>
                          <m:r>
                            <a:rPr lang="en-US" altLang="zh-CN" sz="1800" i="1">
                              <a:solidFill>
                                <a:schemeClr val="tx1"/>
                              </a:solidFill>
                              <a:latin typeface="Cambria Math" panose="02040503050406030204" pitchFamily="18" charset="0"/>
                            </a:rPr>
                            <m:t>𝑑</m:t>
                          </m:r>
                        </m:sub>
                      </m:sSub>
                      <m:r>
                        <a:rPr lang="en-US" altLang="zh-CN" sz="1800" i="1">
                          <a:solidFill>
                            <a:schemeClr val="tx1"/>
                          </a:solidFill>
                          <a:latin typeface="Cambria Math" panose="02040503050406030204" pitchFamily="18" charset="0"/>
                        </a:rPr>
                        <m:t>,</m:t>
                      </m:r>
                    </m:oMath>
                  </m:oMathPara>
                </a14:m>
                <a:endParaRPr lang="zh-CN" altLang="zh-CN" sz="1800" i="1" dirty="0">
                  <a:solidFill>
                    <a:schemeClr val="tx1"/>
                  </a:solidFill>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zh-CN" altLang="zh-CN" sz="1800" i="1">
                              <a:solidFill>
                                <a:schemeClr val="tx1"/>
                              </a:solidFill>
                              <a:latin typeface="Cambria Math" panose="02040503050406030204" pitchFamily="18" charset="0"/>
                            </a:rPr>
                          </m:ctrlPr>
                        </m:sSubPr>
                        <m:e>
                          <m:acc>
                            <m:accPr>
                              <m:chr m:val="̇"/>
                              <m:ctrlPr>
                                <a:rPr lang="zh-CN" altLang="zh-CN" sz="1800" i="1">
                                  <a:solidFill>
                                    <a:schemeClr val="tx1"/>
                                  </a:solidFill>
                                  <a:latin typeface="Cambria Math" panose="02040503050406030204" pitchFamily="18" charset="0"/>
                                </a:rPr>
                              </m:ctrlPr>
                            </m:accPr>
                            <m:e>
                              <m:r>
                                <a:rPr lang="zh-CN" altLang="en-US" sz="1800" i="1" smtClean="0">
                                  <a:solidFill>
                                    <a:schemeClr val="tx1"/>
                                  </a:solidFill>
                                  <a:latin typeface="Cambria Math" panose="02040503050406030204" pitchFamily="18" charset="0"/>
                                </a:rPr>
                                <m:t>𝛾</m:t>
                              </m:r>
                            </m:e>
                          </m:acc>
                        </m:e>
                        <m:sub>
                          <m:r>
                            <a:rPr lang="en-US" altLang="zh-CN" sz="1800" i="1">
                              <a:solidFill>
                                <a:schemeClr val="tx1"/>
                              </a:solidFill>
                              <a:latin typeface="Cambria Math" panose="02040503050406030204" pitchFamily="18" charset="0"/>
                            </a:rPr>
                            <m:t>𝑞</m:t>
                          </m:r>
                        </m:sub>
                      </m:sSub>
                      <m:r>
                        <a:rPr lang="en-US" altLang="zh-CN" sz="1800" i="1">
                          <a:solidFill>
                            <a:schemeClr val="tx1"/>
                          </a:solidFill>
                          <a:latin typeface="Cambria Math" panose="02040503050406030204" pitchFamily="18" charset="0"/>
                        </a:rPr>
                        <m:t>=</m:t>
                      </m:r>
                      <m:sSubSup>
                        <m:sSubSupPr>
                          <m:ctrlPr>
                            <a:rPr lang="zh-CN" altLang="zh-CN" sz="1800" i="1">
                              <a:solidFill>
                                <a:schemeClr val="tx1"/>
                              </a:solidFill>
                              <a:latin typeface="Cambria Math" panose="02040503050406030204" pitchFamily="18" charset="0"/>
                            </a:rPr>
                          </m:ctrlPr>
                        </m:sSubSupPr>
                        <m:e>
                          <m:r>
                            <a:rPr lang="en-US" altLang="zh-CN" sz="1800" b="0" i="1" smtClean="0">
                              <a:solidFill>
                                <a:schemeClr val="tx1"/>
                              </a:solidFill>
                              <a:latin typeface="Cambria Math" panose="02040503050406030204" pitchFamily="18" charset="0"/>
                            </a:rPr>
                            <m:t>𝑖</m:t>
                          </m:r>
                        </m:e>
                        <m:sub>
                          <m:r>
                            <a:rPr lang="en-US" altLang="zh-CN" sz="1800" i="1">
                              <a:solidFill>
                                <a:schemeClr val="tx1"/>
                              </a:solidFill>
                              <a:latin typeface="Cambria Math" panose="02040503050406030204" pitchFamily="18" charset="0"/>
                            </a:rPr>
                            <m:t>𝑙𝑞</m:t>
                          </m:r>
                        </m:sub>
                        <m:sup>
                          <m:r>
                            <a:rPr lang="en-US" altLang="zh-CN" sz="1800" i="1">
                              <a:solidFill>
                                <a:schemeClr val="tx1"/>
                              </a:solidFill>
                              <a:latin typeface="Cambria Math" panose="02040503050406030204" pitchFamily="18" charset="0"/>
                            </a:rPr>
                            <m:t>∗</m:t>
                          </m:r>
                        </m:sup>
                      </m:sSubSup>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𝑖</m:t>
                          </m:r>
                        </m:e>
                        <m:sub>
                          <m:r>
                            <a:rPr lang="en-US" altLang="zh-CN" sz="1800" i="1">
                              <a:solidFill>
                                <a:schemeClr val="tx1"/>
                              </a:solidFill>
                              <a:latin typeface="Cambria Math" panose="02040503050406030204" pitchFamily="18" charset="0"/>
                            </a:rPr>
                            <m:t>𝑙𝑞</m:t>
                          </m:r>
                        </m:sub>
                      </m:sSub>
                      <m:r>
                        <a:rPr lang="en-US" altLang="zh-CN" sz="1800" i="1">
                          <a:solidFill>
                            <a:schemeClr val="tx1"/>
                          </a:solidFill>
                          <a:latin typeface="Cambria Math" panose="02040503050406030204" pitchFamily="18" charset="0"/>
                        </a:rPr>
                        <m:t>,</m:t>
                      </m:r>
                    </m:oMath>
                  </m:oMathPara>
                </a14:m>
                <a:endParaRPr lang="zh-CN" altLang="zh-CN" sz="1800" i="1" dirty="0">
                  <a:solidFill>
                    <a:schemeClr val="tx1"/>
                  </a:solidFill>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sSubSup>
                        <m:sSubSupPr>
                          <m:ctrlPr>
                            <a:rPr lang="zh-CN" altLang="zh-CN" sz="1800" i="1">
                              <a:solidFill>
                                <a:schemeClr val="tx1"/>
                              </a:solidFill>
                              <a:latin typeface="Cambria Math" panose="02040503050406030204" pitchFamily="18" charset="0"/>
                            </a:rPr>
                          </m:ctrlPr>
                        </m:sSubSupPr>
                        <m:e>
                          <m:r>
                            <a:rPr lang="en-US" altLang="zh-CN" sz="1800" b="0" i="1" smtClean="0">
                              <a:solidFill>
                                <a:schemeClr val="tx1"/>
                              </a:solidFill>
                              <a:latin typeface="Cambria Math" panose="02040503050406030204" pitchFamily="18" charset="0"/>
                            </a:rPr>
                            <m:t>𝑣</m:t>
                          </m:r>
                        </m:e>
                        <m:sub>
                          <m:r>
                            <a:rPr lang="en-US" altLang="zh-CN" sz="1800" i="1">
                              <a:solidFill>
                                <a:schemeClr val="tx1"/>
                              </a:solidFill>
                              <a:latin typeface="Cambria Math" panose="02040503050406030204" pitchFamily="18" charset="0"/>
                            </a:rPr>
                            <m:t>𝑙𝑞</m:t>
                          </m:r>
                        </m:sub>
                        <m:sup>
                          <m:r>
                            <a:rPr lang="en-US" altLang="zh-CN" sz="1800" i="1">
                              <a:solidFill>
                                <a:schemeClr val="tx1"/>
                              </a:solidFill>
                              <a:latin typeface="Cambria Math" panose="02040503050406030204" pitchFamily="18" charset="0"/>
                            </a:rPr>
                            <m:t>∗</m:t>
                          </m:r>
                        </m:sup>
                      </m:sSubSup>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𝜔</m:t>
                          </m:r>
                        </m:e>
                        <m:sub>
                          <m:r>
                            <a:rPr lang="en-US" altLang="zh-CN" sz="1800" i="1">
                              <a:solidFill>
                                <a:schemeClr val="tx1"/>
                              </a:solidFill>
                              <a:latin typeface="Cambria Math" panose="02040503050406030204" pitchFamily="18" charset="0"/>
                            </a:rPr>
                            <m:t>𝑛</m:t>
                          </m:r>
                        </m:sub>
                      </m:sSub>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𝐿</m:t>
                          </m:r>
                        </m:e>
                        <m:sub>
                          <m:r>
                            <a:rPr lang="en-US" altLang="zh-CN" sz="1800" i="1">
                              <a:solidFill>
                                <a:schemeClr val="tx1"/>
                              </a:solidFill>
                              <a:latin typeface="Cambria Math" panose="02040503050406030204" pitchFamily="18" charset="0"/>
                            </a:rPr>
                            <m:t>𝑓</m:t>
                          </m:r>
                        </m:sub>
                      </m:sSub>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𝑖</m:t>
                          </m:r>
                        </m:e>
                        <m:sub>
                          <m:r>
                            <a:rPr lang="en-US" altLang="zh-CN" sz="1800" i="1">
                              <a:solidFill>
                                <a:schemeClr val="tx1"/>
                              </a:solidFill>
                              <a:latin typeface="Cambria Math" panose="02040503050406030204" pitchFamily="18" charset="0"/>
                            </a:rPr>
                            <m:t>𝑙𝑑</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𝑘</m:t>
                          </m:r>
                        </m:e>
                        <m:sub>
                          <m:r>
                            <a:rPr lang="en-US" altLang="zh-CN" sz="1800" b="0" i="1" smtClean="0">
                              <a:solidFill>
                                <a:schemeClr val="tx1"/>
                              </a:solidFill>
                              <a:latin typeface="Cambria Math" panose="02040503050406030204" pitchFamily="18" charset="0"/>
                            </a:rPr>
                            <m:t>𝑖𝑐</m:t>
                          </m:r>
                          <m:r>
                            <a:rPr lang="en-US" altLang="zh-CN" sz="1800" i="1">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𝑞</m:t>
                          </m:r>
                        </m:sub>
                      </m:sSub>
                      <m:sSub>
                        <m:sSubPr>
                          <m:ctrlPr>
                            <a:rPr lang="zh-CN" altLang="zh-CN" sz="1800" i="1">
                              <a:solidFill>
                                <a:schemeClr val="tx1"/>
                              </a:solidFill>
                              <a:latin typeface="Cambria Math" panose="02040503050406030204" pitchFamily="18" charset="0"/>
                            </a:rPr>
                          </m:ctrlPr>
                        </m:sSubPr>
                        <m:e>
                          <m:r>
                            <a:rPr lang="zh-CN" altLang="en-US" sz="1800" i="1" smtClean="0">
                              <a:solidFill>
                                <a:schemeClr val="tx1"/>
                              </a:solidFill>
                              <a:latin typeface="Cambria Math" panose="02040503050406030204" pitchFamily="18" charset="0"/>
                            </a:rPr>
                            <m:t>𝛾</m:t>
                          </m:r>
                        </m:e>
                        <m:sub>
                          <m:r>
                            <a:rPr lang="en-US" altLang="zh-CN" sz="1800" i="1">
                              <a:solidFill>
                                <a:schemeClr val="tx1"/>
                              </a:solidFill>
                              <a:latin typeface="Cambria Math" panose="02040503050406030204" pitchFamily="18" charset="0"/>
                            </a:rPr>
                            <m:t>𝑞</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𝑘</m:t>
                          </m:r>
                        </m:e>
                        <m:sub>
                          <m:r>
                            <a:rPr lang="en-US" altLang="zh-CN" sz="1800" b="0" i="1" smtClean="0">
                              <a:solidFill>
                                <a:schemeClr val="tx1"/>
                              </a:solidFill>
                              <a:latin typeface="Cambria Math" panose="02040503050406030204" pitchFamily="18" charset="0"/>
                            </a:rPr>
                            <m:t>𝑝𝑐</m:t>
                          </m:r>
                          <m:r>
                            <a:rPr lang="en-US" altLang="zh-CN" sz="1800" i="1">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𝑞</m:t>
                          </m:r>
                        </m:sub>
                      </m:sSub>
                      <m:sSub>
                        <m:sSubPr>
                          <m:ctrlPr>
                            <a:rPr lang="zh-CN" altLang="zh-CN" sz="1800" i="1">
                              <a:solidFill>
                                <a:schemeClr val="tx1"/>
                              </a:solidFill>
                              <a:latin typeface="Cambria Math" panose="02040503050406030204" pitchFamily="18" charset="0"/>
                            </a:rPr>
                          </m:ctrlPr>
                        </m:sSubPr>
                        <m:e>
                          <m:acc>
                            <m:accPr>
                              <m:chr m:val="̇"/>
                              <m:ctrlPr>
                                <a:rPr lang="zh-CN" altLang="zh-CN" sz="1800" i="1">
                                  <a:solidFill>
                                    <a:schemeClr val="tx1"/>
                                  </a:solidFill>
                                  <a:latin typeface="Cambria Math" panose="02040503050406030204" pitchFamily="18" charset="0"/>
                                </a:rPr>
                              </m:ctrlPr>
                            </m:accPr>
                            <m:e>
                              <m:r>
                                <a:rPr lang="zh-CN" altLang="en-US" sz="1800" i="1" smtClean="0">
                                  <a:solidFill>
                                    <a:schemeClr val="tx1"/>
                                  </a:solidFill>
                                  <a:latin typeface="Cambria Math" panose="02040503050406030204" pitchFamily="18" charset="0"/>
                                </a:rPr>
                                <m:t>𝛾</m:t>
                              </m:r>
                            </m:e>
                          </m:acc>
                        </m:e>
                        <m:sub>
                          <m:r>
                            <a:rPr lang="en-US" altLang="zh-CN" sz="1800" i="1">
                              <a:solidFill>
                                <a:schemeClr val="tx1"/>
                              </a:solidFill>
                              <a:latin typeface="Cambria Math" panose="02040503050406030204" pitchFamily="18" charset="0"/>
                            </a:rPr>
                            <m:t>𝑞</m:t>
                          </m:r>
                        </m:sub>
                      </m:sSub>
                      <m:r>
                        <a:rPr lang="en-US" altLang="zh-CN" sz="1800" i="1">
                          <a:solidFill>
                            <a:schemeClr val="tx1"/>
                          </a:solidFill>
                          <a:latin typeface="Cambria Math" panose="02040503050406030204" pitchFamily="18" charset="0"/>
                        </a:rPr>
                        <m:t>.</m:t>
                      </m:r>
                    </m:oMath>
                  </m:oMathPara>
                </a14:m>
                <a:endParaRPr lang="en-US" altLang="zh-CN" sz="1400" dirty="0"/>
              </a:p>
              <a:p>
                <a:pPr marL="0" indent="0" algn="just">
                  <a:buNone/>
                </a:pPr>
                <a:endParaRPr lang="en-US" sz="1200" dirty="0"/>
              </a:p>
              <a:p>
                <a:pPr algn="just"/>
                <a:endParaRPr lang="en-US" sz="1200" dirty="0"/>
              </a:p>
              <a:p>
                <a:pPr algn="just"/>
                <a:endParaRPr lang="en-US" sz="1200" dirty="0"/>
              </a:p>
            </p:txBody>
          </p:sp>
        </mc:Choice>
        <mc:Fallback xmlns="">
          <p:sp>
            <p:nvSpPr>
              <p:cNvPr id="19" name="Content Placeholder 2">
                <a:extLst>
                  <a:ext uri="{FF2B5EF4-FFF2-40B4-BE49-F238E27FC236}">
                    <a16:creationId xmlns:a16="http://schemas.microsoft.com/office/drawing/2014/main" id="{B08817BE-37B8-4D15-9571-F5C7C83CECAC}"/>
                  </a:ext>
                </a:extLst>
              </p:cNvPr>
              <p:cNvSpPr>
                <a:spLocks noGrp="1" noRot="1" noChangeAspect="1" noMove="1" noResize="1" noEditPoints="1" noAdjustHandles="1" noChangeArrowheads="1" noChangeShapeType="1" noTextEdit="1"/>
              </p:cNvSpPr>
              <p:nvPr>
                <p:ph idx="1"/>
              </p:nvPr>
            </p:nvSpPr>
            <p:spPr>
              <a:xfrm>
                <a:off x="762000" y="609600"/>
                <a:ext cx="7467600" cy="4218377"/>
              </a:xfrm>
              <a:blipFill>
                <a:blip r:embed="rId3"/>
                <a:stretch>
                  <a:fillRect l="-163" t="-723" r="-653"/>
                </a:stretch>
              </a:blipFill>
            </p:spPr>
            <p:txBody>
              <a:bodyPr/>
              <a:lstStyle/>
              <a:p>
                <a:r>
                  <a:rPr lang="zh-CN" altLang="en-US">
                    <a:noFill/>
                  </a:rPr>
                  <a:t> </a:t>
                </a:r>
              </a:p>
            </p:txBody>
          </p:sp>
        </mc:Fallback>
      </mc:AlternateContent>
      <p:sp>
        <p:nvSpPr>
          <p:cNvPr id="13" name="文本框 12">
            <a:extLst>
              <a:ext uri="{FF2B5EF4-FFF2-40B4-BE49-F238E27FC236}">
                <a16:creationId xmlns:a16="http://schemas.microsoft.com/office/drawing/2014/main" id="{AFD4144A-A4AB-4F0B-916A-0DB9067193D8}"/>
              </a:ext>
            </a:extLst>
          </p:cNvPr>
          <p:cNvSpPr txBox="1"/>
          <p:nvPr/>
        </p:nvSpPr>
        <p:spPr>
          <a:xfrm>
            <a:off x="3140453" y="5742801"/>
            <a:ext cx="3412747" cy="276999"/>
          </a:xfrm>
          <a:prstGeom prst="rect">
            <a:avLst/>
          </a:prstGeom>
          <a:noFill/>
        </p:spPr>
        <p:txBody>
          <a:bodyPr wrap="square" rtlCol="0">
            <a:spAutoFit/>
          </a:bodyPr>
          <a:lstStyle/>
          <a:p>
            <a:r>
              <a:rPr lang="en-US" altLang="zh-CN" sz="1200" dirty="0">
                <a:latin typeface="Times" panose="02020603050405020304" pitchFamily="18" charset="0"/>
                <a:cs typeface="Times" panose="02020603050405020304" pitchFamily="18" charset="0"/>
              </a:rPr>
              <a:t>Fig. 7. The diagram of current controllers.</a:t>
            </a:r>
            <a:endParaRPr lang="zh-CN" altLang="en-US" sz="1200" dirty="0">
              <a:latin typeface="Times" panose="02020603050405020304" pitchFamily="18" charset="0"/>
              <a:cs typeface="Times" panose="02020603050405020304" pitchFamily="18" charset="0"/>
            </a:endParaRPr>
          </a:p>
        </p:txBody>
      </p:sp>
      <p:sp>
        <p:nvSpPr>
          <p:cNvPr id="14" name="文本框 13">
            <a:extLst>
              <a:ext uri="{FF2B5EF4-FFF2-40B4-BE49-F238E27FC236}">
                <a16:creationId xmlns:a16="http://schemas.microsoft.com/office/drawing/2014/main" id="{39E7878B-1011-480B-8DAD-B44154B89D4B}"/>
              </a:ext>
            </a:extLst>
          </p:cNvPr>
          <p:cNvSpPr txBox="1"/>
          <p:nvPr/>
        </p:nvSpPr>
        <p:spPr>
          <a:xfrm>
            <a:off x="7848600" y="2485225"/>
            <a:ext cx="856105" cy="369332"/>
          </a:xfrm>
          <a:prstGeom prst="rect">
            <a:avLst/>
          </a:prstGeom>
          <a:noFill/>
        </p:spPr>
        <p:txBody>
          <a:bodyPr wrap="square" rtlCol="0">
            <a:spAutoFit/>
          </a:bodyPr>
          <a:lstStyle/>
          <a:p>
            <a:r>
              <a:rPr lang="en-US" altLang="zh-CN" sz="1800" dirty="0">
                <a:latin typeface="Times" panose="02020603050405020304" pitchFamily="18" charset="0"/>
              </a:rPr>
              <a:t>(9a)</a:t>
            </a:r>
            <a:endParaRPr lang="zh-CN" altLang="en-US" sz="1800" dirty="0">
              <a:latin typeface="Times" panose="02020603050405020304" pitchFamily="18" charset="0"/>
            </a:endParaRPr>
          </a:p>
        </p:txBody>
      </p:sp>
      <p:sp>
        <p:nvSpPr>
          <p:cNvPr id="15" name="文本框 14">
            <a:extLst>
              <a:ext uri="{FF2B5EF4-FFF2-40B4-BE49-F238E27FC236}">
                <a16:creationId xmlns:a16="http://schemas.microsoft.com/office/drawing/2014/main" id="{3A00FFFF-1DEE-4059-8E16-AFBADA1B3261}"/>
              </a:ext>
            </a:extLst>
          </p:cNvPr>
          <p:cNvSpPr txBox="1"/>
          <p:nvPr/>
        </p:nvSpPr>
        <p:spPr>
          <a:xfrm>
            <a:off x="7848600" y="2763940"/>
            <a:ext cx="856105" cy="369332"/>
          </a:xfrm>
          <a:prstGeom prst="rect">
            <a:avLst/>
          </a:prstGeom>
          <a:noFill/>
        </p:spPr>
        <p:txBody>
          <a:bodyPr wrap="square" rtlCol="0">
            <a:spAutoFit/>
          </a:bodyPr>
          <a:lstStyle/>
          <a:p>
            <a:r>
              <a:rPr lang="en-US" altLang="zh-CN" sz="1800" dirty="0">
                <a:latin typeface="Times" panose="02020603050405020304" pitchFamily="18" charset="0"/>
              </a:rPr>
              <a:t>(9b)</a:t>
            </a:r>
            <a:endParaRPr lang="zh-CN" altLang="en-US" sz="1800" dirty="0">
              <a:latin typeface="Times" panose="02020603050405020304" pitchFamily="18" charset="0"/>
            </a:endParaRPr>
          </a:p>
        </p:txBody>
      </p:sp>
      <p:sp>
        <p:nvSpPr>
          <p:cNvPr id="16" name="文本框 15">
            <a:extLst>
              <a:ext uri="{FF2B5EF4-FFF2-40B4-BE49-F238E27FC236}">
                <a16:creationId xmlns:a16="http://schemas.microsoft.com/office/drawing/2014/main" id="{D8A2C55F-B83E-410F-B378-647A8FB56986}"/>
              </a:ext>
            </a:extLst>
          </p:cNvPr>
          <p:cNvSpPr txBox="1"/>
          <p:nvPr/>
        </p:nvSpPr>
        <p:spPr>
          <a:xfrm>
            <a:off x="7848600" y="3054897"/>
            <a:ext cx="856105" cy="369332"/>
          </a:xfrm>
          <a:prstGeom prst="rect">
            <a:avLst/>
          </a:prstGeom>
          <a:noFill/>
        </p:spPr>
        <p:txBody>
          <a:bodyPr wrap="square" rtlCol="0">
            <a:spAutoFit/>
          </a:bodyPr>
          <a:lstStyle/>
          <a:p>
            <a:r>
              <a:rPr lang="en-US" altLang="zh-CN" sz="1800" dirty="0">
                <a:latin typeface="Times" panose="02020603050405020304" pitchFamily="18" charset="0"/>
              </a:rPr>
              <a:t>(9c)</a:t>
            </a:r>
            <a:endParaRPr lang="zh-CN" altLang="en-US" sz="1800" dirty="0">
              <a:latin typeface="Times" panose="02020603050405020304" pitchFamily="18" charset="0"/>
            </a:endParaRPr>
          </a:p>
        </p:txBody>
      </p:sp>
      <p:sp>
        <p:nvSpPr>
          <p:cNvPr id="22" name="文本框 21">
            <a:extLst>
              <a:ext uri="{FF2B5EF4-FFF2-40B4-BE49-F238E27FC236}">
                <a16:creationId xmlns:a16="http://schemas.microsoft.com/office/drawing/2014/main" id="{DCC8E6EA-B9CB-411F-B1E8-01046690BBAC}"/>
              </a:ext>
            </a:extLst>
          </p:cNvPr>
          <p:cNvSpPr txBox="1"/>
          <p:nvPr/>
        </p:nvSpPr>
        <p:spPr>
          <a:xfrm>
            <a:off x="7848600" y="3364468"/>
            <a:ext cx="856105" cy="369332"/>
          </a:xfrm>
          <a:prstGeom prst="rect">
            <a:avLst/>
          </a:prstGeom>
          <a:noFill/>
        </p:spPr>
        <p:txBody>
          <a:bodyPr wrap="square" rtlCol="0">
            <a:spAutoFit/>
          </a:bodyPr>
          <a:lstStyle/>
          <a:p>
            <a:r>
              <a:rPr lang="en-US" altLang="zh-CN" sz="1800" dirty="0">
                <a:latin typeface="Times" panose="02020603050405020304" pitchFamily="18" charset="0"/>
              </a:rPr>
              <a:t>(9d)</a:t>
            </a:r>
            <a:endParaRPr lang="zh-CN" altLang="en-US" sz="1800" dirty="0">
              <a:latin typeface="Times" panose="02020603050405020304" pitchFamily="18" charset="0"/>
            </a:endParaRPr>
          </a:p>
        </p:txBody>
      </p:sp>
      <p:pic>
        <p:nvPicPr>
          <p:cNvPr id="2" name="图片 1">
            <a:extLst>
              <a:ext uri="{FF2B5EF4-FFF2-40B4-BE49-F238E27FC236}">
                <a16:creationId xmlns:a16="http://schemas.microsoft.com/office/drawing/2014/main" id="{CE471929-7F4A-4BCB-A649-F1DA041E47BD}"/>
              </a:ext>
            </a:extLst>
          </p:cNvPr>
          <p:cNvPicPr>
            <a:picLocks noChangeAspect="1"/>
          </p:cNvPicPr>
          <p:nvPr/>
        </p:nvPicPr>
        <p:blipFill>
          <a:blip r:embed="rId4"/>
          <a:stretch>
            <a:fillRect/>
          </a:stretch>
        </p:blipFill>
        <p:spPr>
          <a:xfrm>
            <a:off x="1763962" y="3788008"/>
            <a:ext cx="6165727" cy="1793219"/>
          </a:xfrm>
          <a:prstGeom prst="rect">
            <a:avLst/>
          </a:prstGeom>
        </p:spPr>
      </p:pic>
      <p:sp>
        <p:nvSpPr>
          <p:cNvPr id="20" name="Title 1">
            <a:extLst>
              <a:ext uri="{FF2B5EF4-FFF2-40B4-BE49-F238E27FC236}">
                <a16:creationId xmlns:a16="http://schemas.microsoft.com/office/drawing/2014/main" id="{8206C481-A540-4EF9-AB9C-CBEAEC1EA601}"/>
              </a:ext>
            </a:extLst>
          </p:cNvPr>
          <p:cNvSpPr txBox="1">
            <a:spLocks/>
          </p:cNvSpPr>
          <p:nvPr/>
        </p:nvSpPr>
        <p:spPr bwMode="auto">
          <a:xfrm>
            <a:off x="0" y="0"/>
            <a:ext cx="5867400" cy="5687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algn="ctr" eaLnBrk="1" hangingPunct="1"/>
            <a:r>
              <a:rPr lang="en-US" sz="3200" kern="1200">
                <a:latin typeface="Times" panose="02020603050405020304" pitchFamily="18" charset="0"/>
                <a:ea typeface="Microsoft YaHei UI" panose="020B0503020204020204" pitchFamily="34" charset="-122"/>
                <a:cs typeface="Times" panose="02020603050405020304" pitchFamily="18" charset="0"/>
              </a:rPr>
              <a:t>Mathematical Model of Microgrid</a:t>
            </a:r>
            <a:endParaRPr lang="en-US" sz="3200" kern="1200" dirty="0">
              <a:latin typeface="Times" panose="02020603050405020304" pitchFamily="18" charset="0"/>
              <a:ea typeface="Microsoft YaHei UI" panose="020B0503020204020204" pitchFamily="34" charset="-122"/>
              <a:cs typeface="Times" panose="02020603050405020304" pitchFamily="18" charset="0"/>
            </a:endParaRPr>
          </a:p>
        </p:txBody>
      </p:sp>
    </p:spTree>
    <p:extLst>
      <p:ext uri="{BB962C8B-B14F-4D97-AF65-F5344CB8AC3E}">
        <p14:creationId xmlns:p14="http://schemas.microsoft.com/office/powerpoint/2010/main" val="11884722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11</a:t>
            </a:fld>
            <a:endParaRPr lang="en-US" dirty="0"/>
          </a:p>
        </p:txBody>
      </p:sp>
      <p:sp>
        <p:nvSpPr>
          <p:cNvPr id="5" name="Text Placeholder 4"/>
          <p:cNvSpPr>
            <a:spLocks noGrp="1"/>
          </p:cNvSpPr>
          <p:nvPr>
            <p:ph type="body" sz="quarter" idx="10"/>
          </p:nvPr>
        </p:nvSpPr>
        <p:spPr/>
        <p:txBody>
          <a:bodyPr/>
          <a:lstStyle/>
          <a:p>
            <a:endParaRPr lang="en-US" dirty="0"/>
          </a:p>
        </p:txBody>
      </p:sp>
      <p:sp>
        <p:nvSpPr>
          <p:cNvPr id="18" name="Rectangle 2">
            <a:extLst>
              <a:ext uri="{FF2B5EF4-FFF2-40B4-BE49-F238E27FC236}">
                <a16:creationId xmlns:a16="http://schemas.microsoft.com/office/drawing/2014/main" id="{36785488-F08E-4241-B671-41E4D9E016D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51788B15-CA64-42D1-8EE6-332022A64C56}"/>
                  </a:ext>
                </a:extLst>
              </p:cNvPr>
              <p:cNvSpPr>
                <a:spLocks noGrp="1"/>
              </p:cNvSpPr>
              <p:nvPr>
                <p:ph idx="1"/>
              </p:nvPr>
            </p:nvSpPr>
            <p:spPr>
              <a:xfrm>
                <a:off x="762000" y="607183"/>
                <a:ext cx="7620000" cy="4650617"/>
              </a:xfrm>
            </p:spPr>
            <p:txBody>
              <a:bodyPr/>
              <a:lstStyle/>
              <a:p>
                <a:pPr algn="just">
                  <a:spcAft>
                    <a:spcPts val="600"/>
                  </a:spcAft>
                  <a:buFont typeface="+mj-lt"/>
                  <a:buAutoNum type="alphaLcParenR" startAt="7"/>
                </a:pPr>
                <a:r>
                  <a:rPr lang="en-US" altLang="zh-CN" sz="1800" kern="1200" dirty="0">
                    <a:solidFill>
                      <a:schemeClr val="tx1"/>
                    </a:solidFill>
                    <a:latin typeface="Times" panose="02020603050405020304" pitchFamily="18" charset="0"/>
                    <a:cs typeface="Times" panose="02020603050405020304" pitchFamily="18" charset="0"/>
                  </a:rPr>
                  <a:t>LC Filters and Coupling Inductors: The filter in DER is shown in Fig. 8. Without any major inaccuracies, we can assume that the commanded voltage (</a:t>
                </a:r>
                <a14:m>
                  <m:oMath xmlns:m="http://schemas.openxmlformats.org/officeDocument/2006/math">
                    <m:sSubSup>
                      <m:sSubSupPr>
                        <m:ctrlPr>
                          <a:rPr lang="en-US" altLang="zh-CN" sz="1800" i="1" kern="1200" smtClean="0">
                            <a:solidFill>
                              <a:schemeClr val="tx1"/>
                            </a:solidFill>
                            <a:latin typeface="Cambria Math" panose="02040503050406030204" pitchFamily="18" charset="0"/>
                            <a:cs typeface="Times" panose="02020603050405020304" pitchFamily="18" charset="0"/>
                          </a:rPr>
                        </m:ctrlPr>
                      </m:sSubSupPr>
                      <m:e>
                        <m:r>
                          <a:rPr lang="en-US" altLang="zh-CN" sz="1800" b="0" i="1" kern="1200" smtClean="0">
                            <a:solidFill>
                              <a:schemeClr val="tx1"/>
                            </a:solidFill>
                            <a:latin typeface="Cambria Math" panose="02040503050406030204" pitchFamily="18" charset="0"/>
                            <a:cs typeface="Times" panose="02020603050405020304" pitchFamily="18" charset="0"/>
                          </a:rPr>
                          <m:t>𝑣</m:t>
                        </m:r>
                      </m:e>
                      <m:sub>
                        <m:r>
                          <a:rPr lang="en-US" altLang="zh-CN" sz="1800" b="0" i="1" kern="1200" smtClean="0">
                            <a:solidFill>
                              <a:schemeClr val="tx1"/>
                            </a:solidFill>
                            <a:latin typeface="Cambria Math" panose="02040503050406030204" pitchFamily="18" charset="0"/>
                            <a:cs typeface="Times" panose="02020603050405020304" pitchFamily="18" charset="0"/>
                          </a:rPr>
                          <m:t>𝑖𝑑𝑞</m:t>
                        </m:r>
                      </m:sub>
                      <m:sup>
                        <m:r>
                          <a:rPr lang="en-US" altLang="zh-CN" sz="1800" b="0" i="1" kern="1200" smtClean="0">
                            <a:solidFill>
                              <a:schemeClr val="tx1"/>
                            </a:solidFill>
                            <a:latin typeface="Cambria Math" panose="02040503050406030204" pitchFamily="18" charset="0"/>
                            <a:cs typeface="Times" panose="02020603050405020304" pitchFamily="18" charset="0"/>
                          </a:rPr>
                          <m:t>∗</m:t>
                        </m:r>
                      </m:sup>
                    </m:sSubSup>
                  </m:oMath>
                </a14:m>
                <a:r>
                  <a:rPr lang="en-US" altLang="zh-CN" sz="1800" kern="1200" dirty="0">
                    <a:solidFill>
                      <a:schemeClr val="tx1"/>
                    </a:solidFill>
                    <a:latin typeface="Times" panose="02020603050405020304" pitchFamily="18" charset="0"/>
                    <a:cs typeface="Times" panose="02020603050405020304" pitchFamily="18" charset="0"/>
                  </a:rPr>
                  <a:t>) appears at the input of the filter inductor, i.e., </a:t>
                </a:r>
                <a14:m>
                  <m:oMath xmlns:m="http://schemas.openxmlformats.org/officeDocument/2006/math">
                    <m:sSubSup>
                      <m:sSubSupPr>
                        <m:ctrlPr>
                          <a:rPr lang="en-US" altLang="zh-CN" sz="1800" i="1" kern="1200">
                            <a:solidFill>
                              <a:schemeClr val="tx1"/>
                            </a:solidFill>
                            <a:latin typeface="Cambria Math" panose="02040503050406030204" pitchFamily="18" charset="0"/>
                            <a:cs typeface="Times" panose="02020603050405020304" pitchFamily="18" charset="0"/>
                          </a:rPr>
                        </m:ctrlPr>
                      </m:sSubSupPr>
                      <m:e>
                        <m:r>
                          <a:rPr lang="en-US" altLang="zh-CN" sz="1800" i="1" kern="1200">
                            <a:solidFill>
                              <a:schemeClr val="tx1"/>
                            </a:solidFill>
                            <a:latin typeface="Cambria Math" panose="02040503050406030204" pitchFamily="18" charset="0"/>
                            <a:cs typeface="Times" panose="02020603050405020304" pitchFamily="18" charset="0"/>
                          </a:rPr>
                          <m:t>𝑣</m:t>
                        </m:r>
                      </m:e>
                      <m:sub>
                        <m:r>
                          <a:rPr lang="en-US" altLang="zh-CN" sz="1800" i="1" kern="1200">
                            <a:solidFill>
                              <a:schemeClr val="tx1"/>
                            </a:solidFill>
                            <a:latin typeface="Cambria Math" panose="02040503050406030204" pitchFamily="18" charset="0"/>
                            <a:cs typeface="Times" panose="02020603050405020304" pitchFamily="18" charset="0"/>
                          </a:rPr>
                          <m:t>𝑖𝑑𝑞</m:t>
                        </m:r>
                      </m:sub>
                      <m:sup>
                        <m:r>
                          <a:rPr lang="en-US" altLang="zh-CN" sz="1800" i="1" kern="1200">
                            <a:solidFill>
                              <a:schemeClr val="tx1"/>
                            </a:solidFill>
                            <a:latin typeface="Cambria Math" panose="02040503050406030204" pitchFamily="18" charset="0"/>
                            <a:cs typeface="Times" panose="02020603050405020304" pitchFamily="18" charset="0"/>
                          </a:rPr>
                          <m:t>∗</m:t>
                        </m:r>
                      </m:sup>
                    </m:sSubSup>
                    <m:r>
                      <a:rPr lang="en-US" altLang="zh-CN" sz="1800" b="0" i="1" kern="1200" smtClean="0">
                        <a:solidFill>
                          <a:schemeClr val="tx1"/>
                        </a:solidFill>
                        <a:latin typeface="Cambria Math" panose="02040503050406030204" pitchFamily="18" charset="0"/>
                        <a:cs typeface="Times" panose="02020603050405020304" pitchFamily="18" charset="0"/>
                      </a:rPr>
                      <m:t>=</m:t>
                    </m:r>
                    <m:sSub>
                      <m:sSubPr>
                        <m:ctrlPr>
                          <a:rPr lang="en-US" altLang="zh-CN" sz="1800" b="0" i="1" kern="1200" smtClean="0">
                            <a:solidFill>
                              <a:schemeClr val="tx1"/>
                            </a:solidFill>
                            <a:latin typeface="Cambria Math" panose="02040503050406030204" pitchFamily="18" charset="0"/>
                            <a:cs typeface="Times" panose="02020603050405020304" pitchFamily="18" charset="0"/>
                          </a:rPr>
                        </m:ctrlPr>
                      </m:sSubPr>
                      <m:e>
                        <m:r>
                          <a:rPr lang="en-US" altLang="zh-CN" sz="1800" b="0" i="1" kern="1200" smtClean="0">
                            <a:solidFill>
                              <a:schemeClr val="tx1"/>
                            </a:solidFill>
                            <a:latin typeface="Cambria Math" panose="02040503050406030204" pitchFamily="18" charset="0"/>
                            <a:cs typeface="Times" panose="02020603050405020304" pitchFamily="18" charset="0"/>
                          </a:rPr>
                          <m:t>𝑣</m:t>
                        </m:r>
                      </m:e>
                      <m:sub>
                        <m:r>
                          <a:rPr lang="en-US" altLang="zh-CN" sz="1800" b="0" i="1" kern="1200" smtClean="0">
                            <a:solidFill>
                              <a:schemeClr val="tx1"/>
                            </a:solidFill>
                            <a:latin typeface="Cambria Math" panose="02040503050406030204" pitchFamily="18" charset="0"/>
                            <a:cs typeface="Times" panose="02020603050405020304" pitchFamily="18" charset="0"/>
                          </a:rPr>
                          <m:t>𝑖𝑑𝑞</m:t>
                        </m:r>
                      </m:sub>
                    </m:sSub>
                  </m:oMath>
                </a14:m>
                <a:r>
                  <a:rPr lang="en-US" altLang="zh-CN" sz="1800" kern="1200" dirty="0">
                    <a:solidFill>
                      <a:schemeClr val="tx1"/>
                    </a:solidFill>
                    <a:latin typeface="Times" panose="02020603050405020304" pitchFamily="18" charset="0"/>
                    <a:cs typeface="Times" panose="02020603050405020304" pitchFamily="18" charset="0"/>
                  </a:rPr>
                  <a:t>. This approach neglects only the losses in the IGBT and diodes. The state equations governing the filter dynamics are presented,</a:t>
                </a:r>
              </a:p>
              <a:p>
                <a:pPr marL="0" indent="0" algn="just">
                  <a:buNone/>
                </a:pPr>
                <a14:m>
                  <m:oMathPara xmlns:m="http://schemas.openxmlformats.org/officeDocument/2006/math">
                    <m:oMathParaPr>
                      <m:jc m:val="centerGroup"/>
                    </m:oMathParaPr>
                    <m:oMath xmlns:m="http://schemas.openxmlformats.org/officeDocument/2006/math">
                      <m:sSub>
                        <m:sSubPr>
                          <m:ctrlPr>
                            <a:rPr lang="zh-CN" altLang="zh-CN" sz="1600" i="1">
                              <a:solidFill>
                                <a:schemeClr val="tx1"/>
                              </a:solidFill>
                              <a:latin typeface="Cambria Math" panose="02040503050406030204" pitchFamily="18" charset="0"/>
                            </a:rPr>
                          </m:ctrlPr>
                        </m:sSubPr>
                        <m:e>
                          <m:acc>
                            <m:accPr>
                              <m:chr m:val="̇"/>
                              <m:ctrlPr>
                                <a:rPr lang="en-US" altLang="zh-CN" sz="1600" i="1" smtClean="0">
                                  <a:solidFill>
                                    <a:schemeClr val="tx1"/>
                                  </a:solidFill>
                                  <a:latin typeface="Cambria Math" panose="02040503050406030204" pitchFamily="18" charset="0"/>
                                </a:rPr>
                              </m:ctrlPr>
                            </m:accPr>
                            <m:e>
                              <m:acc>
                                <m:accPr>
                                  <m:chr m:val="̇"/>
                                  <m:ctrlPr>
                                    <a:rPr lang="en-US" altLang="zh-CN" sz="1600" i="1" smtClean="0">
                                      <a:solidFill>
                                        <a:schemeClr val="tx1"/>
                                      </a:solidFill>
                                      <a:latin typeface="Cambria Math" panose="02040503050406030204" pitchFamily="18" charset="0"/>
                                    </a:rPr>
                                  </m:ctrlPr>
                                </m:accPr>
                                <m:e>
                                  <m:r>
                                    <a:rPr lang="en-US" altLang="zh-CN" sz="1600" b="0" i="1" smtClean="0">
                                      <a:solidFill>
                                        <a:schemeClr val="tx1"/>
                                      </a:solidFill>
                                      <a:latin typeface="Cambria Math" panose="02040503050406030204" pitchFamily="18" charset="0"/>
                                    </a:rPr>
                                    <m:t>𝑖</m:t>
                                  </m:r>
                                </m:e>
                              </m:acc>
                            </m:e>
                          </m:acc>
                        </m:e>
                        <m:sub>
                          <m:r>
                            <a:rPr lang="en-US" altLang="zh-CN" sz="1600" i="1">
                              <a:solidFill>
                                <a:schemeClr val="tx1"/>
                              </a:solidFill>
                              <a:latin typeface="Cambria Math" panose="02040503050406030204" pitchFamily="18" charset="0"/>
                            </a:rPr>
                            <m:t>𝑙𝑑</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𝑟</m:t>
                          </m:r>
                        </m:e>
                        <m:sub>
                          <m:r>
                            <a:rPr lang="en-US" altLang="zh-CN" sz="1600" i="1">
                              <a:solidFill>
                                <a:schemeClr val="tx1"/>
                              </a:solidFill>
                              <a:latin typeface="Cambria Math" panose="02040503050406030204" pitchFamily="18" charset="0"/>
                            </a:rPr>
                            <m:t>𝑓</m:t>
                          </m:r>
                        </m:sub>
                      </m:sSub>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𝑖</m:t>
                          </m:r>
                        </m:e>
                        <m:sub>
                          <m:r>
                            <a:rPr lang="en-US" altLang="zh-CN" sz="1600" i="1">
                              <a:solidFill>
                                <a:schemeClr val="tx1"/>
                              </a:solidFill>
                              <a:latin typeface="Cambria Math" panose="02040503050406030204" pitchFamily="18" charset="0"/>
                            </a:rPr>
                            <m:t>𝑙𝑑</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𝑣</m:t>
                          </m:r>
                        </m:e>
                        <m:sub>
                          <m:r>
                            <a:rPr lang="en-US" altLang="zh-CN" sz="1600" i="1">
                              <a:solidFill>
                                <a:schemeClr val="tx1"/>
                              </a:solidFill>
                              <a:latin typeface="Cambria Math" panose="02040503050406030204" pitchFamily="18" charset="0"/>
                            </a:rPr>
                            <m:t>𝑙𝑑</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𝑣</m:t>
                          </m:r>
                        </m:e>
                        <m:sub>
                          <m:r>
                            <a:rPr lang="en-US" altLang="zh-CN" sz="1600" i="1">
                              <a:solidFill>
                                <a:schemeClr val="tx1"/>
                              </a:solidFill>
                              <a:latin typeface="Cambria Math" panose="02040503050406030204" pitchFamily="18" charset="0"/>
                            </a:rPr>
                            <m:t>𝑜𝑑</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𝐿</m:t>
                          </m:r>
                        </m:e>
                        <m:sub>
                          <m:r>
                            <a:rPr lang="en-US" altLang="zh-CN" sz="1600" i="1">
                              <a:solidFill>
                                <a:schemeClr val="tx1"/>
                              </a:solidFill>
                              <a:latin typeface="Cambria Math" panose="02040503050406030204" pitchFamily="18" charset="0"/>
                            </a:rPr>
                            <m:t>𝑓</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𝜔</m:t>
                          </m:r>
                        </m:e>
                        <m:sub>
                          <m:r>
                            <a:rPr lang="en-US" altLang="zh-CN" sz="1600" i="1">
                              <a:solidFill>
                                <a:schemeClr val="tx1"/>
                              </a:solidFill>
                              <a:latin typeface="Cambria Math" panose="02040503050406030204" pitchFamily="18" charset="0"/>
                            </a:rPr>
                            <m:t>𝑛</m:t>
                          </m:r>
                        </m:sub>
                      </m:sSub>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𝑖</m:t>
                          </m:r>
                        </m:e>
                        <m:sub>
                          <m:r>
                            <a:rPr lang="en-US" altLang="zh-CN" sz="1600" i="1">
                              <a:solidFill>
                                <a:schemeClr val="tx1"/>
                              </a:solidFill>
                              <a:latin typeface="Cambria Math" panose="02040503050406030204" pitchFamily="18" charset="0"/>
                            </a:rPr>
                            <m:t>𝑙𝑞</m:t>
                          </m:r>
                        </m:sub>
                      </m:sSub>
                      <m:r>
                        <a:rPr lang="en-US" altLang="zh-CN" sz="1600" i="1">
                          <a:solidFill>
                            <a:schemeClr val="tx1"/>
                          </a:solidFill>
                          <a:latin typeface="Cambria Math" panose="02040503050406030204" pitchFamily="18" charset="0"/>
                        </a:rPr>
                        <m:t>,</m:t>
                      </m:r>
                    </m:oMath>
                  </m:oMathPara>
                </a14:m>
                <a:endParaRPr lang="zh-CN" altLang="zh-CN" sz="1600" i="1" dirty="0">
                  <a:solidFill>
                    <a:schemeClr val="tx1"/>
                  </a:solidFill>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zh-CN" altLang="zh-CN" sz="1600" i="1">
                              <a:solidFill>
                                <a:schemeClr val="tx1"/>
                              </a:solidFill>
                              <a:latin typeface="Cambria Math" panose="02040503050406030204" pitchFamily="18" charset="0"/>
                            </a:rPr>
                          </m:ctrlPr>
                        </m:sSubPr>
                        <m:e>
                          <m:acc>
                            <m:accPr>
                              <m:chr m:val="̇"/>
                              <m:ctrlPr>
                                <a:rPr lang="zh-CN" altLang="zh-CN" sz="1600" i="1">
                                  <a:solidFill>
                                    <a:schemeClr val="tx1"/>
                                  </a:solidFill>
                                  <a:latin typeface="Cambria Math" panose="02040503050406030204" pitchFamily="18" charset="0"/>
                                </a:rPr>
                              </m:ctrlPr>
                            </m:accPr>
                            <m:e>
                              <m:acc>
                                <m:accPr>
                                  <m:chr m:val="̇"/>
                                  <m:ctrlPr>
                                    <a:rPr lang="en-US" altLang="zh-CN" sz="1600" i="1">
                                      <a:solidFill>
                                        <a:schemeClr val="tx1"/>
                                      </a:solidFill>
                                      <a:latin typeface="Cambria Math" panose="02040503050406030204" pitchFamily="18" charset="0"/>
                                    </a:rPr>
                                  </m:ctrlPr>
                                </m:accPr>
                                <m:e>
                                  <m:r>
                                    <a:rPr lang="en-US" altLang="zh-CN" sz="1600" i="1">
                                      <a:solidFill>
                                        <a:schemeClr val="tx1"/>
                                      </a:solidFill>
                                      <a:latin typeface="Cambria Math" panose="02040503050406030204" pitchFamily="18" charset="0"/>
                                    </a:rPr>
                                    <m:t>𝑖</m:t>
                                  </m:r>
                                </m:e>
                              </m:acc>
                            </m:e>
                          </m:acc>
                        </m:e>
                        <m:sub>
                          <m:r>
                            <a:rPr lang="en-US" altLang="zh-CN" sz="1600" i="1">
                              <a:solidFill>
                                <a:schemeClr val="tx1"/>
                              </a:solidFill>
                              <a:latin typeface="Cambria Math" panose="02040503050406030204" pitchFamily="18" charset="0"/>
                            </a:rPr>
                            <m:t>𝑙𝑞</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𝑟</m:t>
                          </m:r>
                        </m:e>
                        <m:sub>
                          <m:r>
                            <a:rPr lang="en-US" altLang="zh-CN" sz="1600" i="1">
                              <a:solidFill>
                                <a:schemeClr val="tx1"/>
                              </a:solidFill>
                              <a:latin typeface="Cambria Math" panose="02040503050406030204" pitchFamily="18" charset="0"/>
                            </a:rPr>
                            <m:t>𝑓</m:t>
                          </m:r>
                        </m:sub>
                      </m:sSub>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𝑖</m:t>
                          </m:r>
                        </m:e>
                        <m:sub>
                          <m:r>
                            <a:rPr lang="en-US" altLang="zh-CN" sz="1600" i="1">
                              <a:solidFill>
                                <a:schemeClr val="tx1"/>
                              </a:solidFill>
                              <a:latin typeface="Cambria Math" panose="02040503050406030204" pitchFamily="18" charset="0"/>
                            </a:rPr>
                            <m:t>𝑙𝑞</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𝑣</m:t>
                          </m:r>
                        </m:e>
                        <m:sub>
                          <m:r>
                            <a:rPr lang="en-US" altLang="zh-CN" sz="1600" i="1">
                              <a:solidFill>
                                <a:schemeClr val="tx1"/>
                              </a:solidFill>
                              <a:latin typeface="Cambria Math" panose="02040503050406030204" pitchFamily="18" charset="0"/>
                            </a:rPr>
                            <m:t>𝑙𝑞</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𝑣</m:t>
                          </m:r>
                        </m:e>
                        <m:sub>
                          <m:r>
                            <a:rPr lang="en-US" altLang="zh-CN" sz="1600" i="1">
                              <a:solidFill>
                                <a:schemeClr val="tx1"/>
                              </a:solidFill>
                              <a:latin typeface="Cambria Math" panose="02040503050406030204" pitchFamily="18" charset="0"/>
                            </a:rPr>
                            <m:t>𝑜𝑞</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𝐿</m:t>
                          </m:r>
                        </m:e>
                        <m:sub>
                          <m:r>
                            <a:rPr lang="en-US" altLang="zh-CN" sz="1600" i="1">
                              <a:solidFill>
                                <a:schemeClr val="tx1"/>
                              </a:solidFill>
                              <a:latin typeface="Cambria Math" panose="02040503050406030204" pitchFamily="18" charset="0"/>
                            </a:rPr>
                            <m:t>𝑓</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𝜔</m:t>
                          </m:r>
                        </m:e>
                        <m:sub>
                          <m:r>
                            <a:rPr lang="en-US" altLang="zh-CN" sz="1600" i="1">
                              <a:solidFill>
                                <a:schemeClr val="tx1"/>
                              </a:solidFill>
                              <a:latin typeface="Cambria Math" panose="02040503050406030204" pitchFamily="18" charset="0"/>
                            </a:rPr>
                            <m:t>𝑛</m:t>
                          </m:r>
                        </m:sub>
                      </m:sSub>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𝑖</m:t>
                          </m:r>
                        </m:e>
                        <m:sub>
                          <m:r>
                            <a:rPr lang="en-US" altLang="zh-CN" sz="1600" i="1">
                              <a:solidFill>
                                <a:schemeClr val="tx1"/>
                              </a:solidFill>
                              <a:latin typeface="Cambria Math" panose="02040503050406030204" pitchFamily="18" charset="0"/>
                            </a:rPr>
                            <m:t>𝑙𝑑</m:t>
                          </m:r>
                        </m:sub>
                      </m:sSub>
                      <m:r>
                        <a:rPr lang="en-US" altLang="zh-CN" sz="1600" i="1">
                          <a:solidFill>
                            <a:schemeClr val="tx1"/>
                          </a:solidFill>
                          <a:latin typeface="Cambria Math" panose="02040503050406030204" pitchFamily="18" charset="0"/>
                        </a:rPr>
                        <m:t>,</m:t>
                      </m:r>
                    </m:oMath>
                  </m:oMathPara>
                </a14:m>
                <a:endParaRPr lang="zh-CN" altLang="zh-CN" sz="1600" i="1" dirty="0">
                  <a:solidFill>
                    <a:schemeClr val="tx1"/>
                  </a:solidFill>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zh-CN" altLang="zh-CN" sz="1600" i="1">
                              <a:solidFill>
                                <a:schemeClr val="tx1"/>
                              </a:solidFill>
                              <a:latin typeface="Cambria Math" panose="02040503050406030204" pitchFamily="18" charset="0"/>
                            </a:rPr>
                          </m:ctrlPr>
                        </m:sSubPr>
                        <m:e>
                          <m:acc>
                            <m:accPr>
                              <m:chr m:val="̇"/>
                              <m:ctrlPr>
                                <a:rPr lang="zh-CN" altLang="zh-CN" sz="1600" i="1">
                                  <a:solidFill>
                                    <a:schemeClr val="tx1"/>
                                  </a:solidFill>
                                  <a:latin typeface="Cambria Math" panose="02040503050406030204" pitchFamily="18" charset="0"/>
                                </a:rPr>
                              </m:ctrlPr>
                            </m:accPr>
                            <m:e>
                              <m:acc>
                                <m:accPr>
                                  <m:chr m:val="̇"/>
                                  <m:ctrlPr>
                                    <a:rPr lang="en-US" altLang="zh-CN" sz="1600" i="1">
                                      <a:solidFill>
                                        <a:schemeClr val="tx1"/>
                                      </a:solidFill>
                                      <a:latin typeface="Cambria Math" panose="02040503050406030204" pitchFamily="18" charset="0"/>
                                    </a:rPr>
                                  </m:ctrlPr>
                                </m:accPr>
                                <m:e>
                                  <m:r>
                                    <a:rPr lang="en-US" altLang="zh-CN" sz="1600" i="1">
                                      <a:solidFill>
                                        <a:schemeClr val="tx1"/>
                                      </a:solidFill>
                                      <a:latin typeface="Cambria Math" panose="02040503050406030204" pitchFamily="18" charset="0"/>
                                    </a:rPr>
                                    <m:t>𝑖</m:t>
                                  </m:r>
                                </m:e>
                              </m:acc>
                            </m:e>
                          </m:acc>
                        </m:e>
                        <m:sub>
                          <m:r>
                            <a:rPr lang="en-US" altLang="zh-CN" sz="1600" i="1">
                              <a:solidFill>
                                <a:schemeClr val="tx1"/>
                              </a:solidFill>
                              <a:latin typeface="Cambria Math" panose="02040503050406030204" pitchFamily="18" charset="0"/>
                            </a:rPr>
                            <m:t>𝑜𝑑</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𝑟</m:t>
                          </m:r>
                        </m:e>
                        <m:sub>
                          <m:r>
                            <a:rPr lang="en-US" altLang="zh-CN" sz="1600" i="1">
                              <a:solidFill>
                                <a:schemeClr val="tx1"/>
                              </a:solidFill>
                              <a:latin typeface="Cambria Math" panose="02040503050406030204" pitchFamily="18" charset="0"/>
                            </a:rPr>
                            <m:t>𝑐</m:t>
                          </m:r>
                        </m:sub>
                      </m:sSub>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𝑖</m:t>
                          </m:r>
                        </m:e>
                        <m:sub>
                          <m:r>
                            <a:rPr lang="en-US" altLang="zh-CN" sz="1600" i="1">
                              <a:solidFill>
                                <a:schemeClr val="tx1"/>
                              </a:solidFill>
                              <a:latin typeface="Cambria Math" panose="02040503050406030204" pitchFamily="18" charset="0"/>
                            </a:rPr>
                            <m:t>𝑜𝑑</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𝑣</m:t>
                          </m:r>
                        </m:e>
                        <m:sub>
                          <m:r>
                            <a:rPr lang="en-US" altLang="zh-CN" sz="1600" i="1">
                              <a:solidFill>
                                <a:schemeClr val="tx1"/>
                              </a:solidFill>
                              <a:latin typeface="Cambria Math" panose="02040503050406030204" pitchFamily="18" charset="0"/>
                            </a:rPr>
                            <m:t>𝑜𝑑</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𝑣</m:t>
                          </m:r>
                        </m:e>
                        <m:sub>
                          <m:r>
                            <a:rPr lang="en-US" altLang="zh-CN" sz="1600" i="1">
                              <a:solidFill>
                                <a:schemeClr val="tx1"/>
                              </a:solidFill>
                              <a:latin typeface="Cambria Math" panose="02040503050406030204" pitchFamily="18" charset="0"/>
                            </a:rPr>
                            <m:t>𝑏𝑑</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𝐿</m:t>
                          </m:r>
                        </m:e>
                        <m:sub>
                          <m:r>
                            <a:rPr lang="en-US" altLang="zh-CN" sz="1600" i="1">
                              <a:solidFill>
                                <a:schemeClr val="tx1"/>
                              </a:solidFill>
                              <a:latin typeface="Cambria Math" panose="02040503050406030204" pitchFamily="18" charset="0"/>
                            </a:rPr>
                            <m:t>𝑐</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𝜔</m:t>
                          </m:r>
                        </m:e>
                        <m:sub>
                          <m:r>
                            <a:rPr lang="en-US" altLang="zh-CN" sz="1600" i="1">
                              <a:solidFill>
                                <a:schemeClr val="tx1"/>
                              </a:solidFill>
                              <a:latin typeface="Cambria Math" panose="02040503050406030204" pitchFamily="18" charset="0"/>
                            </a:rPr>
                            <m:t>𝑛</m:t>
                          </m:r>
                        </m:sub>
                      </m:sSub>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𝑖</m:t>
                          </m:r>
                        </m:e>
                        <m:sub>
                          <m:r>
                            <a:rPr lang="en-US" altLang="zh-CN" sz="1600" i="1">
                              <a:solidFill>
                                <a:schemeClr val="tx1"/>
                              </a:solidFill>
                              <a:latin typeface="Cambria Math" panose="02040503050406030204" pitchFamily="18" charset="0"/>
                            </a:rPr>
                            <m:t>𝑜𝑞</m:t>
                          </m:r>
                        </m:sub>
                      </m:sSub>
                      <m:r>
                        <a:rPr lang="en-US" altLang="zh-CN" sz="1600" i="1">
                          <a:solidFill>
                            <a:schemeClr val="tx1"/>
                          </a:solidFill>
                          <a:latin typeface="Cambria Math" panose="02040503050406030204" pitchFamily="18" charset="0"/>
                        </a:rPr>
                        <m:t>,</m:t>
                      </m:r>
                    </m:oMath>
                  </m:oMathPara>
                </a14:m>
                <a:endParaRPr lang="zh-CN" altLang="zh-CN" sz="1600" i="1" dirty="0">
                  <a:solidFill>
                    <a:schemeClr val="tx1"/>
                  </a:solidFill>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zh-CN" altLang="zh-CN" sz="1600" i="1">
                              <a:solidFill>
                                <a:schemeClr val="tx1"/>
                              </a:solidFill>
                              <a:latin typeface="Cambria Math" panose="02040503050406030204" pitchFamily="18" charset="0"/>
                            </a:rPr>
                          </m:ctrlPr>
                        </m:sSubPr>
                        <m:e>
                          <m:acc>
                            <m:accPr>
                              <m:chr m:val="̇"/>
                              <m:ctrlPr>
                                <a:rPr lang="zh-CN" altLang="zh-CN" sz="1600" i="1">
                                  <a:solidFill>
                                    <a:schemeClr val="tx1"/>
                                  </a:solidFill>
                                  <a:latin typeface="Cambria Math" panose="02040503050406030204" pitchFamily="18" charset="0"/>
                                </a:rPr>
                              </m:ctrlPr>
                            </m:accPr>
                            <m:e>
                              <m:acc>
                                <m:accPr>
                                  <m:chr m:val="̇"/>
                                  <m:ctrlPr>
                                    <a:rPr lang="en-US" altLang="zh-CN" sz="1600" i="1">
                                      <a:solidFill>
                                        <a:schemeClr val="tx1"/>
                                      </a:solidFill>
                                      <a:latin typeface="Cambria Math" panose="02040503050406030204" pitchFamily="18" charset="0"/>
                                    </a:rPr>
                                  </m:ctrlPr>
                                </m:accPr>
                                <m:e>
                                  <m:r>
                                    <a:rPr lang="en-US" altLang="zh-CN" sz="1600" i="1">
                                      <a:solidFill>
                                        <a:schemeClr val="tx1"/>
                                      </a:solidFill>
                                      <a:latin typeface="Cambria Math" panose="02040503050406030204" pitchFamily="18" charset="0"/>
                                    </a:rPr>
                                    <m:t>𝑖</m:t>
                                  </m:r>
                                </m:e>
                              </m:acc>
                            </m:e>
                          </m:acc>
                        </m:e>
                        <m:sub>
                          <m:r>
                            <a:rPr lang="en-US" altLang="zh-CN" sz="1600" i="1">
                              <a:solidFill>
                                <a:schemeClr val="tx1"/>
                              </a:solidFill>
                              <a:latin typeface="Cambria Math" panose="02040503050406030204" pitchFamily="18" charset="0"/>
                            </a:rPr>
                            <m:t>𝑜𝑞</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𝑟</m:t>
                          </m:r>
                        </m:e>
                        <m:sub>
                          <m:r>
                            <a:rPr lang="en-US" altLang="zh-CN" sz="1600" i="1">
                              <a:solidFill>
                                <a:schemeClr val="tx1"/>
                              </a:solidFill>
                              <a:latin typeface="Cambria Math" panose="02040503050406030204" pitchFamily="18" charset="0"/>
                            </a:rPr>
                            <m:t>𝑐</m:t>
                          </m:r>
                        </m:sub>
                      </m:sSub>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𝑖</m:t>
                          </m:r>
                        </m:e>
                        <m:sub>
                          <m:r>
                            <a:rPr lang="en-US" altLang="zh-CN" sz="1600" i="1">
                              <a:solidFill>
                                <a:schemeClr val="tx1"/>
                              </a:solidFill>
                              <a:latin typeface="Cambria Math" panose="02040503050406030204" pitchFamily="18" charset="0"/>
                            </a:rPr>
                            <m:t>𝑜𝑞</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𝑣</m:t>
                          </m:r>
                        </m:e>
                        <m:sub>
                          <m:r>
                            <a:rPr lang="en-US" altLang="zh-CN" sz="1600" i="1">
                              <a:solidFill>
                                <a:schemeClr val="tx1"/>
                              </a:solidFill>
                              <a:latin typeface="Cambria Math" panose="02040503050406030204" pitchFamily="18" charset="0"/>
                            </a:rPr>
                            <m:t>𝑜𝑞</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𝑣</m:t>
                          </m:r>
                        </m:e>
                        <m:sub>
                          <m:r>
                            <a:rPr lang="en-US" altLang="zh-CN" sz="1600" i="1">
                              <a:solidFill>
                                <a:schemeClr val="tx1"/>
                              </a:solidFill>
                              <a:latin typeface="Cambria Math" panose="02040503050406030204" pitchFamily="18" charset="0"/>
                            </a:rPr>
                            <m:t>𝑏𝑞</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𝐿</m:t>
                          </m:r>
                        </m:e>
                        <m:sub>
                          <m:r>
                            <a:rPr lang="en-US" altLang="zh-CN" sz="1600" i="1">
                              <a:solidFill>
                                <a:schemeClr val="tx1"/>
                              </a:solidFill>
                              <a:latin typeface="Cambria Math" panose="02040503050406030204" pitchFamily="18" charset="0"/>
                            </a:rPr>
                            <m:t>𝑐</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𝜔</m:t>
                          </m:r>
                        </m:e>
                        <m:sub>
                          <m:r>
                            <a:rPr lang="en-US" altLang="zh-CN" sz="1600" i="1">
                              <a:solidFill>
                                <a:schemeClr val="tx1"/>
                              </a:solidFill>
                              <a:latin typeface="Cambria Math" panose="02040503050406030204" pitchFamily="18" charset="0"/>
                            </a:rPr>
                            <m:t>𝑛</m:t>
                          </m:r>
                        </m:sub>
                      </m:sSub>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𝑖</m:t>
                          </m:r>
                        </m:e>
                        <m:sub>
                          <m:r>
                            <a:rPr lang="en-US" altLang="zh-CN" sz="1600" i="1">
                              <a:solidFill>
                                <a:schemeClr val="tx1"/>
                              </a:solidFill>
                              <a:latin typeface="Cambria Math" panose="02040503050406030204" pitchFamily="18" charset="0"/>
                            </a:rPr>
                            <m:t>𝑜𝑑</m:t>
                          </m:r>
                        </m:sub>
                      </m:sSub>
                      <m:r>
                        <a:rPr lang="en-US" altLang="zh-CN" sz="1600" i="1">
                          <a:solidFill>
                            <a:schemeClr val="tx1"/>
                          </a:solidFill>
                          <a:latin typeface="Cambria Math" panose="02040503050406030204" pitchFamily="18" charset="0"/>
                        </a:rPr>
                        <m:t>,</m:t>
                      </m:r>
                    </m:oMath>
                  </m:oMathPara>
                </a14:m>
                <a:endParaRPr lang="zh-CN" altLang="zh-CN" sz="1600" i="1" dirty="0">
                  <a:solidFill>
                    <a:schemeClr val="tx1"/>
                  </a:solidFill>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zh-CN" altLang="zh-CN" sz="1600" i="1">
                              <a:solidFill>
                                <a:schemeClr val="tx1"/>
                              </a:solidFill>
                              <a:latin typeface="Cambria Math" panose="02040503050406030204" pitchFamily="18" charset="0"/>
                            </a:rPr>
                          </m:ctrlPr>
                        </m:sSubPr>
                        <m:e>
                          <m:acc>
                            <m:accPr>
                              <m:chr m:val="̇"/>
                              <m:ctrlPr>
                                <a:rPr lang="zh-CN" altLang="zh-CN" sz="1600" i="1">
                                  <a:solidFill>
                                    <a:schemeClr val="tx1"/>
                                  </a:solidFill>
                                  <a:latin typeface="Cambria Math" panose="02040503050406030204" pitchFamily="18" charset="0"/>
                                </a:rPr>
                              </m:ctrlPr>
                            </m:accPr>
                            <m:e>
                              <m:r>
                                <a:rPr lang="en-US" altLang="zh-CN" sz="1600" b="0" i="1" smtClean="0">
                                  <a:solidFill>
                                    <a:schemeClr val="tx1"/>
                                  </a:solidFill>
                                  <a:latin typeface="Cambria Math" panose="02040503050406030204" pitchFamily="18" charset="0"/>
                                </a:rPr>
                                <m:t>𝑣</m:t>
                              </m:r>
                            </m:e>
                          </m:acc>
                        </m:e>
                        <m:sub>
                          <m:r>
                            <a:rPr lang="en-US" altLang="zh-CN" sz="1600" i="1">
                              <a:solidFill>
                                <a:schemeClr val="tx1"/>
                              </a:solidFill>
                              <a:latin typeface="Cambria Math" panose="02040503050406030204" pitchFamily="18" charset="0"/>
                            </a:rPr>
                            <m:t>𝑜𝑑</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𝑖</m:t>
                          </m:r>
                        </m:e>
                        <m:sub>
                          <m:r>
                            <a:rPr lang="en-US" altLang="zh-CN" sz="1600" i="1">
                              <a:solidFill>
                                <a:schemeClr val="tx1"/>
                              </a:solidFill>
                              <a:latin typeface="Cambria Math" panose="02040503050406030204" pitchFamily="18" charset="0"/>
                            </a:rPr>
                            <m:t>𝑙𝑑</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𝑖</m:t>
                          </m:r>
                        </m:e>
                        <m:sub>
                          <m:r>
                            <a:rPr lang="en-US" altLang="zh-CN" sz="1600" i="1">
                              <a:solidFill>
                                <a:schemeClr val="tx1"/>
                              </a:solidFill>
                              <a:latin typeface="Cambria Math" panose="02040503050406030204" pitchFamily="18" charset="0"/>
                            </a:rPr>
                            <m:t>𝑜𝑑</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𝐶</m:t>
                          </m:r>
                        </m:e>
                        <m:sub>
                          <m:r>
                            <a:rPr lang="en-US" altLang="zh-CN" sz="1600" i="1">
                              <a:solidFill>
                                <a:schemeClr val="tx1"/>
                              </a:solidFill>
                              <a:latin typeface="Cambria Math" panose="02040503050406030204" pitchFamily="18" charset="0"/>
                            </a:rPr>
                            <m:t>𝑓</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𝜔</m:t>
                          </m:r>
                        </m:e>
                        <m:sub>
                          <m:r>
                            <a:rPr lang="en-US" altLang="zh-CN" sz="1600" i="1">
                              <a:solidFill>
                                <a:schemeClr val="tx1"/>
                              </a:solidFill>
                              <a:latin typeface="Cambria Math" panose="02040503050406030204" pitchFamily="18" charset="0"/>
                            </a:rPr>
                            <m:t>𝑛</m:t>
                          </m:r>
                        </m:sub>
                      </m:sSub>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𝑣</m:t>
                          </m:r>
                        </m:e>
                        <m:sub>
                          <m:r>
                            <a:rPr lang="en-US" altLang="zh-CN" sz="1600" i="1">
                              <a:solidFill>
                                <a:schemeClr val="tx1"/>
                              </a:solidFill>
                              <a:latin typeface="Cambria Math" panose="02040503050406030204" pitchFamily="18" charset="0"/>
                            </a:rPr>
                            <m:t>𝑜𝑞</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𝑅</m:t>
                          </m:r>
                        </m:e>
                        <m:sub>
                          <m:r>
                            <a:rPr lang="en-US" altLang="zh-CN" sz="1600" i="1">
                              <a:solidFill>
                                <a:schemeClr val="tx1"/>
                              </a:solidFill>
                              <a:latin typeface="Cambria Math" panose="02040503050406030204" pitchFamily="18" charset="0"/>
                            </a:rPr>
                            <m:t>𝑑</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acc>
                            <m:accPr>
                              <m:chr m:val="̇"/>
                              <m:ctrlPr>
                                <a:rPr lang="zh-CN" altLang="zh-CN" sz="1600" i="1">
                                  <a:solidFill>
                                    <a:schemeClr val="tx1"/>
                                  </a:solidFill>
                                  <a:latin typeface="Cambria Math" panose="02040503050406030204" pitchFamily="18" charset="0"/>
                                </a:rPr>
                              </m:ctrlPr>
                            </m:accPr>
                            <m:e>
                              <m:acc>
                                <m:accPr>
                                  <m:chr m:val="̇"/>
                                  <m:ctrlPr>
                                    <a:rPr lang="en-US" altLang="zh-CN" sz="1600" i="1">
                                      <a:solidFill>
                                        <a:schemeClr val="tx1"/>
                                      </a:solidFill>
                                      <a:latin typeface="Cambria Math" panose="02040503050406030204" pitchFamily="18" charset="0"/>
                                    </a:rPr>
                                  </m:ctrlPr>
                                </m:accPr>
                                <m:e>
                                  <m:r>
                                    <a:rPr lang="en-US" altLang="zh-CN" sz="1600" i="1">
                                      <a:solidFill>
                                        <a:schemeClr val="tx1"/>
                                      </a:solidFill>
                                      <a:latin typeface="Cambria Math" panose="02040503050406030204" pitchFamily="18" charset="0"/>
                                    </a:rPr>
                                    <m:t>𝑖</m:t>
                                  </m:r>
                                </m:e>
                              </m:acc>
                            </m:e>
                          </m:acc>
                        </m:e>
                        <m:sub>
                          <m:r>
                            <a:rPr lang="en-US" altLang="zh-CN" sz="1600" i="1">
                              <a:solidFill>
                                <a:schemeClr val="tx1"/>
                              </a:solidFill>
                              <a:latin typeface="Cambria Math" panose="02040503050406030204" pitchFamily="18" charset="0"/>
                            </a:rPr>
                            <m:t>𝑙𝑑</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acc>
                            <m:accPr>
                              <m:chr m:val="̇"/>
                              <m:ctrlPr>
                                <a:rPr lang="zh-CN" altLang="zh-CN" sz="1600" i="1">
                                  <a:solidFill>
                                    <a:schemeClr val="tx1"/>
                                  </a:solidFill>
                                  <a:latin typeface="Cambria Math" panose="02040503050406030204" pitchFamily="18" charset="0"/>
                                </a:rPr>
                              </m:ctrlPr>
                            </m:accPr>
                            <m:e>
                              <m:acc>
                                <m:accPr>
                                  <m:chr m:val="̇"/>
                                  <m:ctrlPr>
                                    <a:rPr lang="en-US" altLang="zh-CN" sz="1600" i="1">
                                      <a:solidFill>
                                        <a:schemeClr val="tx1"/>
                                      </a:solidFill>
                                      <a:latin typeface="Cambria Math" panose="02040503050406030204" pitchFamily="18" charset="0"/>
                                    </a:rPr>
                                  </m:ctrlPr>
                                </m:accPr>
                                <m:e>
                                  <m:r>
                                    <a:rPr lang="en-US" altLang="zh-CN" sz="1600" i="1">
                                      <a:solidFill>
                                        <a:schemeClr val="tx1"/>
                                      </a:solidFill>
                                      <a:latin typeface="Cambria Math" panose="02040503050406030204" pitchFamily="18" charset="0"/>
                                    </a:rPr>
                                    <m:t>𝑖</m:t>
                                  </m:r>
                                </m:e>
                              </m:acc>
                            </m:e>
                          </m:acc>
                        </m:e>
                        <m:sub>
                          <m:r>
                            <a:rPr lang="en-US" altLang="zh-CN" sz="1600" i="1">
                              <a:solidFill>
                                <a:schemeClr val="tx1"/>
                              </a:solidFill>
                              <a:latin typeface="Cambria Math" panose="02040503050406030204" pitchFamily="18" charset="0"/>
                            </a:rPr>
                            <m:t>𝑜𝑑</m:t>
                          </m:r>
                        </m:sub>
                      </m:sSub>
                      <m:r>
                        <a:rPr lang="en-US" altLang="zh-CN" sz="1600" i="1">
                          <a:solidFill>
                            <a:schemeClr val="tx1"/>
                          </a:solidFill>
                          <a:latin typeface="Cambria Math" panose="02040503050406030204" pitchFamily="18" charset="0"/>
                        </a:rPr>
                        <m:t>),</m:t>
                      </m:r>
                    </m:oMath>
                  </m:oMathPara>
                </a14:m>
                <a:endParaRPr lang="zh-CN" altLang="zh-CN" sz="1600" i="1" dirty="0">
                  <a:solidFill>
                    <a:schemeClr val="tx1"/>
                  </a:solidFill>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zh-CN" altLang="zh-CN" sz="1600" i="1">
                              <a:solidFill>
                                <a:schemeClr val="tx1"/>
                              </a:solidFill>
                              <a:latin typeface="Cambria Math" panose="02040503050406030204" pitchFamily="18" charset="0"/>
                            </a:rPr>
                          </m:ctrlPr>
                        </m:sSubPr>
                        <m:e>
                          <m:acc>
                            <m:accPr>
                              <m:chr m:val="̇"/>
                              <m:ctrlPr>
                                <a:rPr lang="zh-CN" altLang="zh-CN" sz="1600" i="1">
                                  <a:solidFill>
                                    <a:schemeClr val="tx1"/>
                                  </a:solidFill>
                                  <a:latin typeface="Cambria Math" panose="02040503050406030204" pitchFamily="18" charset="0"/>
                                </a:rPr>
                              </m:ctrlPr>
                            </m:accPr>
                            <m:e>
                              <m:r>
                                <a:rPr lang="en-US" altLang="zh-CN" sz="1600" b="0" i="1" smtClean="0">
                                  <a:solidFill>
                                    <a:schemeClr val="tx1"/>
                                  </a:solidFill>
                                  <a:latin typeface="Cambria Math" panose="02040503050406030204" pitchFamily="18" charset="0"/>
                                </a:rPr>
                                <m:t>𝑣</m:t>
                              </m:r>
                            </m:e>
                          </m:acc>
                        </m:e>
                        <m:sub>
                          <m:r>
                            <a:rPr lang="en-US" altLang="zh-CN" sz="1600" i="1">
                              <a:solidFill>
                                <a:schemeClr val="tx1"/>
                              </a:solidFill>
                              <a:latin typeface="Cambria Math" panose="02040503050406030204" pitchFamily="18" charset="0"/>
                            </a:rPr>
                            <m:t>𝑜𝑞</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𝑖</m:t>
                          </m:r>
                        </m:e>
                        <m:sub>
                          <m:r>
                            <a:rPr lang="en-US" altLang="zh-CN" sz="1600" i="1">
                              <a:solidFill>
                                <a:schemeClr val="tx1"/>
                              </a:solidFill>
                              <a:latin typeface="Cambria Math" panose="02040503050406030204" pitchFamily="18" charset="0"/>
                            </a:rPr>
                            <m:t>𝑙𝑞</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𝑖</m:t>
                          </m:r>
                        </m:e>
                        <m:sub>
                          <m:r>
                            <a:rPr lang="en-US" altLang="zh-CN" sz="1600" i="1">
                              <a:solidFill>
                                <a:schemeClr val="tx1"/>
                              </a:solidFill>
                              <a:latin typeface="Cambria Math" panose="02040503050406030204" pitchFamily="18" charset="0"/>
                            </a:rPr>
                            <m:t>𝑜𝑞</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𝐶</m:t>
                          </m:r>
                        </m:e>
                        <m:sub>
                          <m:r>
                            <a:rPr lang="en-US" altLang="zh-CN" sz="1600" i="1">
                              <a:solidFill>
                                <a:schemeClr val="tx1"/>
                              </a:solidFill>
                              <a:latin typeface="Cambria Math" panose="02040503050406030204" pitchFamily="18" charset="0"/>
                            </a:rPr>
                            <m:t>𝑓</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𝜔</m:t>
                          </m:r>
                        </m:e>
                        <m:sub>
                          <m:r>
                            <a:rPr lang="en-US" altLang="zh-CN" sz="1600" i="1">
                              <a:solidFill>
                                <a:schemeClr val="tx1"/>
                              </a:solidFill>
                              <a:latin typeface="Cambria Math" panose="02040503050406030204" pitchFamily="18" charset="0"/>
                            </a:rPr>
                            <m:t>𝑛</m:t>
                          </m:r>
                        </m:sub>
                      </m:sSub>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𝑣</m:t>
                          </m:r>
                        </m:e>
                        <m:sub>
                          <m:r>
                            <a:rPr lang="en-US" altLang="zh-CN" sz="1600" i="1">
                              <a:solidFill>
                                <a:schemeClr val="tx1"/>
                              </a:solidFill>
                              <a:latin typeface="Cambria Math" panose="02040503050406030204" pitchFamily="18" charset="0"/>
                            </a:rPr>
                            <m:t>𝑜𝑑</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𝑅</m:t>
                          </m:r>
                        </m:e>
                        <m:sub>
                          <m:r>
                            <a:rPr lang="en-US" altLang="zh-CN" sz="1600" i="1">
                              <a:solidFill>
                                <a:schemeClr val="tx1"/>
                              </a:solidFill>
                              <a:latin typeface="Cambria Math" panose="02040503050406030204" pitchFamily="18" charset="0"/>
                            </a:rPr>
                            <m:t>𝑑</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acc>
                            <m:accPr>
                              <m:chr m:val="̇"/>
                              <m:ctrlPr>
                                <a:rPr lang="zh-CN" altLang="zh-CN" sz="1600" i="1">
                                  <a:solidFill>
                                    <a:schemeClr val="tx1"/>
                                  </a:solidFill>
                                  <a:latin typeface="Cambria Math" panose="02040503050406030204" pitchFamily="18" charset="0"/>
                                </a:rPr>
                              </m:ctrlPr>
                            </m:accPr>
                            <m:e>
                              <m:acc>
                                <m:accPr>
                                  <m:chr m:val="̇"/>
                                  <m:ctrlPr>
                                    <a:rPr lang="en-US" altLang="zh-CN" sz="1600" i="1">
                                      <a:solidFill>
                                        <a:schemeClr val="tx1"/>
                                      </a:solidFill>
                                      <a:latin typeface="Cambria Math" panose="02040503050406030204" pitchFamily="18" charset="0"/>
                                    </a:rPr>
                                  </m:ctrlPr>
                                </m:accPr>
                                <m:e>
                                  <m:r>
                                    <a:rPr lang="en-US" altLang="zh-CN" sz="1600" i="1">
                                      <a:solidFill>
                                        <a:schemeClr val="tx1"/>
                                      </a:solidFill>
                                      <a:latin typeface="Cambria Math" panose="02040503050406030204" pitchFamily="18" charset="0"/>
                                    </a:rPr>
                                    <m:t>𝑖</m:t>
                                  </m:r>
                                </m:e>
                              </m:acc>
                            </m:e>
                          </m:acc>
                        </m:e>
                        <m:sub>
                          <m:r>
                            <a:rPr lang="en-US" altLang="zh-CN" sz="1600" i="1">
                              <a:solidFill>
                                <a:schemeClr val="tx1"/>
                              </a:solidFill>
                              <a:latin typeface="Cambria Math" panose="02040503050406030204" pitchFamily="18" charset="0"/>
                            </a:rPr>
                            <m:t>𝑙𝑞</m:t>
                          </m:r>
                        </m:sub>
                      </m:sSub>
                      <m:r>
                        <a:rPr lang="en-US" altLang="zh-CN" sz="1600" i="1">
                          <a:solidFill>
                            <a:schemeClr val="tx1"/>
                          </a:solidFill>
                          <a:latin typeface="Cambria Math" panose="02040503050406030204" pitchFamily="18" charset="0"/>
                        </a:rPr>
                        <m:t>−</m:t>
                      </m:r>
                      <m:sSub>
                        <m:sSubPr>
                          <m:ctrlPr>
                            <a:rPr lang="zh-CN" altLang="zh-CN" sz="1600" i="1">
                              <a:solidFill>
                                <a:schemeClr val="tx1"/>
                              </a:solidFill>
                              <a:latin typeface="Cambria Math" panose="02040503050406030204" pitchFamily="18" charset="0"/>
                            </a:rPr>
                          </m:ctrlPr>
                        </m:sSubPr>
                        <m:e>
                          <m:acc>
                            <m:accPr>
                              <m:chr m:val="̇"/>
                              <m:ctrlPr>
                                <a:rPr lang="zh-CN" altLang="zh-CN" sz="1600" i="1">
                                  <a:solidFill>
                                    <a:schemeClr val="tx1"/>
                                  </a:solidFill>
                                  <a:latin typeface="Cambria Math" panose="02040503050406030204" pitchFamily="18" charset="0"/>
                                </a:rPr>
                              </m:ctrlPr>
                            </m:accPr>
                            <m:e>
                              <m:acc>
                                <m:accPr>
                                  <m:chr m:val="̇"/>
                                  <m:ctrlPr>
                                    <a:rPr lang="en-US" altLang="zh-CN" sz="1600" i="1">
                                      <a:solidFill>
                                        <a:schemeClr val="tx1"/>
                                      </a:solidFill>
                                      <a:latin typeface="Cambria Math" panose="02040503050406030204" pitchFamily="18" charset="0"/>
                                    </a:rPr>
                                  </m:ctrlPr>
                                </m:accPr>
                                <m:e>
                                  <m:r>
                                    <a:rPr lang="en-US" altLang="zh-CN" sz="1600" i="1">
                                      <a:solidFill>
                                        <a:schemeClr val="tx1"/>
                                      </a:solidFill>
                                      <a:latin typeface="Cambria Math" panose="02040503050406030204" pitchFamily="18" charset="0"/>
                                    </a:rPr>
                                    <m:t>𝑖</m:t>
                                  </m:r>
                                </m:e>
                              </m:acc>
                            </m:e>
                          </m:acc>
                        </m:e>
                        <m:sub>
                          <m:r>
                            <a:rPr lang="en-US" altLang="zh-CN" sz="1600" i="1">
                              <a:solidFill>
                                <a:schemeClr val="tx1"/>
                              </a:solidFill>
                              <a:latin typeface="Cambria Math" panose="02040503050406030204" pitchFamily="18" charset="0"/>
                            </a:rPr>
                            <m:t>𝑜𝑞</m:t>
                          </m:r>
                        </m:sub>
                      </m:sSub>
                      <m:r>
                        <a:rPr lang="en-US" altLang="zh-CN" sz="1600" i="1">
                          <a:solidFill>
                            <a:schemeClr val="tx1"/>
                          </a:solidFill>
                          <a:latin typeface="Cambria Math" panose="02040503050406030204" pitchFamily="18" charset="0"/>
                        </a:rPr>
                        <m:t>).</m:t>
                      </m:r>
                    </m:oMath>
                  </m:oMathPara>
                </a14:m>
                <a:endParaRPr lang="en-US" altLang="zh-CN" sz="1600" i="1" dirty="0">
                  <a:solidFill>
                    <a:schemeClr val="tx1"/>
                  </a:solidFill>
                  <a:latin typeface="Cambria Math" panose="02040503050406030204" pitchFamily="18" charset="0"/>
                </a:endParaRPr>
              </a:p>
              <a:p>
                <a:pPr marL="0" indent="0" algn="just">
                  <a:buNone/>
                </a:pPr>
                <a:endParaRPr lang="en-US" altLang="zh-CN" sz="1500" kern="1200" dirty="0">
                  <a:solidFill>
                    <a:schemeClr val="tx1"/>
                  </a:solidFill>
                  <a:latin typeface="Times" panose="02020603050405020304" pitchFamily="18" charset="0"/>
                </a:endParaRPr>
              </a:p>
              <a:p>
                <a:pPr marL="0" indent="0" algn="just">
                  <a:spcAft>
                    <a:spcPts val="600"/>
                  </a:spcAft>
                  <a:buNone/>
                </a:pPr>
                <a:endParaRPr lang="en-US" altLang="zh-CN" sz="1600" i="1" dirty="0">
                  <a:solidFill>
                    <a:schemeClr val="tx1"/>
                  </a:solidFill>
                  <a:latin typeface="Cambria Math" panose="02040503050406030204" pitchFamily="18" charset="0"/>
                </a:endParaRPr>
              </a:p>
            </p:txBody>
          </p:sp>
        </mc:Choice>
        <mc:Fallback xmlns="">
          <p:sp>
            <p:nvSpPr>
              <p:cNvPr id="19" name="Content Placeholder 2">
                <a:extLst>
                  <a:ext uri="{FF2B5EF4-FFF2-40B4-BE49-F238E27FC236}">
                    <a16:creationId xmlns:a16="http://schemas.microsoft.com/office/drawing/2014/main" id="{51788B15-CA64-42D1-8EE6-332022A64C56}"/>
                  </a:ext>
                </a:extLst>
              </p:cNvPr>
              <p:cNvSpPr>
                <a:spLocks noGrp="1" noRot="1" noChangeAspect="1" noMove="1" noResize="1" noEditPoints="1" noAdjustHandles="1" noChangeArrowheads="1" noChangeShapeType="1" noTextEdit="1"/>
              </p:cNvSpPr>
              <p:nvPr>
                <p:ph idx="1"/>
              </p:nvPr>
            </p:nvSpPr>
            <p:spPr>
              <a:xfrm>
                <a:off x="762000" y="607183"/>
                <a:ext cx="7620000" cy="4650617"/>
              </a:xfrm>
              <a:blipFill>
                <a:blip r:embed="rId3"/>
                <a:stretch>
                  <a:fillRect l="-160" t="-786" r="-640"/>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9F2682A6-B889-4E3F-9C79-51FEC9EA857A}"/>
              </a:ext>
            </a:extLst>
          </p:cNvPr>
          <p:cNvSpPr txBox="1"/>
          <p:nvPr/>
        </p:nvSpPr>
        <p:spPr>
          <a:xfrm>
            <a:off x="7848597" y="2057400"/>
            <a:ext cx="685803"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(10a)</a:t>
            </a:r>
            <a:endParaRPr lang="zh-CN" altLang="en-US" sz="1800" dirty="0">
              <a:latin typeface="Times" panose="02020603050405020304" pitchFamily="18" charset="0"/>
              <a:cs typeface="Times" panose="02020603050405020304" pitchFamily="18" charset="0"/>
            </a:endParaRPr>
          </a:p>
        </p:txBody>
      </p:sp>
      <p:sp>
        <p:nvSpPr>
          <p:cNvPr id="21" name="文本框 20">
            <a:extLst>
              <a:ext uri="{FF2B5EF4-FFF2-40B4-BE49-F238E27FC236}">
                <a16:creationId xmlns:a16="http://schemas.microsoft.com/office/drawing/2014/main" id="{E5BDFD8F-0311-4CB4-A003-9EEBF14CE06D}"/>
              </a:ext>
            </a:extLst>
          </p:cNvPr>
          <p:cNvSpPr txBox="1"/>
          <p:nvPr/>
        </p:nvSpPr>
        <p:spPr>
          <a:xfrm>
            <a:off x="7848598" y="2325170"/>
            <a:ext cx="685802"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(10b)</a:t>
            </a:r>
            <a:endParaRPr lang="zh-CN" altLang="en-US" sz="1800" dirty="0">
              <a:latin typeface="Times" panose="02020603050405020304" pitchFamily="18" charset="0"/>
              <a:cs typeface="Times" panose="02020603050405020304" pitchFamily="18" charset="0"/>
            </a:endParaRPr>
          </a:p>
        </p:txBody>
      </p:sp>
      <p:sp>
        <p:nvSpPr>
          <p:cNvPr id="22" name="文本框 21">
            <a:extLst>
              <a:ext uri="{FF2B5EF4-FFF2-40B4-BE49-F238E27FC236}">
                <a16:creationId xmlns:a16="http://schemas.microsoft.com/office/drawing/2014/main" id="{A5C4E915-56FE-4D4B-A7B3-93D5A05A7671}"/>
              </a:ext>
            </a:extLst>
          </p:cNvPr>
          <p:cNvSpPr txBox="1"/>
          <p:nvPr/>
        </p:nvSpPr>
        <p:spPr>
          <a:xfrm>
            <a:off x="7848598" y="2608324"/>
            <a:ext cx="685802"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(10c)</a:t>
            </a:r>
            <a:endParaRPr lang="zh-CN" altLang="en-US" sz="1800" dirty="0">
              <a:latin typeface="Times" panose="02020603050405020304" pitchFamily="18" charset="0"/>
              <a:cs typeface="Times" panose="02020603050405020304" pitchFamily="18" charset="0"/>
            </a:endParaRPr>
          </a:p>
        </p:txBody>
      </p:sp>
      <p:sp>
        <p:nvSpPr>
          <p:cNvPr id="23" name="文本框 22">
            <a:extLst>
              <a:ext uri="{FF2B5EF4-FFF2-40B4-BE49-F238E27FC236}">
                <a16:creationId xmlns:a16="http://schemas.microsoft.com/office/drawing/2014/main" id="{DB312B67-823F-40D3-B5AD-968E82B27BD2}"/>
              </a:ext>
            </a:extLst>
          </p:cNvPr>
          <p:cNvSpPr txBox="1"/>
          <p:nvPr/>
        </p:nvSpPr>
        <p:spPr>
          <a:xfrm>
            <a:off x="7848599" y="2876946"/>
            <a:ext cx="685799"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(10d)</a:t>
            </a:r>
            <a:endParaRPr lang="zh-CN" altLang="en-US" sz="1800" dirty="0">
              <a:latin typeface="Times" panose="02020603050405020304" pitchFamily="18" charset="0"/>
              <a:cs typeface="Times" panose="02020603050405020304" pitchFamily="18" charset="0"/>
            </a:endParaRPr>
          </a:p>
        </p:txBody>
      </p:sp>
      <p:sp>
        <p:nvSpPr>
          <p:cNvPr id="24" name="文本框 23">
            <a:extLst>
              <a:ext uri="{FF2B5EF4-FFF2-40B4-BE49-F238E27FC236}">
                <a16:creationId xmlns:a16="http://schemas.microsoft.com/office/drawing/2014/main" id="{3ECAB680-A720-49E0-9AFC-49DB41F22275}"/>
              </a:ext>
            </a:extLst>
          </p:cNvPr>
          <p:cNvSpPr txBox="1"/>
          <p:nvPr/>
        </p:nvSpPr>
        <p:spPr>
          <a:xfrm>
            <a:off x="7848598" y="3152115"/>
            <a:ext cx="685799"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(10e)</a:t>
            </a:r>
            <a:endParaRPr lang="zh-CN" altLang="en-US" sz="1800" dirty="0">
              <a:latin typeface="Times" panose="02020603050405020304" pitchFamily="18" charset="0"/>
              <a:cs typeface="Times" panose="02020603050405020304" pitchFamily="18" charset="0"/>
            </a:endParaRPr>
          </a:p>
        </p:txBody>
      </p:sp>
      <p:sp>
        <p:nvSpPr>
          <p:cNvPr id="25" name="文本框 24">
            <a:extLst>
              <a:ext uri="{FF2B5EF4-FFF2-40B4-BE49-F238E27FC236}">
                <a16:creationId xmlns:a16="http://schemas.microsoft.com/office/drawing/2014/main" id="{2868294C-021D-44F4-A62B-9D9D08C149EE}"/>
              </a:ext>
            </a:extLst>
          </p:cNvPr>
          <p:cNvSpPr txBox="1"/>
          <p:nvPr/>
        </p:nvSpPr>
        <p:spPr>
          <a:xfrm>
            <a:off x="7848597" y="3425081"/>
            <a:ext cx="685799" cy="369332"/>
          </a:xfrm>
          <a:prstGeom prst="rect">
            <a:avLst/>
          </a:prstGeom>
          <a:noFill/>
        </p:spPr>
        <p:txBody>
          <a:bodyPr wrap="square" rtlCol="0">
            <a:spAutoFit/>
          </a:bodyPr>
          <a:lstStyle>
            <a:defPPr>
              <a:defRPr lang="en-US"/>
            </a:defPPr>
            <a:lvl1pPr>
              <a:defRPr sz="1050">
                <a:latin typeface="Arial" panose="020B0604020202020204" pitchFamily="34" charset="0"/>
              </a:defRPr>
            </a:lvl1pPr>
          </a:lstStyle>
          <a:p>
            <a:r>
              <a:rPr lang="en-US" altLang="zh-CN" sz="1800" dirty="0">
                <a:latin typeface="Times" panose="02020603050405020304" pitchFamily="18" charset="0"/>
                <a:cs typeface="Times" panose="02020603050405020304" pitchFamily="18" charset="0"/>
              </a:rPr>
              <a:t>(10f)</a:t>
            </a:r>
            <a:endParaRPr lang="zh-CN" altLang="en-US" sz="1800" dirty="0">
              <a:latin typeface="Times" panose="02020603050405020304" pitchFamily="18" charset="0"/>
              <a:cs typeface="Times" panose="02020603050405020304" pitchFamily="18" charset="0"/>
            </a:endParaRPr>
          </a:p>
        </p:txBody>
      </p:sp>
      <p:pic>
        <p:nvPicPr>
          <p:cNvPr id="2" name="图片 1">
            <a:extLst>
              <a:ext uri="{FF2B5EF4-FFF2-40B4-BE49-F238E27FC236}">
                <a16:creationId xmlns:a16="http://schemas.microsoft.com/office/drawing/2014/main" id="{4A60D77E-2578-4A86-90E3-45C470E67588}"/>
              </a:ext>
            </a:extLst>
          </p:cNvPr>
          <p:cNvPicPr>
            <a:picLocks noChangeAspect="1"/>
          </p:cNvPicPr>
          <p:nvPr/>
        </p:nvPicPr>
        <p:blipFill>
          <a:blip r:embed="rId4"/>
          <a:stretch>
            <a:fillRect/>
          </a:stretch>
        </p:blipFill>
        <p:spPr>
          <a:xfrm>
            <a:off x="2098229" y="3857008"/>
            <a:ext cx="4718703" cy="1833778"/>
          </a:xfrm>
          <a:prstGeom prst="rect">
            <a:avLst/>
          </a:prstGeom>
        </p:spPr>
      </p:pic>
      <p:sp>
        <p:nvSpPr>
          <p:cNvPr id="14" name="文本框 13">
            <a:extLst>
              <a:ext uri="{FF2B5EF4-FFF2-40B4-BE49-F238E27FC236}">
                <a16:creationId xmlns:a16="http://schemas.microsoft.com/office/drawing/2014/main" id="{AC469B84-F03C-4FA7-B4D1-1B1FEEB3E0B3}"/>
              </a:ext>
            </a:extLst>
          </p:cNvPr>
          <p:cNvSpPr txBox="1"/>
          <p:nvPr/>
        </p:nvSpPr>
        <p:spPr>
          <a:xfrm>
            <a:off x="3284608" y="5715000"/>
            <a:ext cx="2345947" cy="276999"/>
          </a:xfrm>
          <a:prstGeom prst="rect">
            <a:avLst/>
          </a:prstGeom>
          <a:noFill/>
        </p:spPr>
        <p:txBody>
          <a:bodyPr wrap="square" rtlCol="0">
            <a:spAutoFit/>
          </a:bodyPr>
          <a:lstStyle/>
          <a:p>
            <a:r>
              <a:rPr lang="en-US" altLang="zh-CN" sz="1200" dirty="0">
                <a:latin typeface="Times" panose="02020603050405020304" pitchFamily="18" charset="0"/>
                <a:cs typeface="Times" panose="02020603050405020304" pitchFamily="18" charset="0"/>
              </a:rPr>
              <a:t>Fig. 8. The diagram of LCL filters.</a:t>
            </a:r>
            <a:endParaRPr lang="zh-CN" altLang="en-US" sz="1200" dirty="0">
              <a:latin typeface="Times" panose="02020603050405020304" pitchFamily="18" charset="0"/>
              <a:cs typeface="Times" panose="02020603050405020304" pitchFamily="18" charset="0"/>
            </a:endParaRPr>
          </a:p>
        </p:txBody>
      </p:sp>
      <p:sp>
        <p:nvSpPr>
          <p:cNvPr id="26" name="Title 1">
            <a:extLst>
              <a:ext uri="{FF2B5EF4-FFF2-40B4-BE49-F238E27FC236}">
                <a16:creationId xmlns:a16="http://schemas.microsoft.com/office/drawing/2014/main" id="{61E9878F-D13C-4D0B-AA57-FA22E68D394C}"/>
              </a:ext>
            </a:extLst>
          </p:cNvPr>
          <p:cNvSpPr>
            <a:spLocks noGrp="1"/>
          </p:cNvSpPr>
          <p:nvPr>
            <p:ph type="title"/>
          </p:nvPr>
        </p:nvSpPr>
        <p:spPr>
          <a:xfrm>
            <a:off x="0" y="0"/>
            <a:ext cx="5867400" cy="568740"/>
          </a:xfrm>
        </p:spPr>
        <p:txBody>
          <a:bodyPr/>
          <a:lstStyle/>
          <a:p>
            <a:pPr algn="ctr"/>
            <a:r>
              <a:rPr lang="en-US" sz="3200" kern="1200" dirty="0">
                <a:latin typeface="Times" panose="02020603050405020304" pitchFamily="18" charset="0"/>
                <a:ea typeface="Microsoft YaHei UI" panose="020B0503020204020204" pitchFamily="34" charset="-122"/>
                <a:cs typeface="Times" panose="02020603050405020304" pitchFamily="18" charset="0"/>
              </a:rPr>
              <a:t>Mathematical Model of Microgrid</a:t>
            </a:r>
          </a:p>
        </p:txBody>
      </p:sp>
    </p:spTree>
    <p:extLst>
      <p:ext uri="{BB962C8B-B14F-4D97-AF65-F5344CB8AC3E}">
        <p14:creationId xmlns:p14="http://schemas.microsoft.com/office/powerpoint/2010/main" val="2127235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D88002A-FD9A-4E8A-B726-73F36AEC7972}"/>
              </a:ext>
            </a:extLst>
          </p:cNvPr>
          <p:cNvPicPr>
            <a:picLocks noChangeAspect="1"/>
          </p:cNvPicPr>
          <p:nvPr/>
        </p:nvPicPr>
        <p:blipFill>
          <a:blip r:embed="rId3"/>
          <a:stretch>
            <a:fillRect/>
          </a:stretch>
        </p:blipFill>
        <p:spPr>
          <a:xfrm>
            <a:off x="3540764" y="3276600"/>
            <a:ext cx="2062471" cy="2563002"/>
          </a:xfrm>
          <a:prstGeom prst="rect">
            <a:avLst/>
          </a:prstGeom>
        </p:spPr>
      </p:pic>
      <p:sp>
        <p:nvSpPr>
          <p:cNvPr id="4" name="Slide Number Placeholder 3"/>
          <p:cNvSpPr>
            <a:spLocks noGrp="1"/>
          </p:cNvSpPr>
          <p:nvPr>
            <p:ph type="sldNum" sz="quarter" idx="4"/>
          </p:nvPr>
        </p:nvSpPr>
        <p:spPr/>
        <p:txBody>
          <a:bodyPr/>
          <a:lstStyle/>
          <a:p>
            <a:fld id="{179A9A4E-4C82-4D44-9372-C31BB3818094}" type="slidenum">
              <a:rPr lang="en-US" smtClean="0"/>
              <a:pPr/>
              <a:t>12</a:t>
            </a:fld>
            <a:endParaRPr lang="en-US" dirty="0"/>
          </a:p>
        </p:txBody>
      </p:sp>
      <p:sp>
        <p:nvSpPr>
          <p:cNvPr id="5" name="Text Placeholder 4"/>
          <p:cNvSpPr>
            <a:spLocks noGrp="1"/>
          </p:cNvSpPr>
          <p:nvPr>
            <p:ph type="body" sz="quarter" idx="10"/>
          </p:nvPr>
        </p:nvSpPr>
        <p:spPr/>
        <p:txBody>
          <a:bodyPr/>
          <a:lstStyle/>
          <a:p>
            <a:endParaRPr lang="en-US" dirty="0"/>
          </a:p>
        </p:txBody>
      </p:sp>
      <p:sp>
        <p:nvSpPr>
          <p:cNvPr id="18" name="Rectangle 2">
            <a:extLst>
              <a:ext uri="{FF2B5EF4-FFF2-40B4-BE49-F238E27FC236}">
                <a16:creationId xmlns:a16="http://schemas.microsoft.com/office/drawing/2014/main" id="{36785488-F08E-4241-B671-41E4D9E016D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51788B15-CA64-42D1-8EE6-332022A64C56}"/>
                  </a:ext>
                </a:extLst>
              </p:cNvPr>
              <p:cNvSpPr>
                <a:spLocks noGrp="1"/>
              </p:cNvSpPr>
              <p:nvPr>
                <p:ph idx="1"/>
              </p:nvPr>
            </p:nvSpPr>
            <p:spPr>
              <a:xfrm>
                <a:off x="762000" y="607183"/>
                <a:ext cx="7620000" cy="4650617"/>
              </a:xfrm>
            </p:spPr>
            <p:txBody>
              <a:bodyPr/>
              <a:lstStyle/>
              <a:p>
                <a:pPr algn="just">
                  <a:spcAft>
                    <a:spcPts val="600"/>
                  </a:spcAft>
                  <a:buFont typeface="+mj-lt"/>
                  <a:buAutoNum type="alphaLcParenR" startAt="8"/>
                </a:pPr>
                <a:r>
                  <a:rPr lang="en-US" altLang="zh-CN" sz="1800" kern="1200" dirty="0">
                    <a:solidFill>
                      <a:schemeClr val="tx1"/>
                    </a:solidFill>
                    <a:latin typeface="Times" panose="02020603050405020304" pitchFamily="18" charset="0"/>
                    <a:cs typeface="Times" panose="02020603050405020304" pitchFamily="18" charset="0"/>
                  </a:rPr>
                  <a:t>Load models: The loads for this system are chosen as combination of resistors and inductors (RL loads). A typical RL load connected to an inverter bus is shown in Fig. 9. Line ‘a’ connected to the bus represents the base load and line ‘b’ works as a variable load for that bus. To check the system’s dynamic behavior, a load perturbation is done on ‘b’. Line ‘b’ appears in parallel to ‘a’ when the breaker closes the contact. State equations describing the load dynamics are,</a:t>
                </a:r>
              </a:p>
              <a:p>
                <a:pPr marL="0" indent="0" algn="just">
                  <a:buNone/>
                </a:pPr>
                <a14:m>
                  <m:oMathPara xmlns:m="http://schemas.openxmlformats.org/officeDocument/2006/math">
                    <m:oMathParaPr>
                      <m:jc m:val="centerGroup"/>
                    </m:oMathParaPr>
                    <m:oMath xmlns:m="http://schemas.openxmlformats.org/officeDocument/2006/math">
                      <m:sSub>
                        <m:sSubPr>
                          <m:ctrlPr>
                            <a:rPr lang="zh-CN" altLang="zh-CN" sz="1800" i="1">
                              <a:solidFill>
                                <a:schemeClr val="tx1"/>
                              </a:solidFill>
                              <a:latin typeface="Cambria Math" panose="02040503050406030204" pitchFamily="18" charset="0"/>
                            </a:rPr>
                          </m:ctrlPr>
                        </m:sSubPr>
                        <m:e>
                          <m:acc>
                            <m:accPr>
                              <m:chr m:val="̇"/>
                              <m:ctrlPr>
                                <a:rPr lang="zh-CN" altLang="zh-CN" sz="1800" i="1">
                                  <a:solidFill>
                                    <a:schemeClr val="tx1"/>
                                  </a:solidFill>
                                  <a:latin typeface="Cambria Math" panose="02040503050406030204" pitchFamily="18" charset="0"/>
                                </a:rPr>
                              </m:ctrlPr>
                            </m:accPr>
                            <m:e>
                              <m:acc>
                                <m:accPr>
                                  <m:chr m:val="̇"/>
                                  <m:ctrlPr>
                                    <a:rPr lang="en-US" altLang="zh-CN" sz="1800" i="1">
                                      <a:solidFill>
                                        <a:schemeClr val="tx1"/>
                                      </a:solidFill>
                                      <a:latin typeface="Cambria Math" panose="02040503050406030204" pitchFamily="18" charset="0"/>
                                    </a:rPr>
                                  </m:ctrlPr>
                                </m:accPr>
                                <m:e>
                                  <m:r>
                                    <a:rPr lang="en-US" altLang="zh-CN" sz="1800" i="1">
                                      <a:solidFill>
                                        <a:schemeClr val="tx1"/>
                                      </a:solidFill>
                                      <a:latin typeface="Cambria Math" panose="02040503050406030204" pitchFamily="18" charset="0"/>
                                    </a:rPr>
                                    <m:t>𝑖</m:t>
                                  </m:r>
                                </m:e>
                              </m:acc>
                            </m:e>
                          </m:acc>
                        </m:e>
                        <m:sub>
                          <m:r>
                            <a:rPr lang="en-US" altLang="zh-CN" sz="1800" i="1">
                              <a:solidFill>
                                <a:schemeClr val="tx1"/>
                              </a:solidFill>
                              <a:latin typeface="Cambria Math" panose="02040503050406030204" pitchFamily="18" charset="0"/>
                            </a:rPr>
                            <m:t>𝑙</m:t>
                          </m:r>
                          <m:r>
                            <a:rPr lang="en-US" altLang="zh-CN" sz="1800" b="0" i="1" smtClean="0">
                              <a:solidFill>
                                <a:schemeClr val="tx1"/>
                              </a:solidFill>
                              <a:latin typeface="Cambria Math" panose="02040503050406030204" pitchFamily="18" charset="0"/>
                            </a:rPr>
                            <m:t>𝑜𝑎</m:t>
                          </m:r>
                          <m:r>
                            <a:rPr lang="en-US" altLang="zh-CN" sz="1800" i="1">
                              <a:solidFill>
                                <a:schemeClr val="tx1"/>
                              </a:solidFill>
                              <a:latin typeface="Cambria Math" panose="02040503050406030204" pitchFamily="18" charset="0"/>
                            </a:rPr>
                            <m:t>𝑑</m:t>
                          </m:r>
                          <m:r>
                            <a:rPr lang="en-US" altLang="zh-CN" sz="1800" b="0" i="1" smtClean="0">
                              <a:solidFill>
                                <a:schemeClr val="tx1"/>
                              </a:solidFill>
                              <a:latin typeface="Cambria Math" panose="02040503050406030204" pitchFamily="18" charset="0"/>
                            </a:rPr>
                            <m:t>𝐷</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𝑅</m:t>
                          </m:r>
                        </m:e>
                        <m:sub>
                          <m:r>
                            <a:rPr lang="en-US" altLang="zh-CN" sz="1800" b="0" i="1" smtClean="0">
                              <a:solidFill>
                                <a:schemeClr val="tx1"/>
                              </a:solidFill>
                              <a:latin typeface="Cambria Math" panose="02040503050406030204" pitchFamily="18" charset="0"/>
                            </a:rPr>
                            <m:t>𝑙𝑜𝑎𝑑</m:t>
                          </m:r>
                        </m:sub>
                      </m:sSub>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𝑖</m:t>
                          </m:r>
                        </m:e>
                        <m:sub>
                          <m:r>
                            <a:rPr lang="en-US" altLang="zh-CN" sz="1800" i="1">
                              <a:solidFill>
                                <a:schemeClr val="tx1"/>
                              </a:solidFill>
                              <a:latin typeface="Cambria Math" panose="02040503050406030204" pitchFamily="18" charset="0"/>
                            </a:rPr>
                            <m:t>𝑙</m:t>
                          </m:r>
                          <m:r>
                            <a:rPr lang="en-US" altLang="zh-CN" sz="1800" b="0" i="1" smtClean="0">
                              <a:solidFill>
                                <a:schemeClr val="tx1"/>
                              </a:solidFill>
                              <a:latin typeface="Cambria Math" panose="02040503050406030204" pitchFamily="18" charset="0"/>
                            </a:rPr>
                            <m:t>𝑜𝑎</m:t>
                          </m:r>
                          <m:r>
                            <a:rPr lang="en-US" altLang="zh-CN" sz="1800" i="1">
                              <a:solidFill>
                                <a:schemeClr val="tx1"/>
                              </a:solidFill>
                              <a:latin typeface="Cambria Math" panose="02040503050406030204" pitchFamily="18" charset="0"/>
                            </a:rPr>
                            <m:t>𝑑</m:t>
                          </m:r>
                          <m:r>
                            <a:rPr lang="en-US" altLang="zh-CN" sz="1800" b="0" i="1" smtClean="0">
                              <a:solidFill>
                                <a:schemeClr val="tx1"/>
                              </a:solidFill>
                              <a:latin typeface="Cambria Math" panose="02040503050406030204" pitchFamily="18" charset="0"/>
                            </a:rPr>
                            <m:t>𝐷</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𝑣</m:t>
                          </m:r>
                        </m:e>
                        <m:sub>
                          <m:r>
                            <a:rPr lang="en-US" altLang="zh-CN" sz="1800" b="0" i="1" smtClean="0">
                              <a:solidFill>
                                <a:schemeClr val="tx1"/>
                              </a:solidFill>
                              <a:latin typeface="Cambria Math" panose="02040503050406030204" pitchFamily="18" charset="0"/>
                            </a:rPr>
                            <m:t>𝑏𝐷</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𝐿</m:t>
                          </m:r>
                        </m:e>
                        <m:sub>
                          <m:r>
                            <a:rPr lang="en-US" altLang="zh-CN" sz="1800" b="0" i="1" smtClean="0">
                              <a:solidFill>
                                <a:schemeClr val="tx1"/>
                              </a:solidFill>
                              <a:latin typeface="Cambria Math" panose="02040503050406030204" pitchFamily="18" charset="0"/>
                            </a:rPr>
                            <m:t>𝑙𝑜𝑎𝑑</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𝜔</m:t>
                          </m:r>
                        </m:e>
                        <m:sub>
                          <m:r>
                            <a:rPr lang="en-US" altLang="zh-CN" sz="1800" b="0" i="1" smtClean="0">
                              <a:solidFill>
                                <a:schemeClr val="tx1"/>
                              </a:solidFill>
                              <a:latin typeface="Cambria Math" panose="02040503050406030204" pitchFamily="18" charset="0"/>
                            </a:rPr>
                            <m:t>𝑃𝐿𝐿</m:t>
                          </m:r>
                        </m:sub>
                      </m:sSub>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𝑖</m:t>
                          </m:r>
                        </m:e>
                        <m:sub>
                          <m:r>
                            <a:rPr lang="en-US" altLang="zh-CN" sz="1800" i="1">
                              <a:solidFill>
                                <a:schemeClr val="tx1"/>
                              </a:solidFill>
                              <a:latin typeface="Cambria Math" panose="02040503050406030204" pitchFamily="18" charset="0"/>
                            </a:rPr>
                            <m:t>𝑙</m:t>
                          </m:r>
                          <m:r>
                            <a:rPr lang="en-US" altLang="zh-CN" sz="1800" b="0" i="1" smtClean="0">
                              <a:solidFill>
                                <a:schemeClr val="tx1"/>
                              </a:solidFill>
                              <a:latin typeface="Cambria Math" panose="02040503050406030204" pitchFamily="18" charset="0"/>
                            </a:rPr>
                            <m:t>𝑜𝑎𝑑𝑄</m:t>
                          </m:r>
                        </m:sub>
                      </m:sSub>
                      <m:r>
                        <a:rPr lang="en-US" altLang="zh-CN" sz="1800" i="1">
                          <a:solidFill>
                            <a:schemeClr val="tx1"/>
                          </a:solidFill>
                          <a:latin typeface="Cambria Math" panose="02040503050406030204" pitchFamily="18" charset="0"/>
                        </a:rPr>
                        <m:t>,</m:t>
                      </m:r>
                    </m:oMath>
                  </m:oMathPara>
                </a14:m>
                <a:endParaRPr lang="zh-CN" altLang="zh-CN" sz="1800" i="1" dirty="0">
                  <a:solidFill>
                    <a:schemeClr val="tx1"/>
                  </a:solidFill>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zh-CN" altLang="zh-CN" sz="1800" i="1">
                              <a:solidFill>
                                <a:schemeClr val="tx1"/>
                              </a:solidFill>
                              <a:latin typeface="Cambria Math" panose="02040503050406030204" pitchFamily="18" charset="0"/>
                            </a:rPr>
                          </m:ctrlPr>
                        </m:sSubPr>
                        <m:e>
                          <m:acc>
                            <m:accPr>
                              <m:chr m:val="̇"/>
                              <m:ctrlPr>
                                <a:rPr lang="en-US" altLang="zh-CN" sz="1800" i="1">
                                  <a:solidFill>
                                    <a:schemeClr val="tx1"/>
                                  </a:solidFill>
                                  <a:latin typeface="Cambria Math" panose="02040503050406030204" pitchFamily="18" charset="0"/>
                                </a:rPr>
                              </m:ctrlPr>
                            </m:accPr>
                            <m:e>
                              <m:acc>
                                <m:accPr>
                                  <m:chr m:val="̇"/>
                                  <m:ctrlPr>
                                    <a:rPr lang="en-US" altLang="zh-CN" sz="1800" i="1">
                                      <a:solidFill>
                                        <a:schemeClr val="tx1"/>
                                      </a:solidFill>
                                      <a:latin typeface="Cambria Math" panose="02040503050406030204" pitchFamily="18" charset="0"/>
                                    </a:rPr>
                                  </m:ctrlPr>
                                </m:accPr>
                                <m:e>
                                  <m:r>
                                    <a:rPr lang="en-US" altLang="zh-CN" sz="1800" i="1">
                                      <a:solidFill>
                                        <a:schemeClr val="tx1"/>
                                      </a:solidFill>
                                      <a:latin typeface="Cambria Math" panose="02040503050406030204" pitchFamily="18" charset="0"/>
                                    </a:rPr>
                                    <m:t>𝑖</m:t>
                                  </m:r>
                                </m:e>
                              </m:acc>
                            </m:e>
                          </m:acc>
                        </m:e>
                        <m:sub>
                          <m:r>
                            <a:rPr lang="en-US" altLang="zh-CN" sz="1800" i="1">
                              <a:solidFill>
                                <a:schemeClr val="tx1"/>
                              </a:solidFill>
                              <a:latin typeface="Cambria Math" panose="02040503050406030204" pitchFamily="18" charset="0"/>
                            </a:rPr>
                            <m:t>𝑙</m:t>
                          </m:r>
                          <m:r>
                            <a:rPr lang="en-US" altLang="zh-CN" sz="1800" b="0" i="1" smtClean="0">
                              <a:solidFill>
                                <a:schemeClr val="tx1"/>
                              </a:solidFill>
                              <a:latin typeface="Cambria Math" panose="02040503050406030204" pitchFamily="18" charset="0"/>
                            </a:rPr>
                            <m:t>𝑜𝑎𝑑𝑄</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𝑅</m:t>
                          </m:r>
                        </m:e>
                        <m:sub>
                          <m:r>
                            <a:rPr lang="en-US" altLang="zh-CN" sz="1800" b="0" i="1" smtClean="0">
                              <a:solidFill>
                                <a:schemeClr val="tx1"/>
                              </a:solidFill>
                              <a:latin typeface="Cambria Math" panose="02040503050406030204" pitchFamily="18" charset="0"/>
                            </a:rPr>
                            <m:t>𝑙𝑜𝑎𝑑</m:t>
                          </m:r>
                        </m:sub>
                      </m:sSub>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𝑖</m:t>
                          </m:r>
                        </m:e>
                        <m:sub>
                          <m:r>
                            <a:rPr lang="en-US" altLang="zh-CN" sz="1800" i="1">
                              <a:solidFill>
                                <a:schemeClr val="tx1"/>
                              </a:solidFill>
                              <a:latin typeface="Cambria Math" panose="02040503050406030204" pitchFamily="18" charset="0"/>
                            </a:rPr>
                            <m:t>𝑙</m:t>
                          </m:r>
                          <m:r>
                            <a:rPr lang="en-US" altLang="zh-CN" sz="1800" b="0" i="1" smtClean="0">
                              <a:solidFill>
                                <a:schemeClr val="tx1"/>
                              </a:solidFill>
                              <a:latin typeface="Cambria Math" panose="02040503050406030204" pitchFamily="18" charset="0"/>
                            </a:rPr>
                            <m:t>𝑜𝑎𝑑𝑄</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𝑣</m:t>
                          </m:r>
                        </m:e>
                        <m:sub>
                          <m:r>
                            <a:rPr lang="en-US" altLang="zh-CN" sz="1800" b="0" i="1" smtClean="0">
                              <a:solidFill>
                                <a:schemeClr val="tx1"/>
                              </a:solidFill>
                              <a:latin typeface="Cambria Math" panose="02040503050406030204" pitchFamily="18" charset="0"/>
                            </a:rPr>
                            <m:t>𝑏𝑄</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𝐿</m:t>
                          </m:r>
                        </m:e>
                        <m:sub>
                          <m:r>
                            <a:rPr lang="en-US" altLang="zh-CN" sz="1800" b="0" i="1" smtClean="0">
                              <a:solidFill>
                                <a:schemeClr val="tx1"/>
                              </a:solidFill>
                              <a:latin typeface="Cambria Math" panose="02040503050406030204" pitchFamily="18" charset="0"/>
                            </a:rPr>
                            <m:t>𝑙𝑜𝑎𝑑</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𝜔</m:t>
                          </m:r>
                        </m:e>
                        <m:sub>
                          <m:r>
                            <a:rPr lang="en-US" altLang="zh-CN" sz="1800" b="0" i="1" smtClean="0">
                              <a:solidFill>
                                <a:schemeClr val="tx1"/>
                              </a:solidFill>
                              <a:latin typeface="Cambria Math" panose="02040503050406030204" pitchFamily="18" charset="0"/>
                            </a:rPr>
                            <m:t>𝑃𝐿𝐿</m:t>
                          </m:r>
                        </m:sub>
                      </m:sSub>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𝑖</m:t>
                          </m:r>
                        </m:e>
                        <m:sub>
                          <m:r>
                            <a:rPr lang="en-US" altLang="zh-CN" sz="1800" i="1">
                              <a:solidFill>
                                <a:schemeClr val="tx1"/>
                              </a:solidFill>
                              <a:latin typeface="Cambria Math" panose="02040503050406030204" pitchFamily="18" charset="0"/>
                            </a:rPr>
                            <m:t>𝑙</m:t>
                          </m:r>
                          <m:r>
                            <a:rPr lang="en-US" altLang="zh-CN" sz="1800" b="0" i="1" smtClean="0">
                              <a:solidFill>
                                <a:schemeClr val="tx1"/>
                              </a:solidFill>
                              <a:latin typeface="Cambria Math" panose="02040503050406030204" pitchFamily="18" charset="0"/>
                            </a:rPr>
                            <m:t>𝑜𝑎</m:t>
                          </m:r>
                          <m:r>
                            <a:rPr lang="en-US" altLang="zh-CN" sz="1800" i="1">
                              <a:solidFill>
                                <a:schemeClr val="tx1"/>
                              </a:solidFill>
                              <a:latin typeface="Cambria Math" panose="02040503050406030204" pitchFamily="18" charset="0"/>
                            </a:rPr>
                            <m:t>𝑑</m:t>
                          </m:r>
                          <m:r>
                            <a:rPr lang="en-US" altLang="zh-CN" sz="1800" b="0" i="1" smtClean="0">
                              <a:solidFill>
                                <a:schemeClr val="tx1"/>
                              </a:solidFill>
                              <a:latin typeface="Cambria Math" panose="02040503050406030204" pitchFamily="18" charset="0"/>
                            </a:rPr>
                            <m:t>𝐷</m:t>
                          </m:r>
                        </m:sub>
                      </m:sSub>
                      <m:r>
                        <a:rPr lang="en-US" altLang="zh-CN" sz="1800" i="1">
                          <a:solidFill>
                            <a:schemeClr val="tx1"/>
                          </a:solidFill>
                          <a:latin typeface="Cambria Math" panose="02040503050406030204" pitchFamily="18" charset="0"/>
                        </a:rPr>
                        <m:t>,</m:t>
                      </m:r>
                    </m:oMath>
                  </m:oMathPara>
                </a14:m>
                <a:endParaRPr lang="zh-CN" altLang="zh-CN" sz="1800" i="1" dirty="0">
                  <a:solidFill>
                    <a:schemeClr val="tx1"/>
                  </a:solidFill>
                  <a:latin typeface="Cambria Math" panose="02040503050406030204" pitchFamily="18" charset="0"/>
                </a:endParaRPr>
              </a:p>
              <a:p>
                <a:pPr marL="0" indent="0" algn="just">
                  <a:buNone/>
                </a:pPr>
                <a:endParaRPr lang="en-US" altLang="zh-CN" sz="1500" kern="1200" dirty="0">
                  <a:solidFill>
                    <a:schemeClr val="tx1"/>
                  </a:solidFill>
                  <a:latin typeface="Times" panose="02020603050405020304" pitchFamily="18" charset="0"/>
                </a:endParaRPr>
              </a:p>
              <a:p>
                <a:pPr marL="0" indent="0" algn="just">
                  <a:spcAft>
                    <a:spcPts val="600"/>
                  </a:spcAft>
                  <a:buNone/>
                </a:pPr>
                <a:endParaRPr lang="en-US" altLang="zh-CN" sz="1600" i="1" dirty="0">
                  <a:solidFill>
                    <a:schemeClr val="tx1"/>
                  </a:solidFill>
                  <a:latin typeface="Cambria Math" panose="02040503050406030204" pitchFamily="18" charset="0"/>
                </a:endParaRPr>
              </a:p>
            </p:txBody>
          </p:sp>
        </mc:Choice>
        <mc:Fallback xmlns="">
          <p:sp>
            <p:nvSpPr>
              <p:cNvPr id="19" name="Content Placeholder 2">
                <a:extLst>
                  <a:ext uri="{FF2B5EF4-FFF2-40B4-BE49-F238E27FC236}">
                    <a16:creationId xmlns:a16="http://schemas.microsoft.com/office/drawing/2014/main" id="{51788B15-CA64-42D1-8EE6-332022A64C56}"/>
                  </a:ext>
                </a:extLst>
              </p:cNvPr>
              <p:cNvSpPr>
                <a:spLocks noGrp="1" noRot="1" noChangeAspect="1" noMove="1" noResize="1" noEditPoints="1" noAdjustHandles="1" noChangeArrowheads="1" noChangeShapeType="1" noTextEdit="1"/>
              </p:cNvSpPr>
              <p:nvPr>
                <p:ph idx="1"/>
              </p:nvPr>
            </p:nvSpPr>
            <p:spPr>
              <a:xfrm>
                <a:off x="762000" y="607183"/>
                <a:ext cx="7620000" cy="4650617"/>
              </a:xfrm>
              <a:blipFill>
                <a:blip r:embed="rId4"/>
                <a:stretch>
                  <a:fillRect l="-160" t="-786" r="-640"/>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9F2682A6-B889-4E3F-9C79-51FEC9EA857A}"/>
              </a:ext>
            </a:extLst>
          </p:cNvPr>
          <p:cNvSpPr txBox="1"/>
          <p:nvPr/>
        </p:nvSpPr>
        <p:spPr>
          <a:xfrm>
            <a:off x="7848597" y="2590800"/>
            <a:ext cx="685803"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(11a)</a:t>
            </a:r>
            <a:endParaRPr lang="zh-CN" altLang="en-US" sz="1800" dirty="0">
              <a:latin typeface="Times" panose="02020603050405020304" pitchFamily="18" charset="0"/>
              <a:cs typeface="Times" panose="02020603050405020304" pitchFamily="18" charset="0"/>
            </a:endParaRPr>
          </a:p>
        </p:txBody>
      </p:sp>
      <p:sp>
        <p:nvSpPr>
          <p:cNvPr id="21" name="文本框 20">
            <a:extLst>
              <a:ext uri="{FF2B5EF4-FFF2-40B4-BE49-F238E27FC236}">
                <a16:creationId xmlns:a16="http://schemas.microsoft.com/office/drawing/2014/main" id="{E5BDFD8F-0311-4CB4-A003-9EEBF14CE06D}"/>
              </a:ext>
            </a:extLst>
          </p:cNvPr>
          <p:cNvSpPr txBox="1"/>
          <p:nvPr/>
        </p:nvSpPr>
        <p:spPr>
          <a:xfrm>
            <a:off x="7848598" y="2858570"/>
            <a:ext cx="685802"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(11b)</a:t>
            </a:r>
            <a:endParaRPr lang="zh-CN" altLang="en-US" sz="1800" dirty="0">
              <a:latin typeface="Times" panose="02020603050405020304" pitchFamily="18" charset="0"/>
              <a:cs typeface="Times" panose="02020603050405020304" pitchFamily="18" charset="0"/>
            </a:endParaRPr>
          </a:p>
        </p:txBody>
      </p:sp>
      <p:sp>
        <p:nvSpPr>
          <p:cNvPr id="14" name="文本框 13">
            <a:extLst>
              <a:ext uri="{FF2B5EF4-FFF2-40B4-BE49-F238E27FC236}">
                <a16:creationId xmlns:a16="http://schemas.microsoft.com/office/drawing/2014/main" id="{01B43765-7473-458F-8E75-E4AAD5C39528}"/>
              </a:ext>
            </a:extLst>
          </p:cNvPr>
          <p:cNvSpPr txBox="1"/>
          <p:nvPr/>
        </p:nvSpPr>
        <p:spPr>
          <a:xfrm>
            <a:off x="3769250" y="5777302"/>
            <a:ext cx="1977283" cy="276999"/>
          </a:xfrm>
          <a:prstGeom prst="rect">
            <a:avLst/>
          </a:prstGeom>
          <a:noFill/>
        </p:spPr>
        <p:txBody>
          <a:bodyPr wrap="square" rtlCol="0">
            <a:spAutoFit/>
          </a:bodyPr>
          <a:lstStyle/>
          <a:p>
            <a:r>
              <a:rPr lang="en-US" altLang="zh-CN" sz="1200" dirty="0">
                <a:latin typeface="Times" panose="02020603050405020304" pitchFamily="18" charset="0"/>
                <a:cs typeface="Times" panose="02020603050405020304" pitchFamily="18" charset="0"/>
              </a:rPr>
              <a:t>Fig. 9. Load configuration.</a:t>
            </a:r>
            <a:endParaRPr lang="zh-CN" altLang="en-US" sz="1200" dirty="0">
              <a:latin typeface="Times" panose="02020603050405020304" pitchFamily="18" charset="0"/>
              <a:cs typeface="Times" panose="02020603050405020304" pitchFamily="18" charset="0"/>
            </a:endParaRPr>
          </a:p>
        </p:txBody>
      </p:sp>
      <p:sp>
        <p:nvSpPr>
          <p:cNvPr id="15" name="Title 1">
            <a:extLst>
              <a:ext uri="{FF2B5EF4-FFF2-40B4-BE49-F238E27FC236}">
                <a16:creationId xmlns:a16="http://schemas.microsoft.com/office/drawing/2014/main" id="{E8204DC8-38DB-4086-95E5-BC5A2CFBB894}"/>
              </a:ext>
            </a:extLst>
          </p:cNvPr>
          <p:cNvSpPr txBox="1">
            <a:spLocks/>
          </p:cNvSpPr>
          <p:nvPr/>
        </p:nvSpPr>
        <p:spPr bwMode="auto">
          <a:xfrm>
            <a:off x="0" y="0"/>
            <a:ext cx="5867400" cy="5687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algn="ctr" eaLnBrk="1" hangingPunct="1"/>
            <a:r>
              <a:rPr lang="en-US" sz="3200" kern="1200">
                <a:latin typeface="Times" panose="02020603050405020304" pitchFamily="18" charset="0"/>
                <a:ea typeface="Microsoft YaHei UI" panose="020B0503020204020204" pitchFamily="34" charset="-122"/>
                <a:cs typeface="Times" panose="02020603050405020304" pitchFamily="18" charset="0"/>
              </a:rPr>
              <a:t>Mathematical Model of Microgrid</a:t>
            </a:r>
            <a:endParaRPr lang="en-US" sz="3200" kern="1200" dirty="0">
              <a:latin typeface="Times" panose="02020603050405020304" pitchFamily="18" charset="0"/>
              <a:ea typeface="Microsoft YaHei UI" panose="020B0503020204020204" pitchFamily="34" charset="-122"/>
              <a:cs typeface="Times" panose="02020603050405020304" pitchFamily="18" charset="0"/>
            </a:endParaRPr>
          </a:p>
        </p:txBody>
      </p:sp>
    </p:spTree>
    <p:extLst>
      <p:ext uri="{BB962C8B-B14F-4D97-AF65-F5344CB8AC3E}">
        <p14:creationId xmlns:p14="http://schemas.microsoft.com/office/powerpoint/2010/main" val="630895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170A66A3-FA59-4A59-8265-C3DB88CFA201}"/>
              </a:ext>
            </a:extLst>
          </p:cNvPr>
          <p:cNvPicPr>
            <a:picLocks noChangeAspect="1"/>
          </p:cNvPicPr>
          <p:nvPr/>
        </p:nvPicPr>
        <p:blipFill>
          <a:blip r:embed="rId3"/>
          <a:stretch>
            <a:fillRect/>
          </a:stretch>
        </p:blipFill>
        <p:spPr>
          <a:xfrm>
            <a:off x="1752600" y="2604594"/>
            <a:ext cx="5638800" cy="1240465"/>
          </a:xfrm>
          <a:prstGeom prst="rect">
            <a:avLst/>
          </a:prstGeom>
        </p:spPr>
      </p:pic>
      <p:sp>
        <p:nvSpPr>
          <p:cNvPr id="4" name="Slide Number Placeholder 3"/>
          <p:cNvSpPr>
            <a:spLocks noGrp="1"/>
          </p:cNvSpPr>
          <p:nvPr>
            <p:ph type="sldNum" sz="quarter" idx="4"/>
          </p:nvPr>
        </p:nvSpPr>
        <p:spPr/>
        <p:txBody>
          <a:bodyPr/>
          <a:lstStyle/>
          <a:p>
            <a:fld id="{179A9A4E-4C82-4D44-9372-C31BB3818094}" type="slidenum">
              <a:rPr lang="en-US" smtClean="0"/>
              <a:pPr/>
              <a:t>13</a:t>
            </a:fld>
            <a:endParaRPr lang="en-US" dirty="0"/>
          </a:p>
        </p:txBody>
      </p:sp>
      <p:sp>
        <p:nvSpPr>
          <p:cNvPr id="5" name="Text Placeholder 4"/>
          <p:cNvSpPr>
            <a:spLocks noGrp="1"/>
          </p:cNvSpPr>
          <p:nvPr>
            <p:ph type="body" sz="quarter" idx="10"/>
          </p:nvPr>
        </p:nvSpPr>
        <p:spPr/>
        <p:txBody>
          <a:bodyPr/>
          <a:lstStyle/>
          <a:p>
            <a:endParaRPr lang="en-US" dirty="0"/>
          </a:p>
        </p:txBody>
      </p:sp>
      <p:sp>
        <p:nvSpPr>
          <p:cNvPr id="17" name="Title 1">
            <a:extLst>
              <a:ext uri="{FF2B5EF4-FFF2-40B4-BE49-F238E27FC236}">
                <a16:creationId xmlns:a16="http://schemas.microsoft.com/office/drawing/2014/main" id="{EDA94951-5AA5-487A-90EF-42511CC1AFC2}"/>
              </a:ext>
            </a:extLst>
          </p:cNvPr>
          <p:cNvSpPr>
            <a:spLocks noGrp="1"/>
          </p:cNvSpPr>
          <p:nvPr>
            <p:ph type="title"/>
          </p:nvPr>
        </p:nvSpPr>
        <p:spPr>
          <a:xfrm>
            <a:off x="0" y="0"/>
            <a:ext cx="5867400" cy="568740"/>
          </a:xfrm>
        </p:spPr>
        <p:txBody>
          <a:bodyPr/>
          <a:lstStyle/>
          <a:p>
            <a:pPr algn="ctr"/>
            <a:r>
              <a:rPr lang="en-US" sz="3200" kern="1200" dirty="0">
                <a:latin typeface="Times" panose="02020603050405020304" pitchFamily="18" charset="0"/>
                <a:ea typeface="Microsoft YaHei UI" panose="020B0503020204020204" pitchFamily="34" charset="-122"/>
                <a:cs typeface="Times" panose="02020603050405020304" pitchFamily="18" charset="0"/>
              </a:rPr>
              <a:t>Mathematical Model of Microgrid</a:t>
            </a:r>
          </a:p>
        </p:txBody>
      </p:sp>
      <p:sp>
        <p:nvSpPr>
          <p:cNvPr id="18" name="Rectangle 2">
            <a:extLst>
              <a:ext uri="{FF2B5EF4-FFF2-40B4-BE49-F238E27FC236}">
                <a16:creationId xmlns:a16="http://schemas.microsoft.com/office/drawing/2014/main" id="{36785488-F08E-4241-B671-41E4D9E016D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51788B15-CA64-42D1-8EE6-332022A64C56}"/>
                  </a:ext>
                </a:extLst>
              </p:cNvPr>
              <p:cNvSpPr>
                <a:spLocks noGrp="1"/>
              </p:cNvSpPr>
              <p:nvPr>
                <p:ph idx="1"/>
              </p:nvPr>
            </p:nvSpPr>
            <p:spPr>
              <a:xfrm>
                <a:off x="762000" y="607183"/>
                <a:ext cx="7620000" cy="4650617"/>
              </a:xfrm>
            </p:spPr>
            <p:txBody>
              <a:bodyPr/>
              <a:lstStyle/>
              <a:p>
                <a:pPr algn="just">
                  <a:spcAft>
                    <a:spcPts val="600"/>
                  </a:spcAft>
                  <a:buFont typeface="+mj-lt"/>
                  <a:buAutoNum type="alphaLcParenR" startAt="9"/>
                </a:pPr>
                <a:r>
                  <a:rPr lang="en-US" altLang="zh-CN" sz="1800" kern="1200" dirty="0">
                    <a:solidFill>
                      <a:schemeClr val="tx1"/>
                    </a:solidFill>
                    <a:latin typeface="Times" panose="02020603050405020304" pitchFamily="18" charset="0"/>
                    <a:cs typeface="Times" panose="02020603050405020304" pitchFamily="18" charset="0"/>
                  </a:rPr>
                  <a:t>Distribution line: Similar to loads, the distribution line parameters consist of resistance and inductance. In Fig. 10, resistor </a:t>
                </a:r>
                <a14:m>
                  <m:oMath xmlns:m="http://schemas.openxmlformats.org/officeDocument/2006/math">
                    <m:sSub>
                      <m:sSubPr>
                        <m:ctrlPr>
                          <a:rPr lang="en-US" altLang="zh-CN" sz="1800" i="1" kern="1200" smtClean="0">
                            <a:solidFill>
                              <a:schemeClr val="tx1"/>
                            </a:solidFill>
                            <a:latin typeface="Cambria Math" panose="02040503050406030204" pitchFamily="18" charset="0"/>
                            <a:cs typeface="Times" panose="02020603050405020304" pitchFamily="18" charset="0"/>
                          </a:rPr>
                        </m:ctrlPr>
                      </m:sSubPr>
                      <m:e>
                        <m:r>
                          <a:rPr lang="en-US" altLang="zh-CN" sz="1800" b="0" i="1" kern="1200" smtClean="0">
                            <a:solidFill>
                              <a:schemeClr val="tx1"/>
                            </a:solidFill>
                            <a:latin typeface="Cambria Math" panose="02040503050406030204" pitchFamily="18" charset="0"/>
                            <a:cs typeface="Times" panose="02020603050405020304" pitchFamily="18" charset="0"/>
                          </a:rPr>
                          <m:t>𝑟</m:t>
                        </m:r>
                      </m:e>
                      <m:sub>
                        <m:r>
                          <a:rPr lang="en-US" altLang="zh-CN" sz="1800" b="0" i="1" kern="1200" smtClean="0">
                            <a:solidFill>
                              <a:schemeClr val="tx1"/>
                            </a:solidFill>
                            <a:latin typeface="Cambria Math" panose="02040503050406030204" pitchFamily="18" charset="0"/>
                            <a:cs typeface="Times" panose="02020603050405020304" pitchFamily="18" charset="0"/>
                          </a:rPr>
                          <m:t>𝑙𝑖𝑛𝑒</m:t>
                        </m:r>
                      </m:sub>
                    </m:sSub>
                  </m:oMath>
                </a14:m>
                <a:r>
                  <a:rPr lang="en-US" altLang="zh-CN" sz="1800" kern="1200" dirty="0">
                    <a:solidFill>
                      <a:schemeClr val="tx1"/>
                    </a:solidFill>
                    <a:latin typeface="Times" panose="02020603050405020304" pitchFamily="18" charset="0"/>
                    <a:cs typeface="Times" panose="02020603050405020304" pitchFamily="18" charset="0"/>
                  </a:rPr>
                  <a:t> represents the copper loss component of the line. Inductor </a:t>
                </a:r>
                <a14:m>
                  <m:oMath xmlns:m="http://schemas.openxmlformats.org/officeDocument/2006/math">
                    <m:sSub>
                      <m:sSubPr>
                        <m:ctrlPr>
                          <a:rPr lang="en-US" altLang="zh-CN" sz="1800" i="1" kern="1200" smtClean="0">
                            <a:solidFill>
                              <a:schemeClr val="tx1"/>
                            </a:solidFill>
                            <a:latin typeface="Cambria Math" panose="02040503050406030204" pitchFamily="18" charset="0"/>
                            <a:cs typeface="Times" panose="02020603050405020304" pitchFamily="18" charset="0"/>
                          </a:rPr>
                        </m:ctrlPr>
                      </m:sSubPr>
                      <m:e>
                        <m:r>
                          <a:rPr lang="en-US" altLang="zh-CN" sz="1800" b="0" i="1" kern="1200" smtClean="0">
                            <a:solidFill>
                              <a:schemeClr val="tx1"/>
                            </a:solidFill>
                            <a:latin typeface="Cambria Math" panose="02040503050406030204" pitchFamily="18" charset="0"/>
                            <a:cs typeface="Times" panose="02020603050405020304" pitchFamily="18" charset="0"/>
                          </a:rPr>
                          <m:t>𝐿</m:t>
                        </m:r>
                      </m:e>
                      <m:sub>
                        <m:r>
                          <a:rPr lang="en-US" altLang="zh-CN" sz="1800" b="0" i="1" kern="1200" smtClean="0">
                            <a:solidFill>
                              <a:schemeClr val="tx1"/>
                            </a:solidFill>
                            <a:latin typeface="Cambria Math" panose="02040503050406030204" pitchFamily="18" charset="0"/>
                            <a:cs typeface="Times" panose="02020603050405020304" pitchFamily="18" charset="0"/>
                          </a:rPr>
                          <m:t>𝑙𝑖𝑛𝑒</m:t>
                        </m:r>
                      </m:sub>
                    </m:sSub>
                  </m:oMath>
                </a14:m>
                <a:r>
                  <a:rPr lang="en-US" altLang="zh-CN" sz="1800" kern="1200" dirty="0">
                    <a:solidFill>
                      <a:schemeClr val="tx1"/>
                    </a:solidFill>
                    <a:latin typeface="Times" panose="02020603050405020304" pitchFamily="18" charset="0"/>
                    <a:cs typeface="Times" panose="02020603050405020304" pitchFamily="18" charset="0"/>
                  </a:rPr>
                  <a:t> is considered as the lumped inductance resulting from long line cables. Assuming that the line is connected between </a:t>
                </a:r>
                <a14:m>
                  <m:oMath xmlns:m="http://schemas.openxmlformats.org/officeDocument/2006/math">
                    <m:r>
                      <a:rPr lang="en-US" altLang="zh-CN" sz="1800" i="1" kern="1200" dirty="0" smtClean="0">
                        <a:solidFill>
                          <a:schemeClr val="tx1"/>
                        </a:solidFill>
                        <a:latin typeface="Cambria Math" panose="02040503050406030204" pitchFamily="18" charset="0"/>
                        <a:cs typeface="Times" panose="02020603050405020304" pitchFamily="18" charset="0"/>
                      </a:rPr>
                      <m:t>𝑖</m:t>
                    </m:r>
                  </m:oMath>
                </a14:m>
                <a:r>
                  <a:rPr lang="en-US" altLang="zh-CN" sz="1800" kern="1200" dirty="0" err="1">
                    <a:solidFill>
                      <a:schemeClr val="tx1"/>
                    </a:solidFill>
                    <a:latin typeface="Times" panose="02020603050405020304" pitchFamily="18" charset="0"/>
                    <a:cs typeface="Times" panose="02020603050405020304" pitchFamily="18" charset="0"/>
                  </a:rPr>
                  <a:t>th</a:t>
                </a:r>
                <a:r>
                  <a:rPr lang="en-US" altLang="zh-CN" sz="1800" kern="1200" dirty="0">
                    <a:solidFill>
                      <a:schemeClr val="tx1"/>
                    </a:solidFill>
                    <a:latin typeface="Times" panose="02020603050405020304" pitchFamily="18" charset="0"/>
                    <a:cs typeface="Times" panose="02020603050405020304" pitchFamily="18" charset="0"/>
                  </a:rPr>
                  <a:t> and </a:t>
                </a:r>
                <a14:m>
                  <m:oMath xmlns:m="http://schemas.openxmlformats.org/officeDocument/2006/math">
                    <m:r>
                      <a:rPr lang="en-US" altLang="zh-CN" sz="1800" i="1" kern="1200" dirty="0" smtClean="0">
                        <a:solidFill>
                          <a:schemeClr val="tx1"/>
                        </a:solidFill>
                        <a:latin typeface="Cambria Math" panose="02040503050406030204" pitchFamily="18" charset="0"/>
                        <a:cs typeface="Times" panose="02020603050405020304" pitchFamily="18" charset="0"/>
                      </a:rPr>
                      <m:t>𝑗</m:t>
                    </m:r>
                  </m:oMath>
                </a14:m>
                <a:r>
                  <a:rPr lang="en-US" altLang="zh-CN" sz="1800" kern="1200" dirty="0" err="1">
                    <a:solidFill>
                      <a:schemeClr val="tx1"/>
                    </a:solidFill>
                    <a:latin typeface="Times" panose="02020603050405020304" pitchFamily="18" charset="0"/>
                    <a:cs typeface="Times" panose="02020603050405020304" pitchFamily="18" charset="0"/>
                  </a:rPr>
                  <a:t>th</a:t>
                </a:r>
                <a:r>
                  <a:rPr lang="en-US" altLang="zh-CN" sz="1800" kern="1200" dirty="0">
                    <a:solidFill>
                      <a:schemeClr val="tx1"/>
                    </a:solidFill>
                    <a:latin typeface="Times" panose="02020603050405020304" pitchFamily="18" charset="0"/>
                    <a:cs typeface="Times" panose="02020603050405020304" pitchFamily="18" charset="0"/>
                  </a:rPr>
                  <a:t> bus of the system, the line dynamics are represented as follows:</a:t>
                </a:r>
              </a:p>
              <a:p>
                <a:pPr marL="0" indent="0" algn="just">
                  <a:buNone/>
                </a:pPr>
                <a14:m>
                  <m:oMathPara xmlns:m="http://schemas.openxmlformats.org/officeDocument/2006/math">
                    <m:oMathParaPr>
                      <m:jc m:val="centerGroup"/>
                    </m:oMathParaPr>
                    <m:oMath xmlns:m="http://schemas.openxmlformats.org/officeDocument/2006/math">
                      <m:sSub>
                        <m:sSubPr>
                          <m:ctrlPr>
                            <a:rPr lang="zh-CN" altLang="zh-CN" sz="1800" i="1">
                              <a:solidFill>
                                <a:schemeClr val="tx1"/>
                              </a:solidFill>
                              <a:latin typeface="Cambria Math" panose="02040503050406030204" pitchFamily="18" charset="0"/>
                            </a:rPr>
                          </m:ctrlPr>
                        </m:sSubPr>
                        <m:e>
                          <m:acc>
                            <m:accPr>
                              <m:chr m:val="̇"/>
                              <m:ctrlPr>
                                <a:rPr lang="zh-CN" altLang="zh-CN" sz="1800" i="1">
                                  <a:solidFill>
                                    <a:schemeClr val="tx1"/>
                                  </a:solidFill>
                                  <a:latin typeface="Cambria Math" panose="02040503050406030204" pitchFamily="18" charset="0"/>
                                </a:rPr>
                              </m:ctrlPr>
                            </m:accPr>
                            <m:e>
                              <m:acc>
                                <m:accPr>
                                  <m:chr m:val="̇"/>
                                  <m:ctrlPr>
                                    <a:rPr lang="en-US" altLang="zh-CN" sz="1800" i="1">
                                      <a:solidFill>
                                        <a:schemeClr val="tx1"/>
                                      </a:solidFill>
                                      <a:latin typeface="Cambria Math" panose="02040503050406030204" pitchFamily="18" charset="0"/>
                                    </a:rPr>
                                  </m:ctrlPr>
                                </m:accPr>
                                <m:e>
                                  <m:r>
                                    <a:rPr lang="en-US" altLang="zh-CN" sz="1800" i="1">
                                      <a:solidFill>
                                        <a:schemeClr val="tx1"/>
                                      </a:solidFill>
                                      <a:latin typeface="Cambria Math" panose="02040503050406030204" pitchFamily="18" charset="0"/>
                                    </a:rPr>
                                    <m:t>𝑖</m:t>
                                  </m:r>
                                </m:e>
                              </m:acc>
                            </m:e>
                          </m:acc>
                        </m:e>
                        <m:sub>
                          <m:r>
                            <a:rPr lang="en-US" altLang="zh-CN" sz="1800" i="1">
                              <a:solidFill>
                                <a:schemeClr val="tx1"/>
                              </a:solidFill>
                              <a:latin typeface="Cambria Math" panose="02040503050406030204" pitchFamily="18" charset="0"/>
                            </a:rPr>
                            <m:t>𝑙</m:t>
                          </m:r>
                          <m:r>
                            <a:rPr lang="en-US" altLang="zh-CN" sz="1800" b="0" i="1" smtClean="0">
                              <a:solidFill>
                                <a:schemeClr val="tx1"/>
                              </a:solidFill>
                              <a:latin typeface="Cambria Math" panose="02040503050406030204" pitchFamily="18" charset="0"/>
                            </a:rPr>
                            <m:t>𝑖𝑛𝑒𝐷𝑖𝑗</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𝑟</m:t>
                          </m:r>
                        </m:e>
                        <m:sub>
                          <m:r>
                            <a:rPr lang="en-US" altLang="zh-CN" sz="1800" b="0" i="1" smtClean="0">
                              <a:solidFill>
                                <a:schemeClr val="tx1"/>
                              </a:solidFill>
                              <a:latin typeface="Cambria Math" panose="02040503050406030204" pitchFamily="18" charset="0"/>
                            </a:rPr>
                            <m:t>𝑙𝑖𝑛𝑒</m:t>
                          </m:r>
                        </m:sub>
                      </m:sSub>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𝑖</m:t>
                          </m:r>
                        </m:e>
                        <m:sub>
                          <m:r>
                            <a:rPr lang="en-US" altLang="zh-CN" sz="1800" i="1">
                              <a:solidFill>
                                <a:schemeClr val="tx1"/>
                              </a:solidFill>
                              <a:latin typeface="Cambria Math" panose="02040503050406030204" pitchFamily="18" charset="0"/>
                            </a:rPr>
                            <m:t>𝑙𝑖𝑛𝑒𝐷</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𝑣</m:t>
                          </m:r>
                        </m:e>
                        <m:sub>
                          <m:r>
                            <a:rPr lang="en-US" altLang="zh-CN" sz="1800" b="0" i="1" smtClean="0">
                              <a:solidFill>
                                <a:schemeClr val="tx1"/>
                              </a:solidFill>
                              <a:latin typeface="Cambria Math" panose="02040503050406030204" pitchFamily="18" charset="0"/>
                            </a:rPr>
                            <m:t>𝑏𝐷</m:t>
                          </m:r>
                          <m:r>
                            <a:rPr lang="en-US" altLang="zh-CN" sz="1800" b="0" i="1" smtClean="0">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𝑖</m:t>
                          </m:r>
                        </m:sub>
                      </m:sSub>
                      <m:r>
                        <a:rPr lang="en-US" altLang="zh-CN" sz="1800" b="0" i="1" smtClean="0">
                          <a:solidFill>
                            <a:schemeClr val="tx1"/>
                          </a:solidFill>
                          <a:latin typeface="Cambria Math" panose="02040503050406030204" pitchFamily="18" charset="0"/>
                        </a:rPr>
                        <m:t>−</m:t>
                      </m:r>
                      <m:sSub>
                        <m:sSubPr>
                          <m:ctrlPr>
                            <a:rPr lang="zh-CN" altLang="zh-CN" sz="1800" i="1" smtClean="0">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𝑣</m:t>
                          </m:r>
                        </m:e>
                        <m:sub>
                          <m:r>
                            <a:rPr lang="en-US" altLang="zh-CN" sz="1800" i="1">
                              <a:solidFill>
                                <a:schemeClr val="tx1"/>
                              </a:solidFill>
                              <a:latin typeface="Cambria Math" panose="02040503050406030204" pitchFamily="18" charset="0"/>
                            </a:rPr>
                            <m:t>𝑏𝐷</m:t>
                          </m:r>
                          <m:r>
                            <a:rPr lang="en-US" altLang="zh-CN" sz="1800" i="1">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𝑗</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𝐿</m:t>
                          </m:r>
                        </m:e>
                        <m:sub>
                          <m:r>
                            <a:rPr lang="en-US" altLang="zh-CN" sz="1800" b="0" i="1" smtClean="0">
                              <a:solidFill>
                                <a:schemeClr val="tx1"/>
                              </a:solidFill>
                              <a:latin typeface="Cambria Math" panose="02040503050406030204" pitchFamily="18" charset="0"/>
                            </a:rPr>
                            <m:t>𝑙𝑖𝑛𝑒</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𝜔</m:t>
                          </m:r>
                        </m:e>
                        <m:sub>
                          <m:r>
                            <a:rPr lang="en-US" altLang="zh-CN" sz="1800" b="0" i="1" smtClean="0">
                              <a:solidFill>
                                <a:schemeClr val="tx1"/>
                              </a:solidFill>
                              <a:latin typeface="Cambria Math" panose="02040503050406030204" pitchFamily="18" charset="0"/>
                            </a:rPr>
                            <m:t>𝑃𝐿𝐿</m:t>
                          </m:r>
                        </m:sub>
                      </m:sSub>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𝑖</m:t>
                          </m:r>
                        </m:e>
                        <m:sub>
                          <m:r>
                            <a:rPr lang="en-US" altLang="zh-CN" sz="1800" i="1">
                              <a:solidFill>
                                <a:schemeClr val="tx1"/>
                              </a:solidFill>
                              <a:latin typeface="Cambria Math" panose="02040503050406030204" pitchFamily="18" charset="0"/>
                            </a:rPr>
                            <m:t>𝑙</m:t>
                          </m:r>
                          <m:r>
                            <a:rPr lang="en-US" altLang="zh-CN" sz="1800" b="0" i="1" smtClean="0">
                              <a:solidFill>
                                <a:schemeClr val="tx1"/>
                              </a:solidFill>
                              <a:latin typeface="Cambria Math" panose="02040503050406030204" pitchFamily="18" charset="0"/>
                            </a:rPr>
                            <m:t>𝑖𝑛𝑒𝑄</m:t>
                          </m:r>
                        </m:sub>
                      </m:sSub>
                      <m:r>
                        <a:rPr lang="en-US" altLang="zh-CN" sz="1800" i="1">
                          <a:solidFill>
                            <a:schemeClr val="tx1"/>
                          </a:solidFill>
                          <a:latin typeface="Cambria Math" panose="02040503050406030204" pitchFamily="18" charset="0"/>
                        </a:rPr>
                        <m:t>,</m:t>
                      </m:r>
                    </m:oMath>
                  </m:oMathPara>
                </a14:m>
                <a:endParaRPr lang="zh-CN" altLang="zh-CN" sz="1800" i="1" dirty="0">
                  <a:solidFill>
                    <a:schemeClr val="tx1"/>
                  </a:solidFill>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zh-CN" altLang="zh-CN" sz="1800" i="1">
                              <a:solidFill>
                                <a:schemeClr val="tx1"/>
                              </a:solidFill>
                              <a:latin typeface="Cambria Math" panose="02040503050406030204" pitchFamily="18" charset="0"/>
                            </a:rPr>
                          </m:ctrlPr>
                        </m:sSubPr>
                        <m:e>
                          <m:acc>
                            <m:accPr>
                              <m:chr m:val="̇"/>
                              <m:ctrlPr>
                                <a:rPr lang="en-US" altLang="zh-CN" sz="1800" i="1">
                                  <a:solidFill>
                                    <a:schemeClr val="tx1"/>
                                  </a:solidFill>
                                  <a:latin typeface="Cambria Math" panose="02040503050406030204" pitchFamily="18" charset="0"/>
                                </a:rPr>
                              </m:ctrlPr>
                            </m:accPr>
                            <m:e>
                              <m:r>
                                <a:rPr lang="en-US" altLang="zh-CN" sz="1800" i="1">
                                  <a:solidFill>
                                    <a:schemeClr val="tx1"/>
                                  </a:solidFill>
                                  <a:latin typeface="Cambria Math" panose="02040503050406030204" pitchFamily="18" charset="0"/>
                                </a:rPr>
                                <m:t>𝑖</m:t>
                              </m:r>
                            </m:e>
                          </m:acc>
                        </m:e>
                        <m:sub>
                          <m:r>
                            <a:rPr lang="en-US" altLang="zh-CN" sz="1800" i="1">
                              <a:solidFill>
                                <a:schemeClr val="tx1"/>
                              </a:solidFill>
                              <a:latin typeface="Cambria Math" panose="02040503050406030204" pitchFamily="18" charset="0"/>
                            </a:rPr>
                            <m:t>𝑙</m:t>
                          </m:r>
                          <m:r>
                            <a:rPr lang="en-US" altLang="zh-CN" sz="1800" b="0" i="1" smtClean="0">
                              <a:solidFill>
                                <a:schemeClr val="tx1"/>
                              </a:solidFill>
                              <a:latin typeface="Cambria Math" panose="02040503050406030204" pitchFamily="18" charset="0"/>
                            </a:rPr>
                            <m:t>𝑖𝑛𝑒𝑄𝑖𝑗</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𝑟</m:t>
                          </m:r>
                        </m:e>
                        <m:sub>
                          <m:r>
                            <a:rPr lang="en-US" altLang="zh-CN" sz="1800" i="1">
                              <a:solidFill>
                                <a:schemeClr val="tx1"/>
                              </a:solidFill>
                              <a:latin typeface="Cambria Math" panose="02040503050406030204" pitchFamily="18" charset="0"/>
                            </a:rPr>
                            <m:t>𝑙𝑖𝑛𝑒</m:t>
                          </m:r>
                        </m:sub>
                      </m:sSub>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𝑖</m:t>
                          </m:r>
                        </m:e>
                        <m:sub>
                          <m:r>
                            <a:rPr lang="en-US" altLang="zh-CN" sz="1800" i="1">
                              <a:solidFill>
                                <a:schemeClr val="tx1"/>
                              </a:solidFill>
                              <a:latin typeface="Cambria Math" panose="02040503050406030204" pitchFamily="18" charset="0"/>
                            </a:rPr>
                            <m:t>𝑙𝑖𝑛𝑒𝑄</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𝑣</m:t>
                          </m:r>
                        </m:e>
                        <m:sub>
                          <m:r>
                            <a:rPr lang="en-US" altLang="zh-CN" sz="1800" b="0" i="1" smtClean="0">
                              <a:solidFill>
                                <a:schemeClr val="tx1"/>
                              </a:solidFill>
                              <a:latin typeface="Cambria Math" panose="02040503050406030204" pitchFamily="18" charset="0"/>
                            </a:rPr>
                            <m:t>𝑏𝑄</m:t>
                          </m:r>
                          <m:r>
                            <a:rPr lang="en-US" altLang="zh-CN" sz="1800" b="0" i="1" smtClean="0">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𝑖</m:t>
                          </m:r>
                        </m:sub>
                      </m:sSub>
                      <m:r>
                        <a:rPr lang="en-US" altLang="zh-CN" sz="1800" b="0" i="1" smtClean="0">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𝑣</m:t>
                          </m:r>
                        </m:e>
                        <m:sub>
                          <m:r>
                            <a:rPr lang="en-US" altLang="zh-CN" sz="1800" i="1">
                              <a:solidFill>
                                <a:schemeClr val="tx1"/>
                              </a:solidFill>
                              <a:latin typeface="Cambria Math" panose="02040503050406030204" pitchFamily="18" charset="0"/>
                            </a:rPr>
                            <m:t>𝑏</m:t>
                          </m:r>
                          <m:r>
                            <a:rPr lang="en-US" altLang="zh-CN" sz="1800" b="0" i="1" smtClean="0">
                              <a:solidFill>
                                <a:schemeClr val="tx1"/>
                              </a:solidFill>
                              <a:latin typeface="Cambria Math" panose="02040503050406030204" pitchFamily="18" charset="0"/>
                            </a:rPr>
                            <m:t>𝑄</m:t>
                          </m:r>
                          <m:r>
                            <a:rPr lang="en-US" altLang="zh-CN" sz="1800" i="1">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𝑗</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𝐿</m:t>
                          </m:r>
                        </m:e>
                        <m:sub>
                          <m:r>
                            <a:rPr lang="en-US" altLang="zh-CN" sz="1800" b="0" i="1" smtClean="0">
                              <a:solidFill>
                                <a:schemeClr val="tx1"/>
                              </a:solidFill>
                              <a:latin typeface="Cambria Math" panose="02040503050406030204" pitchFamily="18" charset="0"/>
                            </a:rPr>
                            <m:t>𝑙𝑖𝑛𝑒</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𝜔</m:t>
                          </m:r>
                        </m:e>
                        <m:sub>
                          <m:r>
                            <a:rPr lang="en-US" altLang="zh-CN" sz="1800" b="0" i="1" smtClean="0">
                              <a:solidFill>
                                <a:schemeClr val="tx1"/>
                              </a:solidFill>
                              <a:latin typeface="Cambria Math" panose="02040503050406030204" pitchFamily="18" charset="0"/>
                            </a:rPr>
                            <m:t>𝑃𝐿𝐿</m:t>
                          </m:r>
                        </m:sub>
                      </m:sSub>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𝑖</m:t>
                          </m:r>
                        </m:e>
                        <m:sub>
                          <m:r>
                            <a:rPr lang="en-US" altLang="zh-CN" sz="1800" i="1">
                              <a:solidFill>
                                <a:schemeClr val="tx1"/>
                              </a:solidFill>
                              <a:latin typeface="Cambria Math" panose="02040503050406030204" pitchFamily="18" charset="0"/>
                            </a:rPr>
                            <m:t>𝑙</m:t>
                          </m:r>
                          <m:r>
                            <a:rPr lang="en-US" altLang="zh-CN" sz="1800" b="0" i="1" smtClean="0">
                              <a:solidFill>
                                <a:schemeClr val="tx1"/>
                              </a:solidFill>
                              <a:latin typeface="Cambria Math" panose="02040503050406030204" pitchFamily="18" charset="0"/>
                            </a:rPr>
                            <m:t>𝑖𝑛𝑒𝐷</m:t>
                          </m:r>
                        </m:sub>
                      </m:sSub>
                      <m:r>
                        <a:rPr lang="en-US" altLang="zh-CN" sz="1800" i="1">
                          <a:solidFill>
                            <a:schemeClr val="tx1"/>
                          </a:solidFill>
                          <a:latin typeface="Cambria Math" panose="02040503050406030204" pitchFamily="18" charset="0"/>
                        </a:rPr>
                        <m:t>,</m:t>
                      </m:r>
                    </m:oMath>
                  </m:oMathPara>
                </a14:m>
                <a:endParaRPr lang="zh-CN" altLang="zh-CN" sz="1800" i="1" dirty="0">
                  <a:solidFill>
                    <a:schemeClr val="tx1"/>
                  </a:solidFill>
                  <a:latin typeface="Cambria Math" panose="02040503050406030204" pitchFamily="18" charset="0"/>
                </a:endParaRPr>
              </a:p>
              <a:p>
                <a:pPr marL="0" indent="0" algn="just">
                  <a:buNone/>
                </a:pPr>
                <a:endParaRPr lang="en-US" altLang="zh-CN" sz="1500" kern="1200" dirty="0">
                  <a:solidFill>
                    <a:schemeClr val="tx1"/>
                  </a:solidFill>
                  <a:latin typeface="Times" panose="02020603050405020304" pitchFamily="18" charset="0"/>
                </a:endParaRPr>
              </a:p>
              <a:p>
                <a:pPr marL="0" indent="0" algn="just">
                  <a:spcAft>
                    <a:spcPts val="600"/>
                  </a:spcAft>
                  <a:buNone/>
                </a:pPr>
                <a:endParaRPr lang="en-US" altLang="zh-CN" sz="1600" i="1" dirty="0">
                  <a:solidFill>
                    <a:schemeClr val="tx1"/>
                  </a:solidFill>
                  <a:latin typeface="Cambria Math" panose="02040503050406030204" pitchFamily="18" charset="0"/>
                </a:endParaRPr>
              </a:p>
              <a:p>
                <a:pPr marL="0" indent="0" algn="just">
                  <a:spcAft>
                    <a:spcPts val="600"/>
                  </a:spcAft>
                  <a:buNone/>
                </a:pPr>
                <a:endParaRPr lang="en-US" altLang="zh-CN" sz="1600" i="1" dirty="0">
                  <a:solidFill>
                    <a:schemeClr val="tx1"/>
                  </a:solidFill>
                  <a:latin typeface="Cambria Math" panose="02040503050406030204" pitchFamily="18" charset="0"/>
                </a:endParaRPr>
              </a:p>
              <a:p>
                <a:pPr algn="just">
                  <a:spcAft>
                    <a:spcPts val="600"/>
                  </a:spcAft>
                </a:pPr>
                <a:endParaRPr lang="en-US" altLang="zh-CN" sz="1800" dirty="0">
                  <a:solidFill>
                    <a:schemeClr val="tx1"/>
                  </a:solidFill>
                  <a:latin typeface="Times" panose="02020603050405020304" pitchFamily="18" charset="0"/>
                  <a:cs typeface="Times" panose="02020603050405020304" pitchFamily="18" charset="0"/>
                </a:endParaRPr>
              </a:p>
              <a:p>
                <a:pPr algn="just">
                  <a:spcAft>
                    <a:spcPts val="600"/>
                  </a:spcAft>
                </a:pPr>
                <a:r>
                  <a:rPr lang="en-US" altLang="zh-CN" sz="1800" dirty="0">
                    <a:solidFill>
                      <a:schemeClr val="tx1"/>
                    </a:solidFill>
                    <a:latin typeface="Times" panose="02020603050405020304" pitchFamily="18" charset="0"/>
                    <a:cs typeface="Times" panose="02020603050405020304" pitchFamily="18" charset="0"/>
                  </a:rPr>
                  <a:t>The frequency is constant throughout the system.</a:t>
                </a:r>
              </a:p>
              <a:p>
                <a:pPr algn="just">
                  <a:spcAft>
                    <a:spcPts val="600"/>
                  </a:spcAft>
                </a:pPr>
                <a:r>
                  <a:rPr lang="en-US" altLang="zh-CN" sz="1800" dirty="0">
                    <a:solidFill>
                      <a:schemeClr val="tx1"/>
                    </a:solidFill>
                    <a:latin typeface="Times" panose="02020603050405020304" pitchFamily="18" charset="0"/>
                    <a:cs typeface="Times" panose="02020603050405020304" pitchFamily="18" charset="0"/>
                  </a:rPr>
                  <a:t>The variable subscript with upper case DQ denotes measurements from the global reference frame.</a:t>
                </a:r>
              </a:p>
              <a:p>
                <a:pPr algn="just">
                  <a:spcAft>
                    <a:spcPts val="600"/>
                  </a:spcAft>
                </a:pPr>
                <a:r>
                  <a:rPr lang="en-US" altLang="zh-CN" sz="1800" dirty="0">
                    <a:solidFill>
                      <a:schemeClr val="tx1"/>
                    </a:solidFill>
                    <a:latin typeface="Times" panose="02020603050405020304" pitchFamily="18" charset="0"/>
                    <a:cs typeface="Times" panose="02020603050405020304" pitchFamily="18" charset="0"/>
                  </a:rPr>
                  <a:t>First inverter’s phase angle can be arbitrarily set as the reference for the entire system.</a:t>
                </a:r>
              </a:p>
            </p:txBody>
          </p:sp>
        </mc:Choice>
        <mc:Fallback xmlns="">
          <p:sp>
            <p:nvSpPr>
              <p:cNvPr id="19" name="Content Placeholder 2">
                <a:extLst>
                  <a:ext uri="{FF2B5EF4-FFF2-40B4-BE49-F238E27FC236}">
                    <a16:creationId xmlns:a16="http://schemas.microsoft.com/office/drawing/2014/main" id="{51788B15-CA64-42D1-8EE6-332022A64C56}"/>
                  </a:ext>
                </a:extLst>
              </p:cNvPr>
              <p:cNvSpPr>
                <a:spLocks noGrp="1" noRot="1" noChangeAspect="1" noMove="1" noResize="1" noEditPoints="1" noAdjustHandles="1" noChangeArrowheads="1" noChangeShapeType="1" noTextEdit="1"/>
              </p:cNvSpPr>
              <p:nvPr>
                <p:ph idx="1"/>
              </p:nvPr>
            </p:nvSpPr>
            <p:spPr>
              <a:xfrm>
                <a:off x="762000" y="607183"/>
                <a:ext cx="7620000" cy="4650617"/>
              </a:xfrm>
              <a:blipFill>
                <a:blip r:embed="rId4"/>
                <a:stretch>
                  <a:fillRect l="-160" t="-786" r="-640" b="-15072"/>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9F2682A6-B889-4E3F-9C79-51FEC9EA857A}"/>
              </a:ext>
            </a:extLst>
          </p:cNvPr>
          <p:cNvSpPr txBox="1"/>
          <p:nvPr/>
        </p:nvSpPr>
        <p:spPr>
          <a:xfrm>
            <a:off x="7848597" y="2106098"/>
            <a:ext cx="685803"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(12a)</a:t>
            </a:r>
            <a:endParaRPr lang="zh-CN" altLang="en-US" sz="1800" dirty="0">
              <a:latin typeface="Times" panose="02020603050405020304" pitchFamily="18" charset="0"/>
              <a:cs typeface="Times" panose="02020603050405020304" pitchFamily="18" charset="0"/>
            </a:endParaRPr>
          </a:p>
        </p:txBody>
      </p:sp>
      <p:sp>
        <p:nvSpPr>
          <p:cNvPr id="21" name="文本框 20">
            <a:extLst>
              <a:ext uri="{FF2B5EF4-FFF2-40B4-BE49-F238E27FC236}">
                <a16:creationId xmlns:a16="http://schemas.microsoft.com/office/drawing/2014/main" id="{E5BDFD8F-0311-4CB4-A003-9EEBF14CE06D}"/>
              </a:ext>
            </a:extLst>
          </p:cNvPr>
          <p:cNvSpPr txBox="1"/>
          <p:nvPr/>
        </p:nvSpPr>
        <p:spPr>
          <a:xfrm>
            <a:off x="7848598" y="2373868"/>
            <a:ext cx="685802"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(12b)</a:t>
            </a:r>
            <a:endParaRPr lang="zh-CN" altLang="en-US" sz="1800" dirty="0">
              <a:latin typeface="Times" panose="02020603050405020304" pitchFamily="18" charset="0"/>
              <a:cs typeface="Times" panose="02020603050405020304" pitchFamily="18" charset="0"/>
            </a:endParaRPr>
          </a:p>
        </p:txBody>
      </p:sp>
      <p:sp>
        <p:nvSpPr>
          <p:cNvPr id="14" name="文本框 13">
            <a:extLst>
              <a:ext uri="{FF2B5EF4-FFF2-40B4-BE49-F238E27FC236}">
                <a16:creationId xmlns:a16="http://schemas.microsoft.com/office/drawing/2014/main" id="{01B43765-7473-458F-8E75-E4AAD5C39528}"/>
              </a:ext>
            </a:extLst>
          </p:cNvPr>
          <p:cNvSpPr txBox="1"/>
          <p:nvPr/>
        </p:nvSpPr>
        <p:spPr>
          <a:xfrm>
            <a:off x="3850058" y="3810000"/>
            <a:ext cx="1977283" cy="276999"/>
          </a:xfrm>
          <a:prstGeom prst="rect">
            <a:avLst/>
          </a:prstGeom>
          <a:noFill/>
        </p:spPr>
        <p:txBody>
          <a:bodyPr wrap="square" rtlCol="0">
            <a:spAutoFit/>
          </a:bodyPr>
          <a:lstStyle/>
          <a:p>
            <a:r>
              <a:rPr lang="en-US" altLang="zh-CN" sz="1200" dirty="0">
                <a:latin typeface="Times" panose="02020603050405020304" pitchFamily="18" charset="0"/>
                <a:cs typeface="Times" panose="02020603050405020304" pitchFamily="18" charset="0"/>
              </a:rPr>
              <a:t>Fig. 10. Line configuration.</a:t>
            </a:r>
            <a:endParaRPr lang="zh-CN" altLang="en-US" sz="12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4150500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AA7DD03A-9376-45E2-B70D-76E58FCC279E}"/>
              </a:ext>
            </a:extLst>
          </p:cNvPr>
          <p:cNvPicPr>
            <a:picLocks noChangeAspect="1"/>
          </p:cNvPicPr>
          <p:nvPr/>
        </p:nvPicPr>
        <p:blipFill>
          <a:blip r:embed="rId3"/>
          <a:stretch>
            <a:fillRect/>
          </a:stretch>
        </p:blipFill>
        <p:spPr>
          <a:xfrm>
            <a:off x="4928874" y="3829481"/>
            <a:ext cx="2995926" cy="1835040"/>
          </a:xfrm>
          <a:prstGeom prst="rect">
            <a:avLst/>
          </a:prstGeom>
        </p:spPr>
      </p:pic>
      <p:sp>
        <p:nvSpPr>
          <p:cNvPr id="4" name="Slide Number Placeholder 3"/>
          <p:cNvSpPr>
            <a:spLocks noGrp="1"/>
          </p:cNvSpPr>
          <p:nvPr>
            <p:ph type="sldNum" sz="quarter" idx="4"/>
          </p:nvPr>
        </p:nvSpPr>
        <p:spPr/>
        <p:txBody>
          <a:bodyPr/>
          <a:lstStyle/>
          <a:p>
            <a:fld id="{179A9A4E-4C82-4D44-9372-C31BB3818094}" type="slidenum">
              <a:rPr lang="en-US" smtClean="0"/>
              <a:pPr/>
              <a:t>14</a:t>
            </a:fld>
            <a:endParaRPr lang="en-US" dirty="0"/>
          </a:p>
        </p:txBody>
      </p:sp>
      <p:sp>
        <p:nvSpPr>
          <p:cNvPr id="5" name="Text Placeholder 4"/>
          <p:cNvSpPr>
            <a:spLocks noGrp="1"/>
          </p:cNvSpPr>
          <p:nvPr>
            <p:ph type="body" sz="quarter" idx="10"/>
          </p:nvPr>
        </p:nvSpPr>
        <p:spPr/>
        <p:txBody>
          <a:bodyPr/>
          <a:lstStyle/>
          <a:p>
            <a:endParaRPr lang="en-US" dirty="0"/>
          </a:p>
        </p:txBody>
      </p:sp>
      <p:sp>
        <p:nvSpPr>
          <p:cNvPr id="17" name="Title 1">
            <a:extLst>
              <a:ext uri="{FF2B5EF4-FFF2-40B4-BE49-F238E27FC236}">
                <a16:creationId xmlns:a16="http://schemas.microsoft.com/office/drawing/2014/main" id="{EDA94951-5AA5-487A-90EF-42511CC1AFC2}"/>
              </a:ext>
            </a:extLst>
          </p:cNvPr>
          <p:cNvSpPr>
            <a:spLocks noGrp="1"/>
          </p:cNvSpPr>
          <p:nvPr>
            <p:ph type="title"/>
          </p:nvPr>
        </p:nvSpPr>
        <p:spPr>
          <a:xfrm>
            <a:off x="0" y="0"/>
            <a:ext cx="5943600" cy="568740"/>
          </a:xfrm>
        </p:spPr>
        <p:txBody>
          <a:bodyPr/>
          <a:lstStyle/>
          <a:p>
            <a:pPr algn="ctr"/>
            <a:r>
              <a:rPr lang="en-US" sz="3200" kern="1200" dirty="0">
                <a:latin typeface="Times" panose="02020603050405020304" pitchFamily="18" charset="0"/>
                <a:ea typeface="Microsoft YaHei UI" panose="020B0503020204020204" pitchFamily="34" charset="-122"/>
                <a:cs typeface="Times" panose="02020603050405020304" pitchFamily="18" charset="0"/>
              </a:rPr>
              <a:t>Reference Frame Transformation</a:t>
            </a:r>
          </a:p>
        </p:txBody>
      </p:sp>
      <p:sp>
        <p:nvSpPr>
          <p:cNvPr id="18" name="Rectangle 2">
            <a:extLst>
              <a:ext uri="{FF2B5EF4-FFF2-40B4-BE49-F238E27FC236}">
                <a16:creationId xmlns:a16="http://schemas.microsoft.com/office/drawing/2014/main" id="{36785488-F08E-4241-B671-41E4D9E016D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51788B15-CA64-42D1-8EE6-332022A64C56}"/>
                  </a:ext>
                </a:extLst>
              </p:cNvPr>
              <p:cNvSpPr>
                <a:spLocks noGrp="1"/>
              </p:cNvSpPr>
              <p:nvPr>
                <p:ph idx="1"/>
              </p:nvPr>
            </p:nvSpPr>
            <p:spPr>
              <a:xfrm>
                <a:off x="762000" y="607183"/>
                <a:ext cx="7620000" cy="4650617"/>
              </a:xfrm>
            </p:spPr>
            <p:txBody>
              <a:bodyPr/>
              <a:lstStyle/>
              <a:p>
                <a:pPr marL="0" indent="0" algn="just">
                  <a:buNone/>
                </a:pPr>
                <a:r>
                  <a:rPr lang="en-US" altLang="zh-CN" sz="1800" dirty="0">
                    <a:solidFill>
                      <a:schemeClr val="tx1"/>
                    </a:solidFill>
                    <a:latin typeface="Times" panose="02020603050405020304" pitchFamily="18" charset="0"/>
                    <a:cs typeface="Times" panose="02020603050405020304" pitchFamily="18" charset="0"/>
                  </a:rPr>
                  <a:t>Inverter bus 1 serves as the system’s reference and consequently is labeled as the global reference frame. Each inverter operates in its own local reference frame. A transformation is necessary to translate between values defined in the local reference frame to the global reference frame. An application of this transformation is shown graphically in Fig. 11. </a:t>
                </a:r>
              </a:p>
              <a:p>
                <a:pPr marL="0" indent="0" algn="just">
                  <a:buNone/>
                </a:pPr>
                <a14:m>
                  <m:oMathPara xmlns:m="http://schemas.openxmlformats.org/officeDocument/2006/math">
                    <m:oMathParaPr>
                      <m:jc m:val="centerGroup"/>
                    </m:oMathParaPr>
                    <m:oMath xmlns:m="http://schemas.openxmlformats.org/officeDocument/2006/math">
                      <m:sSub>
                        <m:sSubPr>
                          <m:ctrlPr>
                            <a:rPr lang="en-US" altLang="zh-CN" sz="1800" i="1" smtClean="0">
                              <a:solidFill>
                                <a:schemeClr val="tx1"/>
                              </a:solidFill>
                              <a:latin typeface="Cambria Math" panose="02040503050406030204" pitchFamily="18" charset="0"/>
                            </a:rPr>
                          </m:ctrlPr>
                        </m:sSubPr>
                        <m:e>
                          <m:d>
                            <m:dPr>
                              <m:begChr m:val="["/>
                              <m:endChr m:val="]"/>
                              <m:ctrlPr>
                                <a:rPr lang="en-US" altLang="zh-CN" sz="1800" i="1">
                                  <a:solidFill>
                                    <a:schemeClr val="tx1"/>
                                  </a:solidFill>
                                  <a:latin typeface="Cambria Math" panose="02040503050406030204" pitchFamily="18" charset="0"/>
                                </a:rPr>
                              </m:ctrlPr>
                            </m:dPr>
                            <m:e>
                              <m:m>
                                <m:mPr>
                                  <m:mcs>
                                    <m:mc>
                                      <m:mcPr>
                                        <m:count m:val="1"/>
                                        <m:mcJc m:val="center"/>
                                      </m:mcPr>
                                    </m:mc>
                                  </m:mcs>
                                  <m:ctrlPr>
                                    <a:rPr lang="en-US" altLang="zh-CN" sz="1800" i="1">
                                      <a:solidFill>
                                        <a:schemeClr val="tx1"/>
                                      </a:solidFill>
                                      <a:latin typeface="Cambria Math" panose="02040503050406030204" pitchFamily="18" charset="0"/>
                                    </a:rPr>
                                  </m:ctrlPr>
                                </m:mPr>
                                <m:mr>
                                  <m:e>
                                    <m:sSub>
                                      <m:sSubPr>
                                        <m:ctrlPr>
                                          <a:rPr lang="en-US" altLang="zh-CN" sz="1800" i="1" smtClean="0">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𝑓</m:t>
                                        </m:r>
                                      </m:e>
                                      <m:sub>
                                        <m:r>
                                          <a:rPr lang="en-US" altLang="zh-CN" sz="1800" b="0" i="1" smtClean="0">
                                            <a:solidFill>
                                              <a:schemeClr val="tx1"/>
                                            </a:solidFill>
                                            <a:latin typeface="Cambria Math" panose="02040503050406030204" pitchFamily="18" charset="0"/>
                                          </a:rPr>
                                          <m:t>𝐷</m:t>
                                        </m:r>
                                      </m:sub>
                                    </m:sSub>
                                  </m:e>
                                </m:mr>
                                <m:mr>
                                  <m:e>
                                    <m:sSub>
                                      <m:sSubPr>
                                        <m:ctrlPr>
                                          <a:rPr lang="en-US" altLang="zh-CN" sz="1800" i="1" smtClean="0">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𝑓</m:t>
                                        </m:r>
                                      </m:e>
                                      <m:sub>
                                        <m:r>
                                          <a:rPr lang="en-US" altLang="zh-CN" sz="1800" b="0" i="1" smtClean="0">
                                            <a:solidFill>
                                              <a:schemeClr val="tx1"/>
                                            </a:solidFill>
                                            <a:latin typeface="Cambria Math" panose="02040503050406030204" pitchFamily="18" charset="0"/>
                                          </a:rPr>
                                          <m:t>𝑄</m:t>
                                        </m:r>
                                      </m:sub>
                                    </m:sSub>
                                  </m:e>
                                </m:mr>
                              </m:m>
                            </m:e>
                          </m:d>
                        </m:e>
                        <m:sub>
                          <m:r>
                            <a:rPr lang="en-US" altLang="zh-CN" sz="1800" b="0" i="1" smtClean="0">
                              <a:solidFill>
                                <a:schemeClr val="tx1"/>
                              </a:solidFill>
                              <a:latin typeface="Cambria Math" panose="02040503050406030204" pitchFamily="18" charset="0"/>
                            </a:rPr>
                            <m:t>𝑔𝑙𝑜𝑏𝑎𝑙</m:t>
                          </m:r>
                        </m:sub>
                      </m:sSub>
                      <m:r>
                        <a:rPr lang="en-US" altLang="zh-CN" sz="1800" b="0" i="1" smtClean="0">
                          <a:solidFill>
                            <a:schemeClr val="tx1"/>
                          </a:solidFill>
                          <a:latin typeface="Cambria Math" panose="02040503050406030204" pitchFamily="18" charset="0"/>
                        </a:rPr>
                        <m:t>=</m:t>
                      </m:r>
                      <m:d>
                        <m:dPr>
                          <m:begChr m:val="["/>
                          <m:endChr m:val="]"/>
                          <m:ctrlPr>
                            <a:rPr lang="en-US" altLang="zh-CN" sz="1800" b="0" i="1" smtClean="0">
                              <a:solidFill>
                                <a:schemeClr val="tx1"/>
                              </a:solidFill>
                              <a:latin typeface="Cambria Math" panose="02040503050406030204" pitchFamily="18" charset="0"/>
                            </a:rPr>
                          </m:ctrlPr>
                        </m:dPr>
                        <m:e>
                          <m:m>
                            <m:mPr>
                              <m:mcs>
                                <m:mc>
                                  <m:mcPr>
                                    <m:count m:val="2"/>
                                    <m:mcJc m:val="center"/>
                                  </m:mcPr>
                                </m:mc>
                              </m:mcs>
                              <m:ctrlPr>
                                <a:rPr lang="en-US" altLang="zh-CN" sz="1800" b="0" i="1" smtClean="0">
                                  <a:solidFill>
                                    <a:schemeClr val="tx1"/>
                                  </a:solidFill>
                                  <a:latin typeface="Cambria Math" panose="02040503050406030204" pitchFamily="18" charset="0"/>
                                </a:rPr>
                              </m:ctrlPr>
                            </m:mPr>
                            <m:mr>
                              <m:e>
                                <m:func>
                                  <m:funcPr>
                                    <m:ctrlPr>
                                      <a:rPr lang="en-US" altLang="zh-CN" sz="1800" b="0" i="1" smtClean="0">
                                        <a:solidFill>
                                          <a:schemeClr val="tx1"/>
                                        </a:solidFill>
                                        <a:latin typeface="Cambria Math" panose="02040503050406030204" pitchFamily="18" charset="0"/>
                                      </a:rPr>
                                    </m:ctrlPr>
                                  </m:funcPr>
                                  <m:fName>
                                    <m:r>
                                      <m:rPr>
                                        <m:sty m:val="p"/>
                                        <m:brk m:alnAt="7"/>
                                      </m:rPr>
                                      <a:rPr lang="en-US" altLang="zh-CN" sz="1800" b="0" i="0" smtClean="0">
                                        <a:solidFill>
                                          <a:schemeClr val="tx1"/>
                                        </a:solidFill>
                                        <a:latin typeface="Cambria Math" panose="02040503050406030204" pitchFamily="18" charset="0"/>
                                      </a:rPr>
                                      <m:t>c</m:t>
                                    </m:r>
                                    <m:r>
                                      <m:rPr>
                                        <m:sty m:val="p"/>
                                      </m:rPr>
                                      <a:rPr lang="en-US" altLang="zh-CN" sz="1800" b="0" i="0" smtClean="0">
                                        <a:solidFill>
                                          <a:schemeClr val="tx1"/>
                                        </a:solidFill>
                                        <a:latin typeface="Cambria Math" panose="02040503050406030204" pitchFamily="18" charset="0"/>
                                      </a:rPr>
                                      <m:t>os</m:t>
                                    </m:r>
                                  </m:fName>
                                  <m:e>
                                    <m:r>
                                      <a:rPr lang="zh-CN" altLang="en-US" sz="1800" b="0" i="1" smtClean="0">
                                        <a:solidFill>
                                          <a:schemeClr val="tx1"/>
                                        </a:solidFill>
                                        <a:latin typeface="Cambria Math" panose="02040503050406030204" pitchFamily="18" charset="0"/>
                                      </a:rPr>
                                      <m:t>𝜃</m:t>
                                    </m:r>
                                  </m:e>
                                </m:func>
                              </m:e>
                              <m:e>
                                <m:func>
                                  <m:funcPr>
                                    <m:ctrlPr>
                                      <a:rPr lang="en-US" altLang="zh-CN" sz="1800" b="0" i="1" smtClean="0">
                                        <a:solidFill>
                                          <a:schemeClr val="tx1"/>
                                        </a:solidFill>
                                        <a:latin typeface="Cambria Math" panose="02040503050406030204" pitchFamily="18" charset="0"/>
                                      </a:rPr>
                                    </m:ctrlPr>
                                  </m:funcPr>
                                  <m:fName>
                                    <m:r>
                                      <m:rPr>
                                        <m:sty m:val="p"/>
                                      </m:rPr>
                                      <a:rPr lang="en-US" altLang="zh-CN" sz="1800" b="0" i="0" smtClean="0">
                                        <a:solidFill>
                                          <a:schemeClr val="tx1"/>
                                        </a:solidFill>
                                        <a:latin typeface="Cambria Math" panose="02040503050406030204" pitchFamily="18" charset="0"/>
                                      </a:rPr>
                                      <m:t>sin</m:t>
                                    </m:r>
                                  </m:fName>
                                  <m:e>
                                    <m:r>
                                      <a:rPr lang="zh-CN" altLang="en-US" sz="1800" b="0" i="1" smtClean="0">
                                        <a:solidFill>
                                          <a:schemeClr val="tx1"/>
                                        </a:solidFill>
                                        <a:latin typeface="Cambria Math" panose="02040503050406030204" pitchFamily="18" charset="0"/>
                                      </a:rPr>
                                      <m:t>𝜃</m:t>
                                    </m:r>
                                  </m:e>
                                </m:func>
                              </m:e>
                            </m:mr>
                            <m:mr>
                              <m:e>
                                <m:r>
                                  <a:rPr lang="en-US" altLang="zh-CN" sz="1800" b="0" i="1" smtClean="0">
                                    <a:solidFill>
                                      <a:schemeClr val="tx1"/>
                                    </a:solidFill>
                                    <a:latin typeface="Cambria Math" panose="02040503050406030204" pitchFamily="18" charset="0"/>
                                  </a:rPr>
                                  <m:t>−</m:t>
                                </m:r>
                                <m:func>
                                  <m:funcPr>
                                    <m:ctrlPr>
                                      <a:rPr lang="en-US" altLang="zh-CN" sz="1800" b="0" i="1" smtClean="0">
                                        <a:solidFill>
                                          <a:schemeClr val="tx1"/>
                                        </a:solidFill>
                                        <a:latin typeface="Cambria Math" panose="02040503050406030204" pitchFamily="18" charset="0"/>
                                      </a:rPr>
                                    </m:ctrlPr>
                                  </m:funcPr>
                                  <m:fName>
                                    <m:r>
                                      <m:rPr>
                                        <m:sty m:val="p"/>
                                      </m:rPr>
                                      <a:rPr lang="en-US" altLang="zh-CN" sz="1800" b="0" i="0" smtClean="0">
                                        <a:solidFill>
                                          <a:schemeClr val="tx1"/>
                                        </a:solidFill>
                                        <a:latin typeface="Cambria Math" panose="02040503050406030204" pitchFamily="18" charset="0"/>
                                      </a:rPr>
                                      <m:t>sin</m:t>
                                    </m:r>
                                  </m:fName>
                                  <m:e>
                                    <m:r>
                                      <a:rPr lang="zh-CN" altLang="en-US" sz="1800" b="0" i="1" smtClean="0">
                                        <a:solidFill>
                                          <a:schemeClr val="tx1"/>
                                        </a:solidFill>
                                        <a:latin typeface="Cambria Math" panose="02040503050406030204" pitchFamily="18" charset="0"/>
                                      </a:rPr>
                                      <m:t>𝜃</m:t>
                                    </m:r>
                                  </m:e>
                                </m:func>
                              </m:e>
                              <m:e>
                                <m:func>
                                  <m:funcPr>
                                    <m:ctrlPr>
                                      <a:rPr lang="en-US" altLang="zh-CN" sz="1800" i="1">
                                        <a:solidFill>
                                          <a:schemeClr val="tx1"/>
                                        </a:solidFill>
                                        <a:latin typeface="Cambria Math" panose="02040503050406030204" pitchFamily="18" charset="0"/>
                                      </a:rPr>
                                    </m:ctrlPr>
                                  </m:funcPr>
                                  <m:fName>
                                    <m:r>
                                      <m:rPr>
                                        <m:sty m:val="p"/>
                                        <m:brk m:alnAt="7"/>
                                      </m:rPr>
                                      <a:rPr lang="en-US" altLang="zh-CN" sz="1800">
                                        <a:solidFill>
                                          <a:schemeClr val="tx1"/>
                                        </a:solidFill>
                                        <a:latin typeface="Cambria Math" panose="02040503050406030204" pitchFamily="18" charset="0"/>
                                      </a:rPr>
                                      <m:t>c</m:t>
                                    </m:r>
                                    <m:r>
                                      <m:rPr>
                                        <m:sty m:val="p"/>
                                      </m:rPr>
                                      <a:rPr lang="en-US" altLang="zh-CN" sz="1800">
                                        <a:solidFill>
                                          <a:schemeClr val="tx1"/>
                                        </a:solidFill>
                                        <a:latin typeface="Cambria Math" panose="02040503050406030204" pitchFamily="18" charset="0"/>
                                      </a:rPr>
                                      <m:t>os</m:t>
                                    </m:r>
                                  </m:fName>
                                  <m:e>
                                    <m:r>
                                      <a:rPr lang="zh-CN" altLang="en-US" sz="1800" i="1">
                                        <a:solidFill>
                                          <a:schemeClr val="tx1"/>
                                        </a:solidFill>
                                        <a:latin typeface="Cambria Math" panose="02040503050406030204" pitchFamily="18" charset="0"/>
                                      </a:rPr>
                                      <m:t>𝜃</m:t>
                                    </m:r>
                                  </m:e>
                                </m:func>
                              </m:e>
                            </m:mr>
                          </m:m>
                        </m:e>
                      </m:d>
                      <m:sSub>
                        <m:sSubPr>
                          <m:ctrlPr>
                            <a:rPr lang="en-US" altLang="zh-CN" sz="1800" i="1">
                              <a:solidFill>
                                <a:schemeClr val="tx1"/>
                              </a:solidFill>
                              <a:latin typeface="Cambria Math" panose="02040503050406030204" pitchFamily="18" charset="0"/>
                            </a:rPr>
                          </m:ctrlPr>
                        </m:sSubPr>
                        <m:e>
                          <m:d>
                            <m:dPr>
                              <m:begChr m:val="["/>
                              <m:endChr m:val="]"/>
                              <m:ctrlPr>
                                <a:rPr lang="en-US" altLang="zh-CN" sz="1800" i="1">
                                  <a:solidFill>
                                    <a:schemeClr val="tx1"/>
                                  </a:solidFill>
                                  <a:latin typeface="Cambria Math" panose="02040503050406030204" pitchFamily="18" charset="0"/>
                                </a:rPr>
                              </m:ctrlPr>
                            </m:dPr>
                            <m:e>
                              <m:m>
                                <m:mPr>
                                  <m:mcs>
                                    <m:mc>
                                      <m:mcPr>
                                        <m:count m:val="1"/>
                                        <m:mcJc m:val="center"/>
                                      </m:mcPr>
                                    </m:mc>
                                  </m:mcs>
                                  <m:ctrlPr>
                                    <a:rPr lang="en-US" altLang="zh-CN" sz="1800" i="1">
                                      <a:solidFill>
                                        <a:schemeClr val="tx1"/>
                                      </a:solidFill>
                                      <a:latin typeface="Cambria Math" panose="02040503050406030204" pitchFamily="18" charset="0"/>
                                    </a:rPr>
                                  </m:ctrlPr>
                                </m:mPr>
                                <m:mr>
                                  <m:e>
                                    <m:sSub>
                                      <m:sSubPr>
                                        <m:ctrlPr>
                                          <a:rPr lang="en-US"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𝑓</m:t>
                                        </m:r>
                                      </m:e>
                                      <m:sub>
                                        <m:r>
                                          <a:rPr lang="en-US" altLang="zh-CN" sz="1800" i="1">
                                            <a:solidFill>
                                              <a:schemeClr val="tx1"/>
                                            </a:solidFill>
                                            <a:latin typeface="Cambria Math" panose="02040503050406030204" pitchFamily="18" charset="0"/>
                                          </a:rPr>
                                          <m:t>𝐷</m:t>
                                        </m:r>
                                      </m:sub>
                                    </m:sSub>
                                  </m:e>
                                </m:mr>
                                <m:mr>
                                  <m:e>
                                    <m:sSub>
                                      <m:sSubPr>
                                        <m:ctrlPr>
                                          <a:rPr lang="en-US"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𝑓</m:t>
                                        </m:r>
                                      </m:e>
                                      <m:sub>
                                        <m:r>
                                          <a:rPr lang="en-US" altLang="zh-CN" sz="1800" i="1">
                                            <a:solidFill>
                                              <a:schemeClr val="tx1"/>
                                            </a:solidFill>
                                            <a:latin typeface="Cambria Math" panose="02040503050406030204" pitchFamily="18" charset="0"/>
                                          </a:rPr>
                                          <m:t>𝑄</m:t>
                                        </m:r>
                                      </m:sub>
                                    </m:sSub>
                                  </m:e>
                                </m:mr>
                              </m:m>
                            </m:e>
                          </m:d>
                        </m:e>
                        <m:sub>
                          <m:r>
                            <a:rPr lang="en-US" altLang="zh-CN" sz="1800" i="1">
                              <a:solidFill>
                                <a:schemeClr val="tx1"/>
                              </a:solidFill>
                              <a:latin typeface="Cambria Math" panose="02040503050406030204" pitchFamily="18" charset="0"/>
                            </a:rPr>
                            <m:t>𝑙𝑜</m:t>
                          </m:r>
                          <m:r>
                            <a:rPr lang="en-US" altLang="zh-CN" sz="1800" b="0" i="1" smtClean="0">
                              <a:solidFill>
                                <a:schemeClr val="tx1"/>
                              </a:solidFill>
                              <a:latin typeface="Cambria Math" panose="02040503050406030204" pitchFamily="18" charset="0"/>
                            </a:rPr>
                            <m:t>𝑐</m:t>
                          </m:r>
                          <m:r>
                            <a:rPr lang="en-US" altLang="zh-CN" sz="1800" i="1">
                              <a:solidFill>
                                <a:schemeClr val="tx1"/>
                              </a:solidFill>
                              <a:latin typeface="Cambria Math" panose="02040503050406030204" pitchFamily="18" charset="0"/>
                            </a:rPr>
                            <m:t>𝑎𝑙</m:t>
                          </m:r>
                        </m:sub>
                      </m:sSub>
                      <m:r>
                        <a:rPr lang="en-US" altLang="zh-CN" sz="1800" i="1">
                          <a:solidFill>
                            <a:schemeClr val="tx1"/>
                          </a:solidFill>
                          <a:latin typeface="Cambria Math" panose="02040503050406030204" pitchFamily="18" charset="0"/>
                        </a:rPr>
                        <m:t>,</m:t>
                      </m:r>
                    </m:oMath>
                  </m:oMathPara>
                </a14:m>
                <a:endParaRPr lang="zh-CN" altLang="zh-CN" sz="1800" i="1" dirty="0">
                  <a:solidFill>
                    <a:schemeClr val="tx1"/>
                  </a:solidFill>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en-US" altLang="zh-CN" sz="1800" i="1">
                              <a:solidFill>
                                <a:schemeClr val="tx1"/>
                              </a:solidFill>
                              <a:latin typeface="Cambria Math" panose="02040503050406030204" pitchFamily="18" charset="0"/>
                            </a:rPr>
                          </m:ctrlPr>
                        </m:sSubPr>
                        <m:e>
                          <m:d>
                            <m:dPr>
                              <m:begChr m:val="["/>
                              <m:endChr m:val="]"/>
                              <m:ctrlPr>
                                <a:rPr lang="en-US" altLang="zh-CN" sz="1800" i="1">
                                  <a:solidFill>
                                    <a:schemeClr val="tx1"/>
                                  </a:solidFill>
                                  <a:latin typeface="Cambria Math" panose="02040503050406030204" pitchFamily="18" charset="0"/>
                                </a:rPr>
                              </m:ctrlPr>
                            </m:dPr>
                            <m:e>
                              <m:m>
                                <m:mPr>
                                  <m:mcs>
                                    <m:mc>
                                      <m:mcPr>
                                        <m:count m:val="1"/>
                                        <m:mcJc m:val="center"/>
                                      </m:mcPr>
                                    </m:mc>
                                  </m:mcs>
                                  <m:ctrlPr>
                                    <a:rPr lang="en-US" altLang="zh-CN" sz="1800" i="1">
                                      <a:solidFill>
                                        <a:schemeClr val="tx1"/>
                                      </a:solidFill>
                                      <a:latin typeface="Cambria Math" panose="02040503050406030204" pitchFamily="18" charset="0"/>
                                    </a:rPr>
                                  </m:ctrlPr>
                                </m:mPr>
                                <m:mr>
                                  <m:e>
                                    <m:sSub>
                                      <m:sSubPr>
                                        <m:ctrlPr>
                                          <a:rPr lang="en-US"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𝑓</m:t>
                                        </m:r>
                                      </m:e>
                                      <m:sub>
                                        <m:r>
                                          <a:rPr lang="en-US" altLang="zh-CN" sz="1800" i="1">
                                            <a:solidFill>
                                              <a:schemeClr val="tx1"/>
                                            </a:solidFill>
                                            <a:latin typeface="Cambria Math" panose="02040503050406030204" pitchFamily="18" charset="0"/>
                                          </a:rPr>
                                          <m:t>𝐷</m:t>
                                        </m:r>
                                      </m:sub>
                                    </m:sSub>
                                  </m:e>
                                </m:mr>
                                <m:mr>
                                  <m:e>
                                    <m:sSub>
                                      <m:sSubPr>
                                        <m:ctrlPr>
                                          <a:rPr lang="en-US"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𝑓</m:t>
                                        </m:r>
                                      </m:e>
                                      <m:sub>
                                        <m:r>
                                          <a:rPr lang="en-US" altLang="zh-CN" sz="1800" i="1">
                                            <a:solidFill>
                                              <a:schemeClr val="tx1"/>
                                            </a:solidFill>
                                            <a:latin typeface="Cambria Math" panose="02040503050406030204" pitchFamily="18" charset="0"/>
                                          </a:rPr>
                                          <m:t>𝑄</m:t>
                                        </m:r>
                                      </m:sub>
                                    </m:sSub>
                                  </m:e>
                                </m:mr>
                              </m:m>
                            </m:e>
                          </m:d>
                        </m:e>
                        <m:sub>
                          <m:r>
                            <a:rPr lang="en-US" altLang="zh-CN" sz="1800" i="1">
                              <a:solidFill>
                                <a:schemeClr val="tx1"/>
                              </a:solidFill>
                              <a:latin typeface="Cambria Math" panose="02040503050406030204" pitchFamily="18" charset="0"/>
                            </a:rPr>
                            <m:t>𝑙𝑜</m:t>
                          </m:r>
                          <m:r>
                            <a:rPr lang="en-US" altLang="zh-CN" sz="1800" b="0" i="1" smtClean="0">
                              <a:solidFill>
                                <a:schemeClr val="tx1"/>
                              </a:solidFill>
                              <a:latin typeface="Cambria Math" panose="02040503050406030204" pitchFamily="18" charset="0"/>
                            </a:rPr>
                            <m:t>𝑐</m:t>
                          </m:r>
                          <m:r>
                            <a:rPr lang="en-US" altLang="zh-CN" sz="1800" i="1">
                              <a:solidFill>
                                <a:schemeClr val="tx1"/>
                              </a:solidFill>
                              <a:latin typeface="Cambria Math" panose="02040503050406030204" pitchFamily="18" charset="0"/>
                            </a:rPr>
                            <m:t>𝑎𝑙</m:t>
                          </m:r>
                        </m:sub>
                      </m:sSub>
                      <m:r>
                        <a:rPr lang="en-US" altLang="zh-CN" sz="1800" i="1">
                          <a:solidFill>
                            <a:schemeClr val="tx1"/>
                          </a:solidFill>
                          <a:latin typeface="Cambria Math" panose="02040503050406030204" pitchFamily="18" charset="0"/>
                        </a:rPr>
                        <m:t>=</m:t>
                      </m:r>
                      <m:d>
                        <m:dPr>
                          <m:begChr m:val="["/>
                          <m:endChr m:val="]"/>
                          <m:ctrlPr>
                            <a:rPr lang="en-US" altLang="zh-CN" sz="1800" i="1">
                              <a:solidFill>
                                <a:schemeClr val="tx1"/>
                              </a:solidFill>
                              <a:latin typeface="Cambria Math" panose="02040503050406030204" pitchFamily="18" charset="0"/>
                            </a:rPr>
                          </m:ctrlPr>
                        </m:dPr>
                        <m:e>
                          <m:m>
                            <m:mPr>
                              <m:mcs>
                                <m:mc>
                                  <m:mcPr>
                                    <m:count m:val="2"/>
                                    <m:mcJc m:val="center"/>
                                  </m:mcPr>
                                </m:mc>
                              </m:mcs>
                              <m:ctrlPr>
                                <a:rPr lang="en-US" altLang="zh-CN" sz="1800" i="1">
                                  <a:solidFill>
                                    <a:schemeClr val="tx1"/>
                                  </a:solidFill>
                                  <a:latin typeface="Cambria Math" panose="02040503050406030204" pitchFamily="18" charset="0"/>
                                </a:rPr>
                              </m:ctrlPr>
                            </m:mPr>
                            <m:mr>
                              <m:e>
                                <m:func>
                                  <m:funcPr>
                                    <m:ctrlPr>
                                      <a:rPr lang="en-US" altLang="zh-CN" sz="1800" i="1">
                                        <a:solidFill>
                                          <a:schemeClr val="tx1"/>
                                        </a:solidFill>
                                        <a:latin typeface="Cambria Math" panose="02040503050406030204" pitchFamily="18" charset="0"/>
                                      </a:rPr>
                                    </m:ctrlPr>
                                  </m:funcPr>
                                  <m:fName>
                                    <m:r>
                                      <m:rPr>
                                        <m:sty m:val="p"/>
                                        <m:brk m:alnAt="7"/>
                                      </m:rPr>
                                      <a:rPr lang="en-US" altLang="zh-CN" sz="1800">
                                        <a:solidFill>
                                          <a:schemeClr val="tx1"/>
                                        </a:solidFill>
                                        <a:latin typeface="Cambria Math" panose="02040503050406030204" pitchFamily="18" charset="0"/>
                                      </a:rPr>
                                      <m:t>c</m:t>
                                    </m:r>
                                    <m:r>
                                      <m:rPr>
                                        <m:sty m:val="p"/>
                                      </m:rPr>
                                      <a:rPr lang="en-US" altLang="zh-CN" sz="1800">
                                        <a:solidFill>
                                          <a:schemeClr val="tx1"/>
                                        </a:solidFill>
                                        <a:latin typeface="Cambria Math" panose="02040503050406030204" pitchFamily="18" charset="0"/>
                                      </a:rPr>
                                      <m:t>os</m:t>
                                    </m:r>
                                  </m:fName>
                                  <m:e>
                                    <m:r>
                                      <a:rPr lang="zh-CN" altLang="en-US" sz="1800" i="1">
                                        <a:solidFill>
                                          <a:schemeClr val="tx1"/>
                                        </a:solidFill>
                                        <a:latin typeface="Cambria Math" panose="02040503050406030204" pitchFamily="18" charset="0"/>
                                      </a:rPr>
                                      <m:t>𝜃</m:t>
                                    </m:r>
                                  </m:e>
                                </m:func>
                              </m:e>
                              <m:e>
                                <m:func>
                                  <m:funcPr>
                                    <m:ctrlPr>
                                      <a:rPr lang="en-US" altLang="zh-CN" sz="1800" i="1">
                                        <a:solidFill>
                                          <a:schemeClr val="tx1"/>
                                        </a:solidFill>
                                        <a:latin typeface="Cambria Math" panose="02040503050406030204" pitchFamily="18" charset="0"/>
                                      </a:rPr>
                                    </m:ctrlPr>
                                  </m:funcPr>
                                  <m:fName>
                                    <m:r>
                                      <m:rPr>
                                        <m:sty m:val="p"/>
                                      </m:rPr>
                                      <a:rPr lang="en-US" altLang="zh-CN" sz="1800">
                                        <a:solidFill>
                                          <a:schemeClr val="tx1"/>
                                        </a:solidFill>
                                        <a:latin typeface="Cambria Math" panose="02040503050406030204" pitchFamily="18" charset="0"/>
                                      </a:rPr>
                                      <m:t>sin</m:t>
                                    </m:r>
                                  </m:fName>
                                  <m:e>
                                    <m:r>
                                      <a:rPr lang="zh-CN" altLang="en-US" sz="1800" i="1">
                                        <a:solidFill>
                                          <a:schemeClr val="tx1"/>
                                        </a:solidFill>
                                        <a:latin typeface="Cambria Math" panose="02040503050406030204" pitchFamily="18" charset="0"/>
                                      </a:rPr>
                                      <m:t>𝜃</m:t>
                                    </m:r>
                                  </m:e>
                                </m:func>
                              </m:e>
                            </m:mr>
                            <m:mr>
                              <m:e>
                                <m:r>
                                  <a:rPr lang="en-US" altLang="zh-CN" sz="1800" i="1">
                                    <a:solidFill>
                                      <a:schemeClr val="tx1"/>
                                    </a:solidFill>
                                    <a:latin typeface="Cambria Math" panose="02040503050406030204" pitchFamily="18" charset="0"/>
                                  </a:rPr>
                                  <m:t>−</m:t>
                                </m:r>
                                <m:func>
                                  <m:funcPr>
                                    <m:ctrlPr>
                                      <a:rPr lang="en-US" altLang="zh-CN" sz="1800" i="1">
                                        <a:solidFill>
                                          <a:schemeClr val="tx1"/>
                                        </a:solidFill>
                                        <a:latin typeface="Cambria Math" panose="02040503050406030204" pitchFamily="18" charset="0"/>
                                      </a:rPr>
                                    </m:ctrlPr>
                                  </m:funcPr>
                                  <m:fName>
                                    <m:r>
                                      <m:rPr>
                                        <m:sty m:val="p"/>
                                      </m:rPr>
                                      <a:rPr lang="en-US" altLang="zh-CN" sz="1800">
                                        <a:solidFill>
                                          <a:schemeClr val="tx1"/>
                                        </a:solidFill>
                                        <a:latin typeface="Cambria Math" panose="02040503050406030204" pitchFamily="18" charset="0"/>
                                      </a:rPr>
                                      <m:t>sin</m:t>
                                    </m:r>
                                  </m:fName>
                                  <m:e>
                                    <m:r>
                                      <a:rPr lang="zh-CN" altLang="en-US" sz="1800" i="1">
                                        <a:solidFill>
                                          <a:schemeClr val="tx1"/>
                                        </a:solidFill>
                                        <a:latin typeface="Cambria Math" panose="02040503050406030204" pitchFamily="18" charset="0"/>
                                      </a:rPr>
                                      <m:t>𝜃</m:t>
                                    </m:r>
                                  </m:e>
                                </m:func>
                              </m:e>
                              <m:e>
                                <m:func>
                                  <m:funcPr>
                                    <m:ctrlPr>
                                      <a:rPr lang="en-US" altLang="zh-CN" sz="1800" i="1">
                                        <a:solidFill>
                                          <a:schemeClr val="tx1"/>
                                        </a:solidFill>
                                        <a:latin typeface="Cambria Math" panose="02040503050406030204" pitchFamily="18" charset="0"/>
                                      </a:rPr>
                                    </m:ctrlPr>
                                  </m:funcPr>
                                  <m:fName>
                                    <m:r>
                                      <m:rPr>
                                        <m:sty m:val="p"/>
                                        <m:brk m:alnAt="7"/>
                                      </m:rPr>
                                      <a:rPr lang="en-US" altLang="zh-CN" sz="1800">
                                        <a:solidFill>
                                          <a:schemeClr val="tx1"/>
                                        </a:solidFill>
                                        <a:latin typeface="Cambria Math" panose="02040503050406030204" pitchFamily="18" charset="0"/>
                                      </a:rPr>
                                      <m:t>c</m:t>
                                    </m:r>
                                    <m:r>
                                      <m:rPr>
                                        <m:sty m:val="p"/>
                                      </m:rPr>
                                      <a:rPr lang="en-US" altLang="zh-CN" sz="1800">
                                        <a:solidFill>
                                          <a:schemeClr val="tx1"/>
                                        </a:solidFill>
                                        <a:latin typeface="Cambria Math" panose="02040503050406030204" pitchFamily="18" charset="0"/>
                                      </a:rPr>
                                      <m:t>os</m:t>
                                    </m:r>
                                  </m:fName>
                                  <m:e>
                                    <m:r>
                                      <a:rPr lang="zh-CN" altLang="en-US" sz="1800" i="1">
                                        <a:solidFill>
                                          <a:schemeClr val="tx1"/>
                                        </a:solidFill>
                                        <a:latin typeface="Cambria Math" panose="02040503050406030204" pitchFamily="18" charset="0"/>
                                      </a:rPr>
                                      <m:t>𝜃</m:t>
                                    </m:r>
                                  </m:e>
                                </m:func>
                              </m:e>
                            </m:mr>
                          </m:m>
                        </m:e>
                      </m:d>
                      <m:sSub>
                        <m:sSubPr>
                          <m:ctrlPr>
                            <a:rPr lang="en-US" altLang="zh-CN" sz="1800" i="1">
                              <a:solidFill>
                                <a:schemeClr val="tx1"/>
                              </a:solidFill>
                              <a:latin typeface="Cambria Math" panose="02040503050406030204" pitchFamily="18" charset="0"/>
                            </a:rPr>
                          </m:ctrlPr>
                        </m:sSubPr>
                        <m:e>
                          <m:d>
                            <m:dPr>
                              <m:begChr m:val="["/>
                              <m:endChr m:val="]"/>
                              <m:ctrlPr>
                                <a:rPr lang="en-US" altLang="zh-CN" sz="1800" i="1">
                                  <a:solidFill>
                                    <a:schemeClr val="tx1"/>
                                  </a:solidFill>
                                  <a:latin typeface="Cambria Math" panose="02040503050406030204" pitchFamily="18" charset="0"/>
                                </a:rPr>
                              </m:ctrlPr>
                            </m:dPr>
                            <m:e>
                              <m:m>
                                <m:mPr>
                                  <m:mcs>
                                    <m:mc>
                                      <m:mcPr>
                                        <m:count m:val="1"/>
                                        <m:mcJc m:val="center"/>
                                      </m:mcPr>
                                    </m:mc>
                                  </m:mcs>
                                  <m:ctrlPr>
                                    <a:rPr lang="en-US" altLang="zh-CN" sz="1800" i="1">
                                      <a:solidFill>
                                        <a:schemeClr val="tx1"/>
                                      </a:solidFill>
                                      <a:latin typeface="Cambria Math" panose="02040503050406030204" pitchFamily="18" charset="0"/>
                                    </a:rPr>
                                  </m:ctrlPr>
                                </m:mPr>
                                <m:mr>
                                  <m:e>
                                    <m:sSub>
                                      <m:sSubPr>
                                        <m:ctrlPr>
                                          <a:rPr lang="en-US"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𝑓</m:t>
                                        </m:r>
                                      </m:e>
                                      <m:sub>
                                        <m:r>
                                          <a:rPr lang="en-US" altLang="zh-CN" sz="1800" i="1">
                                            <a:solidFill>
                                              <a:schemeClr val="tx1"/>
                                            </a:solidFill>
                                            <a:latin typeface="Cambria Math" panose="02040503050406030204" pitchFamily="18" charset="0"/>
                                          </a:rPr>
                                          <m:t>𝐷</m:t>
                                        </m:r>
                                      </m:sub>
                                    </m:sSub>
                                  </m:e>
                                </m:mr>
                                <m:mr>
                                  <m:e>
                                    <m:sSub>
                                      <m:sSubPr>
                                        <m:ctrlPr>
                                          <a:rPr lang="en-US"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𝑓</m:t>
                                        </m:r>
                                      </m:e>
                                      <m:sub>
                                        <m:r>
                                          <a:rPr lang="en-US" altLang="zh-CN" sz="1800" i="1">
                                            <a:solidFill>
                                              <a:schemeClr val="tx1"/>
                                            </a:solidFill>
                                            <a:latin typeface="Cambria Math" panose="02040503050406030204" pitchFamily="18" charset="0"/>
                                          </a:rPr>
                                          <m:t>𝑄</m:t>
                                        </m:r>
                                      </m:sub>
                                    </m:sSub>
                                  </m:e>
                                </m:mr>
                              </m:m>
                            </m:e>
                          </m:d>
                        </m:e>
                        <m:sub>
                          <m:r>
                            <a:rPr lang="en-US" altLang="zh-CN" sz="1800" b="0" i="1" smtClean="0">
                              <a:solidFill>
                                <a:schemeClr val="tx1"/>
                              </a:solidFill>
                              <a:latin typeface="Cambria Math" panose="02040503050406030204" pitchFamily="18" charset="0"/>
                            </a:rPr>
                            <m:t>𝑔</m:t>
                          </m:r>
                          <m:r>
                            <a:rPr lang="en-US" altLang="zh-CN" sz="1800" i="1">
                              <a:solidFill>
                                <a:schemeClr val="tx1"/>
                              </a:solidFill>
                              <a:latin typeface="Cambria Math" panose="02040503050406030204" pitchFamily="18" charset="0"/>
                            </a:rPr>
                            <m:t>𝑙𝑜</m:t>
                          </m:r>
                          <m:r>
                            <a:rPr lang="en-US" altLang="zh-CN" sz="1800" b="0" i="1" smtClean="0">
                              <a:solidFill>
                                <a:schemeClr val="tx1"/>
                              </a:solidFill>
                              <a:latin typeface="Cambria Math" panose="02040503050406030204" pitchFamily="18" charset="0"/>
                            </a:rPr>
                            <m:t>𝑏</m:t>
                          </m:r>
                          <m:r>
                            <a:rPr lang="en-US" altLang="zh-CN" sz="1800" i="1">
                              <a:solidFill>
                                <a:schemeClr val="tx1"/>
                              </a:solidFill>
                              <a:latin typeface="Cambria Math" panose="02040503050406030204" pitchFamily="18" charset="0"/>
                            </a:rPr>
                            <m:t>𝑎𝑙</m:t>
                          </m:r>
                        </m:sub>
                      </m:sSub>
                      <m:r>
                        <a:rPr lang="en-US" altLang="zh-CN" sz="1800" i="1">
                          <a:solidFill>
                            <a:schemeClr val="tx1"/>
                          </a:solidFill>
                          <a:latin typeface="Cambria Math" panose="02040503050406030204" pitchFamily="18" charset="0"/>
                        </a:rPr>
                        <m:t>,</m:t>
                      </m:r>
                    </m:oMath>
                  </m:oMathPara>
                </a14:m>
                <a:endParaRPr lang="en-US" altLang="zh-CN" sz="1800" i="1" dirty="0">
                  <a:solidFill>
                    <a:schemeClr val="tx1"/>
                  </a:solidFill>
                  <a:latin typeface="Cambria Math" panose="02040503050406030204" pitchFamily="18" charset="0"/>
                </a:endParaRPr>
              </a:p>
              <a:p>
                <a:pPr marL="0" indent="0" algn="just">
                  <a:buNone/>
                </a:pPr>
                <a:r>
                  <a:rPr lang="en-US" altLang="zh-CN" sz="1600" dirty="0">
                    <a:solidFill>
                      <a:schemeClr val="tx1"/>
                    </a:solidFill>
                    <a:latin typeface="Cambria Math" panose="02040503050406030204" pitchFamily="18" charset="0"/>
                  </a:rPr>
                  <a:t>where θ is the difference between the global reference phase and the local reference phase, as shown in Fig. 12.</a:t>
                </a:r>
                <a:endParaRPr lang="zh-CN" altLang="zh-CN" sz="1600" dirty="0">
                  <a:solidFill>
                    <a:schemeClr val="tx1"/>
                  </a:solidFill>
                  <a:latin typeface="Cambria Math" panose="02040503050406030204" pitchFamily="18" charset="0"/>
                </a:endParaRPr>
              </a:p>
              <a:p>
                <a:pPr marL="0" indent="0" algn="just">
                  <a:buNone/>
                </a:pPr>
                <a:endParaRPr lang="en-US" altLang="zh-CN" sz="1500" kern="1200" dirty="0">
                  <a:solidFill>
                    <a:schemeClr val="tx1"/>
                  </a:solidFill>
                  <a:latin typeface="Times" panose="02020603050405020304" pitchFamily="18" charset="0"/>
                </a:endParaRPr>
              </a:p>
              <a:p>
                <a:pPr marL="0" indent="0" algn="just">
                  <a:spcAft>
                    <a:spcPts val="600"/>
                  </a:spcAft>
                  <a:buNone/>
                </a:pPr>
                <a:endParaRPr lang="en-US" altLang="zh-CN" sz="1600" i="1" dirty="0">
                  <a:solidFill>
                    <a:schemeClr val="tx1"/>
                  </a:solidFill>
                  <a:latin typeface="Cambria Math" panose="02040503050406030204" pitchFamily="18" charset="0"/>
                </a:endParaRPr>
              </a:p>
              <a:p>
                <a:pPr marL="0" indent="0" algn="just">
                  <a:spcAft>
                    <a:spcPts val="600"/>
                  </a:spcAft>
                  <a:buNone/>
                </a:pPr>
                <a:endParaRPr lang="en-US" altLang="zh-CN" sz="1600" i="1" dirty="0">
                  <a:solidFill>
                    <a:schemeClr val="tx1"/>
                  </a:solidFill>
                  <a:latin typeface="Cambria Math" panose="02040503050406030204" pitchFamily="18" charset="0"/>
                </a:endParaRPr>
              </a:p>
              <a:p>
                <a:pPr marL="0" indent="0" algn="just">
                  <a:spcAft>
                    <a:spcPts val="600"/>
                  </a:spcAft>
                  <a:buNone/>
                </a:pPr>
                <a:endParaRPr lang="en-US" altLang="zh-CN" sz="1600" i="1" dirty="0">
                  <a:solidFill>
                    <a:schemeClr val="tx1"/>
                  </a:solidFill>
                  <a:latin typeface="Cambria Math" panose="02040503050406030204" pitchFamily="18" charset="0"/>
                </a:endParaRPr>
              </a:p>
            </p:txBody>
          </p:sp>
        </mc:Choice>
        <mc:Fallback xmlns="">
          <p:sp>
            <p:nvSpPr>
              <p:cNvPr id="19" name="Content Placeholder 2">
                <a:extLst>
                  <a:ext uri="{FF2B5EF4-FFF2-40B4-BE49-F238E27FC236}">
                    <a16:creationId xmlns:a16="http://schemas.microsoft.com/office/drawing/2014/main" id="{51788B15-CA64-42D1-8EE6-332022A64C56}"/>
                  </a:ext>
                </a:extLst>
              </p:cNvPr>
              <p:cNvSpPr>
                <a:spLocks noGrp="1" noRot="1" noChangeAspect="1" noMove="1" noResize="1" noEditPoints="1" noAdjustHandles="1" noChangeArrowheads="1" noChangeShapeType="1" noTextEdit="1"/>
              </p:cNvSpPr>
              <p:nvPr>
                <p:ph idx="1"/>
              </p:nvPr>
            </p:nvSpPr>
            <p:spPr>
              <a:xfrm>
                <a:off x="762000" y="607183"/>
                <a:ext cx="7620000" cy="4650617"/>
              </a:xfrm>
              <a:blipFill>
                <a:blip r:embed="rId4"/>
                <a:stretch>
                  <a:fillRect l="-640" t="-786" r="-640"/>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9F2682A6-B889-4E3F-9C79-51FEC9EA857A}"/>
              </a:ext>
            </a:extLst>
          </p:cNvPr>
          <p:cNvSpPr txBox="1"/>
          <p:nvPr/>
        </p:nvSpPr>
        <p:spPr>
          <a:xfrm>
            <a:off x="7848597" y="2055844"/>
            <a:ext cx="685803"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(13a)</a:t>
            </a:r>
            <a:endParaRPr lang="zh-CN" altLang="en-US" sz="1800" dirty="0">
              <a:latin typeface="Times" panose="02020603050405020304" pitchFamily="18" charset="0"/>
              <a:cs typeface="Times" panose="02020603050405020304" pitchFamily="18" charset="0"/>
            </a:endParaRPr>
          </a:p>
        </p:txBody>
      </p:sp>
      <p:sp>
        <p:nvSpPr>
          <p:cNvPr id="21" name="文本框 20">
            <a:extLst>
              <a:ext uri="{FF2B5EF4-FFF2-40B4-BE49-F238E27FC236}">
                <a16:creationId xmlns:a16="http://schemas.microsoft.com/office/drawing/2014/main" id="{E5BDFD8F-0311-4CB4-A003-9EEBF14CE06D}"/>
              </a:ext>
            </a:extLst>
          </p:cNvPr>
          <p:cNvSpPr txBox="1"/>
          <p:nvPr/>
        </p:nvSpPr>
        <p:spPr>
          <a:xfrm>
            <a:off x="7848597" y="2602468"/>
            <a:ext cx="685802"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(13b)</a:t>
            </a:r>
            <a:endParaRPr lang="zh-CN" altLang="en-US" sz="1800" dirty="0">
              <a:latin typeface="Times" panose="02020603050405020304" pitchFamily="18" charset="0"/>
              <a:cs typeface="Times" panose="02020603050405020304" pitchFamily="18" charset="0"/>
            </a:endParaRPr>
          </a:p>
        </p:txBody>
      </p:sp>
      <p:sp>
        <p:nvSpPr>
          <p:cNvPr id="14" name="文本框 13">
            <a:extLst>
              <a:ext uri="{FF2B5EF4-FFF2-40B4-BE49-F238E27FC236}">
                <a16:creationId xmlns:a16="http://schemas.microsoft.com/office/drawing/2014/main" id="{01B43765-7473-458F-8E75-E4AAD5C39528}"/>
              </a:ext>
            </a:extLst>
          </p:cNvPr>
          <p:cNvSpPr txBox="1"/>
          <p:nvPr/>
        </p:nvSpPr>
        <p:spPr>
          <a:xfrm>
            <a:off x="1288508" y="5803126"/>
            <a:ext cx="3048000" cy="276999"/>
          </a:xfrm>
          <a:prstGeom prst="rect">
            <a:avLst/>
          </a:prstGeom>
          <a:noFill/>
        </p:spPr>
        <p:txBody>
          <a:bodyPr wrap="square" rtlCol="0">
            <a:spAutoFit/>
          </a:bodyPr>
          <a:lstStyle/>
          <a:p>
            <a:r>
              <a:rPr lang="en-US" altLang="zh-CN" sz="1200" dirty="0">
                <a:latin typeface="Times" panose="02020603050405020304" pitchFamily="18" charset="0"/>
                <a:cs typeface="Times" panose="02020603050405020304" pitchFamily="18" charset="0"/>
              </a:rPr>
              <a:t>Fig. 11. Reference frame transformation.</a:t>
            </a:r>
            <a:endParaRPr lang="zh-CN" altLang="en-US" sz="1200" dirty="0">
              <a:latin typeface="Times" panose="02020603050405020304" pitchFamily="18" charset="0"/>
              <a:cs typeface="Times" panose="02020603050405020304" pitchFamily="18" charset="0"/>
            </a:endParaRPr>
          </a:p>
        </p:txBody>
      </p:sp>
      <p:pic>
        <p:nvPicPr>
          <p:cNvPr id="2" name="图片 1">
            <a:extLst>
              <a:ext uri="{FF2B5EF4-FFF2-40B4-BE49-F238E27FC236}">
                <a16:creationId xmlns:a16="http://schemas.microsoft.com/office/drawing/2014/main" id="{C8332167-008C-438E-B10E-99CC26C24EF1}"/>
              </a:ext>
            </a:extLst>
          </p:cNvPr>
          <p:cNvPicPr>
            <a:picLocks noChangeAspect="1"/>
          </p:cNvPicPr>
          <p:nvPr/>
        </p:nvPicPr>
        <p:blipFill>
          <a:blip r:embed="rId5"/>
          <a:stretch>
            <a:fillRect/>
          </a:stretch>
        </p:blipFill>
        <p:spPr>
          <a:xfrm>
            <a:off x="862075" y="3802169"/>
            <a:ext cx="3633726" cy="1862352"/>
          </a:xfrm>
          <a:prstGeom prst="rect">
            <a:avLst/>
          </a:prstGeom>
        </p:spPr>
      </p:pic>
      <p:sp>
        <p:nvSpPr>
          <p:cNvPr id="13" name="文本框 12">
            <a:extLst>
              <a:ext uri="{FF2B5EF4-FFF2-40B4-BE49-F238E27FC236}">
                <a16:creationId xmlns:a16="http://schemas.microsoft.com/office/drawing/2014/main" id="{45B77AE5-20FE-447E-BCE5-CAC3186E4E85}"/>
              </a:ext>
            </a:extLst>
          </p:cNvPr>
          <p:cNvSpPr txBox="1"/>
          <p:nvPr/>
        </p:nvSpPr>
        <p:spPr>
          <a:xfrm>
            <a:off x="5536047" y="5803657"/>
            <a:ext cx="2049702" cy="276999"/>
          </a:xfrm>
          <a:prstGeom prst="rect">
            <a:avLst/>
          </a:prstGeom>
          <a:noFill/>
        </p:spPr>
        <p:txBody>
          <a:bodyPr wrap="square" rtlCol="0">
            <a:spAutoFit/>
          </a:bodyPr>
          <a:lstStyle/>
          <a:p>
            <a:r>
              <a:rPr lang="en-US" altLang="zh-CN" sz="1200" dirty="0">
                <a:latin typeface="Times" panose="02020603050405020304" pitchFamily="18" charset="0"/>
                <a:cs typeface="Times" panose="02020603050405020304" pitchFamily="18" charset="0"/>
              </a:rPr>
              <a:t>Fig. 12. Transformation angle.</a:t>
            </a:r>
            <a:endParaRPr lang="zh-CN" altLang="en-US" sz="12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359577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15</a:t>
            </a:fld>
            <a:endParaRPr lang="en-US" dirty="0"/>
          </a:p>
        </p:txBody>
      </p:sp>
      <p:sp>
        <p:nvSpPr>
          <p:cNvPr id="5" name="Text Placeholder 4"/>
          <p:cNvSpPr>
            <a:spLocks noGrp="1"/>
          </p:cNvSpPr>
          <p:nvPr>
            <p:ph type="body" sz="quarter" idx="10"/>
          </p:nvPr>
        </p:nvSpPr>
        <p:spPr/>
        <p:txBody>
          <a:bodyPr/>
          <a:lstStyle/>
          <a:p>
            <a:endParaRPr lang="en-US" dirty="0"/>
          </a:p>
        </p:txBody>
      </p:sp>
      <p:sp>
        <p:nvSpPr>
          <p:cNvPr id="17" name="Title 1">
            <a:extLst>
              <a:ext uri="{FF2B5EF4-FFF2-40B4-BE49-F238E27FC236}">
                <a16:creationId xmlns:a16="http://schemas.microsoft.com/office/drawing/2014/main" id="{EDA94951-5AA5-487A-90EF-42511CC1AFC2}"/>
              </a:ext>
            </a:extLst>
          </p:cNvPr>
          <p:cNvSpPr>
            <a:spLocks noGrp="1"/>
          </p:cNvSpPr>
          <p:nvPr>
            <p:ph type="title"/>
          </p:nvPr>
        </p:nvSpPr>
        <p:spPr>
          <a:xfrm>
            <a:off x="0" y="0"/>
            <a:ext cx="5638800" cy="568740"/>
          </a:xfrm>
        </p:spPr>
        <p:txBody>
          <a:bodyPr/>
          <a:lstStyle/>
          <a:p>
            <a:pPr algn="ctr"/>
            <a:r>
              <a:rPr lang="en-US" sz="3200" kern="1200" dirty="0">
                <a:latin typeface="Times" panose="02020603050405020304" pitchFamily="18" charset="0"/>
                <a:ea typeface="Microsoft YaHei UI" panose="020B0503020204020204" pitchFamily="34" charset="-122"/>
                <a:cs typeface="Times" panose="02020603050405020304" pitchFamily="18" charset="0"/>
              </a:rPr>
              <a:t>State Space Model of Microgrid</a:t>
            </a:r>
          </a:p>
        </p:txBody>
      </p:sp>
      <p:sp>
        <p:nvSpPr>
          <p:cNvPr id="18" name="Rectangle 2">
            <a:extLst>
              <a:ext uri="{FF2B5EF4-FFF2-40B4-BE49-F238E27FC236}">
                <a16:creationId xmlns:a16="http://schemas.microsoft.com/office/drawing/2014/main" id="{36785488-F08E-4241-B671-41E4D9E016D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51788B15-CA64-42D1-8EE6-332022A64C56}"/>
                  </a:ext>
                </a:extLst>
              </p:cNvPr>
              <p:cNvSpPr>
                <a:spLocks noGrp="1"/>
              </p:cNvSpPr>
              <p:nvPr>
                <p:ph idx="1"/>
              </p:nvPr>
            </p:nvSpPr>
            <p:spPr>
              <a:xfrm>
                <a:off x="762000" y="607183"/>
                <a:ext cx="7620000" cy="4650617"/>
              </a:xfrm>
            </p:spPr>
            <p:txBody>
              <a:bodyPr/>
              <a:lstStyle/>
              <a:p>
                <a:pPr marL="0" indent="0" algn="just">
                  <a:spcAft>
                    <a:spcPts val="600"/>
                  </a:spcAft>
                  <a:buNone/>
                </a:pPr>
                <a:r>
                  <a:rPr lang="en-US" altLang="zh-CN" sz="1800" dirty="0">
                    <a:solidFill>
                      <a:schemeClr val="tx1"/>
                    </a:solidFill>
                    <a:latin typeface="Times" panose="02020603050405020304" pitchFamily="18" charset="0"/>
                    <a:cs typeface="Times" panose="02020603050405020304" pitchFamily="18" charset="0"/>
                  </a:rPr>
                  <a:t>The mathematical model of microgrid has been established as equation (1)-(13). We can represent this model in general state space equations as follows,</a:t>
                </a:r>
              </a:p>
              <a:p>
                <a:pPr marL="0" indent="0" algn="just">
                  <a:buNone/>
                </a:pPr>
                <a14:m>
                  <m:oMathPara xmlns:m="http://schemas.openxmlformats.org/officeDocument/2006/math">
                    <m:oMathParaPr>
                      <m:jc m:val="centerGroup"/>
                    </m:oMathParaPr>
                    <m:oMath xmlns:m="http://schemas.openxmlformats.org/officeDocument/2006/math">
                      <m:acc>
                        <m:accPr>
                          <m:chr m:val="̇"/>
                          <m:ctrlPr>
                            <a:rPr lang="en-US" altLang="zh-CN" sz="1800" i="1" smtClean="0">
                              <a:solidFill>
                                <a:schemeClr val="tx1"/>
                              </a:solidFill>
                              <a:latin typeface="Cambria Math" panose="02040503050406030204" pitchFamily="18" charset="0"/>
                            </a:rPr>
                          </m:ctrlPr>
                        </m:accPr>
                        <m:e>
                          <m:r>
                            <a:rPr lang="en-US" altLang="zh-CN" sz="1800" b="0" i="1" smtClean="0">
                              <a:solidFill>
                                <a:schemeClr val="tx1"/>
                              </a:solidFill>
                              <a:latin typeface="Cambria Math" panose="02040503050406030204" pitchFamily="18" charset="0"/>
                            </a:rPr>
                            <m:t>𝑥</m:t>
                          </m:r>
                        </m:e>
                      </m:acc>
                      <m:r>
                        <a:rPr lang="en-US" altLang="zh-CN" sz="1800" b="0" i="1" smtClean="0">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𝑓</m:t>
                      </m:r>
                      <m:d>
                        <m:dPr>
                          <m:ctrlPr>
                            <a:rPr lang="en-US" altLang="zh-CN" sz="1800" b="0" i="1" smtClean="0">
                              <a:solidFill>
                                <a:schemeClr val="tx1"/>
                              </a:solidFill>
                              <a:latin typeface="Cambria Math" panose="02040503050406030204" pitchFamily="18" charset="0"/>
                            </a:rPr>
                          </m:ctrlPr>
                        </m:dPr>
                        <m:e>
                          <m:r>
                            <a:rPr lang="en-US" altLang="zh-CN" sz="1800" b="0" i="1" smtClean="0">
                              <a:solidFill>
                                <a:schemeClr val="tx1"/>
                              </a:solidFill>
                              <a:latin typeface="Cambria Math" panose="02040503050406030204" pitchFamily="18" charset="0"/>
                            </a:rPr>
                            <m:t>𝑥</m:t>
                          </m:r>
                          <m:r>
                            <a:rPr lang="en-US" altLang="zh-CN" sz="1800" b="0" i="1" smtClean="0">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𝑢</m:t>
                          </m:r>
                        </m:e>
                      </m:d>
                      <m:r>
                        <a:rPr lang="en-US" altLang="zh-CN" sz="1800" b="0" i="1" smtClean="0">
                          <a:solidFill>
                            <a:schemeClr val="tx1"/>
                          </a:solidFill>
                          <a:latin typeface="Cambria Math" panose="02040503050406030204" pitchFamily="18" charset="0"/>
                        </a:rPr>
                        <m:t>.</m:t>
                      </m:r>
                    </m:oMath>
                  </m:oMathPara>
                </a14:m>
                <a:endParaRPr lang="en-US" altLang="zh-CN" sz="1800" i="1" dirty="0">
                  <a:solidFill>
                    <a:schemeClr val="tx1"/>
                  </a:solidFill>
                  <a:latin typeface="Times" panose="02020603050405020304" pitchFamily="18" charset="0"/>
                  <a:cs typeface="Times" panose="02020603050405020304" pitchFamily="18" charset="0"/>
                </a:endParaRPr>
              </a:p>
              <a:p>
                <a:pPr marL="0" indent="0" algn="just">
                  <a:spcAft>
                    <a:spcPts val="600"/>
                  </a:spcAft>
                  <a:buNone/>
                </a:pPr>
                <a:r>
                  <a:rPr lang="en-US" altLang="zh-CN" sz="1800" dirty="0">
                    <a:solidFill>
                      <a:schemeClr val="tx1"/>
                    </a:solidFill>
                    <a:latin typeface="Times" panose="02020603050405020304" pitchFamily="18" charset="0"/>
                    <a:cs typeface="Times" panose="02020603050405020304" pitchFamily="18" charset="0"/>
                  </a:rPr>
                  <a:t>When the operation mode changes, the model structure switches as well. Therefore, we can define the state vectors in grid-tied (</a:t>
                </a:r>
                <a14:m>
                  <m:oMath xmlns:m="http://schemas.openxmlformats.org/officeDocument/2006/math">
                    <m:sSub>
                      <m:sSubPr>
                        <m:ctrlPr>
                          <a:rPr lang="en-US" altLang="zh-CN" sz="1800" i="1" smtClean="0">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𝑥</m:t>
                        </m:r>
                      </m:e>
                      <m:sub>
                        <m:r>
                          <a:rPr lang="en-US" altLang="zh-CN" sz="1800" b="0" i="1" smtClean="0">
                            <a:solidFill>
                              <a:schemeClr val="tx1"/>
                            </a:solidFill>
                            <a:latin typeface="Cambria Math" panose="02040503050406030204" pitchFamily="18" charset="0"/>
                          </a:rPr>
                          <m:t>𝐺</m:t>
                        </m:r>
                      </m:sub>
                    </m:sSub>
                  </m:oMath>
                </a14:m>
                <a:r>
                  <a:rPr lang="en-US" altLang="zh-CN" sz="1800" dirty="0">
                    <a:solidFill>
                      <a:schemeClr val="tx1"/>
                    </a:solidFill>
                    <a:latin typeface="Times" panose="02020603050405020304" pitchFamily="18" charset="0"/>
                    <a:cs typeface="Times" panose="02020603050405020304" pitchFamily="18" charset="0"/>
                  </a:rPr>
                  <a:t>) and islanded (</a:t>
                </a:r>
                <a14:m>
                  <m:oMath xmlns:m="http://schemas.openxmlformats.org/officeDocument/2006/math">
                    <m:sSub>
                      <m:sSubPr>
                        <m:ctrlPr>
                          <a:rPr lang="en-US" altLang="zh-CN" sz="1800" i="1" smtClean="0">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𝑥</m:t>
                        </m:r>
                      </m:e>
                      <m:sub>
                        <m:r>
                          <a:rPr lang="en-US" altLang="zh-CN" sz="1800" b="0" i="1" smtClean="0">
                            <a:solidFill>
                              <a:schemeClr val="tx1"/>
                            </a:solidFill>
                            <a:latin typeface="Cambria Math" panose="02040503050406030204" pitchFamily="18" charset="0"/>
                          </a:rPr>
                          <m:t>𝐼</m:t>
                        </m:r>
                      </m:sub>
                    </m:sSub>
                  </m:oMath>
                </a14:m>
                <a:r>
                  <a:rPr lang="en-US" altLang="zh-CN" sz="1800" dirty="0">
                    <a:solidFill>
                      <a:schemeClr val="tx1"/>
                    </a:solidFill>
                    <a:latin typeface="Times" panose="02020603050405020304" pitchFamily="18" charset="0"/>
                    <a:cs typeface="Times" panose="02020603050405020304" pitchFamily="18" charset="0"/>
                  </a:rPr>
                  <a:t>) modes, respectively.</a:t>
                </a:r>
              </a:p>
              <a:p>
                <a:pPr marL="0" indent="0" algn="just">
                  <a:buNone/>
                </a:pPr>
                <a14:m>
                  <m:oMathPara xmlns:m="http://schemas.openxmlformats.org/officeDocument/2006/math">
                    <m:oMathParaPr>
                      <m:jc m:val="centerGroup"/>
                    </m:oMathParaPr>
                    <m:oMath xmlns:m="http://schemas.openxmlformats.org/officeDocument/2006/math">
                      <m:sSub>
                        <m:sSubPr>
                          <m:ctrlPr>
                            <a:rPr lang="en-US" altLang="zh-CN" sz="1800" b="0" i="1" smtClean="0">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𝑥</m:t>
                          </m:r>
                        </m:e>
                        <m:sub>
                          <m:r>
                            <a:rPr lang="en-US" altLang="zh-CN" sz="1800" b="0" i="1" smtClean="0">
                              <a:solidFill>
                                <a:schemeClr val="tx1"/>
                              </a:solidFill>
                              <a:latin typeface="Cambria Math" panose="02040503050406030204" pitchFamily="18" charset="0"/>
                            </a:rPr>
                            <m:t>𝐺</m:t>
                          </m:r>
                        </m:sub>
                      </m:sSub>
                      <m:r>
                        <a:rPr lang="en-US" altLang="zh-CN" sz="1800" b="0" i="1" smtClean="0">
                          <a:solidFill>
                            <a:schemeClr val="tx1"/>
                          </a:solidFill>
                          <a:latin typeface="Cambria Math" panose="02040503050406030204" pitchFamily="18" charset="0"/>
                        </a:rPr>
                        <m:t>=[</m:t>
                      </m:r>
                      <m:sSub>
                        <m:sSubPr>
                          <m:ctrlPr>
                            <a:rPr lang="en-US" altLang="zh-CN" sz="1800" i="1" smtClean="0">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𝛿</m:t>
                          </m:r>
                        </m:e>
                        <m:sub>
                          <m:r>
                            <a:rPr lang="en-US" altLang="zh-CN" sz="1800" i="1">
                              <a:solidFill>
                                <a:schemeClr val="tx1"/>
                              </a:solidFill>
                              <a:latin typeface="Cambria Math" panose="02040503050406030204" pitchFamily="18" charset="0"/>
                            </a:rPr>
                            <m:t>𝑖</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𝑃</m:t>
                          </m:r>
                        </m:e>
                        <m:sub>
                          <m:r>
                            <a:rPr lang="en-US" altLang="zh-CN" sz="1800" i="1">
                              <a:solidFill>
                                <a:schemeClr val="tx1"/>
                              </a:solidFill>
                              <a:latin typeface="Cambria Math" panose="02040503050406030204" pitchFamily="18" charset="0"/>
                            </a:rPr>
                            <m:t>𝑖</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𝑄</m:t>
                          </m:r>
                        </m:e>
                        <m:sub>
                          <m:r>
                            <a:rPr lang="en-US" altLang="zh-CN" sz="1800" i="1">
                              <a:solidFill>
                                <a:schemeClr val="tx1"/>
                              </a:solidFill>
                              <a:latin typeface="Cambria Math" panose="02040503050406030204" pitchFamily="18" charset="0"/>
                            </a:rPr>
                            <m:t>𝑖</m:t>
                          </m:r>
                        </m:sub>
                      </m:sSub>
                      <m:r>
                        <a:rPr lang="en-US" altLang="zh-CN" sz="1800" i="1">
                          <a:solidFill>
                            <a:schemeClr val="tx1"/>
                          </a:solidFill>
                          <a:latin typeface="Cambria Math" panose="02040503050406030204" pitchFamily="18" charset="0"/>
                        </a:rPr>
                        <m:t>,</m:t>
                      </m:r>
                      <m:sSub>
                        <m:sSubPr>
                          <m:ctrlPr>
                            <a:rPr lang="en-US" altLang="zh-CN" sz="1800" i="1" smtClean="0">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𝜑</m:t>
                          </m:r>
                        </m:e>
                        <m:sub>
                          <m:r>
                            <a:rPr lang="en-US" altLang="zh-CN" sz="1800" b="0" i="1" smtClean="0">
                              <a:solidFill>
                                <a:schemeClr val="tx1"/>
                              </a:solidFill>
                              <a:latin typeface="Cambria Math" panose="02040503050406030204" pitchFamily="18" charset="0"/>
                            </a:rPr>
                            <m:t>𝑃</m:t>
                          </m:r>
                          <m:r>
                            <a:rPr lang="en-US" altLang="zh-CN" sz="1800" i="1">
                              <a:solidFill>
                                <a:schemeClr val="tx1"/>
                              </a:solidFill>
                              <a:latin typeface="Cambria Math" panose="02040503050406030204" pitchFamily="18" charset="0"/>
                            </a:rPr>
                            <m:t>𝑖</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𝜑</m:t>
                          </m:r>
                        </m:e>
                        <m:sub>
                          <m:r>
                            <a:rPr lang="en-US" altLang="zh-CN" sz="1800" b="0" i="1" smtClean="0">
                              <a:solidFill>
                                <a:schemeClr val="tx1"/>
                              </a:solidFill>
                              <a:latin typeface="Cambria Math" panose="02040503050406030204" pitchFamily="18" charset="0"/>
                            </a:rPr>
                            <m:t>𝑄</m:t>
                          </m:r>
                          <m:r>
                            <a:rPr lang="en-US" altLang="zh-CN" sz="1800" i="1">
                              <a:solidFill>
                                <a:schemeClr val="tx1"/>
                              </a:solidFill>
                              <a:latin typeface="Cambria Math" panose="02040503050406030204" pitchFamily="18" charset="0"/>
                            </a:rPr>
                            <m:t>𝑖</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𝛾</m:t>
                          </m:r>
                        </m:e>
                        <m:sub>
                          <m:r>
                            <a:rPr lang="en-US" altLang="zh-CN" sz="1800" i="1">
                              <a:solidFill>
                                <a:schemeClr val="tx1"/>
                              </a:solidFill>
                              <a:latin typeface="Cambria Math" panose="02040503050406030204" pitchFamily="18" charset="0"/>
                            </a:rPr>
                            <m:t>𝑑𝑖</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𝛾</m:t>
                          </m:r>
                        </m:e>
                        <m:sub>
                          <m:r>
                            <a:rPr lang="en-US" altLang="zh-CN" sz="1800" i="1">
                              <a:solidFill>
                                <a:schemeClr val="tx1"/>
                              </a:solidFill>
                              <a:latin typeface="Cambria Math" panose="02040503050406030204" pitchFamily="18" charset="0"/>
                            </a:rPr>
                            <m:t>𝑞𝑖</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𝑖</m:t>
                          </m:r>
                        </m:e>
                        <m:sub>
                          <m:r>
                            <a:rPr lang="en-US" altLang="zh-CN" sz="1800" b="0" i="1" smtClean="0">
                              <a:solidFill>
                                <a:schemeClr val="tx1"/>
                              </a:solidFill>
                              <a:latin typeface="Cambria Math" panose="02040503050406030204" pitchFamily="18" charset="0"/>
                            </a:rPr>
                            <m:t>𝑙𝑑𝑖</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𝑖</m:t>
                          </m:r>
                        </m:e>
                        <m:sub>
                          <m:r>
                            <a:rPr lang="en-US" altLang="zh-CN" sz="1800" b="0" i="1" smtClean="0">
                              <a:solidFill>
                                <a:schemeClr val="tx1"/>
                              </a:solidFill>
                              <a:latin typeface="Cambria Math" panose="02040503050406030204" pitchFamily="18" charset="0"/>
                            </a:rPr>
                            <m:t>𝑙𝑞𝑖</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𝑣</m:t>
                          </m:r>
                        </m:e>
                        <m:sub>
                          <m:r>
                            <a:rPr lang="en-US" altLang="zh-CN" sz="1800" b="0" i="1" smtClean="0">
                              <a:solidFill>
                                <a:schemeClr val="tx1"/>
                              </a:solidFill>
                              <a:latin typeface="Cambria Math" panose="02040503050406030204" pitchFamily="18" charset="0"/>
                            </a:rPr>
                            <m:t>𝑜𝑑𝑖</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𝑣</m:t>
                          </m:r>
                        </m:e>
                        <m:sub>
                          <m:r>
                            <a:rPr lang="en-US" altLang="zh-CN" sz="1800" b="0" i="1" smtClean="0">
                              <a:solidFill>
                                <a:schemeClr val="tx1"/>
                              </a:solidFill>
                              <a:latin typeface="Cambria Math" panose="02040503050406030204" pitchFamily="18" charset="0"/>
                            </a:rPr>
                            <m:t>𝑜𝑞𝑖</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𝑖</m:t>
                          </m:r>
                        </m:e>
                        <m:sub>
                          <m:r>
                            <a:rPr lang="en-US" altLang="zh-CN" sz="1800" b="0" i="1" smtClean="0">
                              <a:solidFill>
                                <a:schemeClr val="tx1"/>
                              </a:solidFill>
                              <a:latin typeface="Cambria Math" panose="02040503050406030204" pitchFamily="18" charset="0"/>
                            </a:rPr>
                            <m:t>𝑜𝑑𝑖</m:t>
                          </m:r>
                        </m:sub>
                      </m:sSub>
                    </m:oMath>
                  </m:oMathPara>
                </a14:m>
                <a:endParaRPr lang="en-US" altLang="zh-CN" sz="1800" dirty="0">
                  <a:solidFill>
                    <a:schemeClr val="tx1"/>
                  </a:solidFill>
                  <a:latin typeface="Times" panose="02020603050405020304" pitchFamily="18" charset="0"/>
                  <a:cs typeface="Times" panose="02020603050405020304" pitchFamily="18" charset="0"/>
                </a:endParaRPr>
              </a:p>
              <a:p>
                <a:pPr marL="0" indent="0" algn="ctr">
                  <a:buNone/>
                </a:pPr>
                <a14:m>
                  <m:oMath xmlns:m="http://schemas.openxmlformats.org/officeDocument/2006/math">
                    <m:sSub>
                      <m:sSubPr>
                        <m:ctrlPr>
                          <a:rPr lang="en-US"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𝑖</m:t>
                        </m:r>
                      </m:e>
                      <m:sub>
                        <m:r>
                          <a:rPr lang="en-US" altLang="zh-CN" sz="1800" b="0" i="1" smtClean="0">
                            <a:solidFill>
                              <a:schemeClr val="tx1"/>
                            </a:solidFill>
                            <a:latin typeface="Cambria Math" panose="02040503050406030204" pitchFamily="18" charset="0"/>
                          </a:rPr>
                          <m:t>𝑜𝑞𝑖</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zh-CN" altLang="en-US" sz="1800" i="1" smtClean="0">
                            <a:solidFill>
                              <a:schemeClr val="tx1"/>
                            </a:solidFill>
                            <a:latin typeface="Cambria Math" panose="02040503050406030204" pitchFamily="18" charset="0"/>
                          </a:rPr>
                          <m:t>𝜑</m:t>
                        </m:r>
                      </m:e>
                      <m:sub>
                        <m:r>
                          <a:rPr lang="en-US" altLang="zh-CN" sz="1800" b="0" i="1" smtClean="0">
                            <a:solidFill>
                              <a:schemeClr val="tx1"/>
                            </a:solidFill>
                            <a:latin typeface="Cambria Math" panose="02040503050406030204" pitchFamily="18" charset="0"/>
                          </a:rPr>
                          <m:t>𝑃𝐿𝐿𝑖</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𝑣</m:t>
                        </m:r>
                      </m:e>
                      <m:sub>
                        <m:r>
                          <a:rPr lang="en-US" altLang="zh-CN" sz="1800" b="0" i="1" smtClean="0">
                            <a:solidFill>
                              <a:schemeClr val="tx1"/>
                            </a:solidFill>
                            <a:latin typeface="Cambria Math" panose="02040503050406030204" pitchFamily="18" charset="0"/>
                          </a:rPr>
                          <m:t>𝑜𝑑</m:t>
                        </m:r>
                        <m:r>
                          <a:rPr lang="en-US" altLang="zh-CN" sz="1800" b="0" i="1" smtClean="0">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𝑓𝑖</m:t>
                        </m:r>
                      </m:sub>
                    </m:sSub>
                    <m:sSup>
                      <m:sSupPr>
                        <m:ctrlPr>
                          <a:rPr lang="en-US" altLang="zh-CN" sz="1800" b="0" i="1" smtClean="0">
                            <a:solidFill>
                              <a:schemeClr val="tx1"/>
                            </a:solidFill>
                            <a:latin typeface="Cambria Math" panose="02040503050406030204" pitchFamily="18" charset="0"/>
                          </a:rPr>
                        </m:ctrlPr>
                      </m:sSupPr>
                      <m:e>
                        <m:r>
                          <a:rPr lang="en-US" altLang="zh-CN" sz="1800" i="1">
                            <a:solidFill>
                              <a:schemeClr val="tx1"/>
                            </a:solidFill>
                            <a:latin typeface="Cambria Math" panose="02040503050406030204" pitchFamily="18" charset="0"/>
                          </a:rPr>
                          <m:t>]</m:t>
                        </m:r>
                      </m:e>
                      <m:sup>
                        <m:r>
                          <a:rPr lang="en-US" altLang="zh-CN" sz="1800" b="0" i="1" smtClean="0">
                            <a:solidFill>
                              <a:schemeClr val="tx1"/>
                            </a:solidFill>
                            <a:latin typeface="Cambria Math" panose="02040503050406030204" pitchFamily="18" charset="0"/>
                          </a:rPr>
                          <m:t>𝑇</m:t>
                        </m:r>
                      </m:sup>
                    </m:sSup>
                  </m:oMath>
                </a14:m>
                <a:r>
                  <a:rPr lang="en-US" altLang="zh-CN" sz="1800" kern="1200" dirty="0">
                    <a:solidFill>
                      <a:schemeClr val="tx1"/>
                    </a:solidFill>
                    <a:latin typeface="Times" panose="02020603050405020304" pitchFamily="18" charset="0"/>
                    <a:cs typeface="Times" panose="02020603050405020304" pitchFamily="18" charset="0"/>
                  </a:rPr>
                  <a:t>,</a:t>
                </a:r>
              </a:p>
              <a:p>
                <a:pPr marL="0" indent="0" algn="just">
                  <a:buNone/>
                </a:pPr>
                <a14:m>
                  <m:oMathPara xmlns:m="http://schemas.openxmlformats.org/officeDocument/2006/math">
                    <m:oMathParaPr>
                      <m:jc m:val="centerGroup"/>
                    </m:oMathParaPr>
                    <m:oMath xmlns:m="http://schemas.openxmlformats.org/officeDocument/2006/math">
                      <m:sSub>
                        <m:sSubPr>
                          <m:ctrlPr>
                            <a:rPr lang="en-US"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𝑥</m:t>
                          </m:r>
                        </m:e>
                        <m:sub>
                          <m:r>
                            <a:rPr lang="en-US" altLang="zh-CN" sz="1800" b="0" i="1" smtClean="0">
                              <a:solidFill>
                                <a:schemeClr val="tx1"/>
                              </a:solidFill>
                              <a:latin typeface="Cambria Math" panose="02040503050406030204" pitchFamily="18" charset="0"/>
                            </a:rPr>
                            <m:t>𝐼</m:t>
                          </m:r>
                        </m:sub>
                      </m:sSub>
                      <m:r>
                        <a:rPr lang="en-US" altLang="zh-CN" sz="1800" i="1">
                          <a:solidFill>
                            <a:schemeClr val="tx1"/>
                          </a:solidFill>
                          <a:latin typeface="Cambria Math" panose="02040503050406030204" pitchFamily="18" charset="0"/>
                        </a:rPr>
                        <m:t>=[</m:t>
                      </m:r>
                      <m:sSub>
                        <m:sSubPr>
                          <m:ctrlPr>
                            <a:rPr lang="en-US" altLang="zh-CN" sz="1800" i="1" smtClean="0">
                              <a:solidFill>
                                <a:srgbClr val="FF0000"/>
                              </a:solidFill>
                              <a:latin typeface="Cambria Math" panose="02040503050406030204" pitchFamily="18" charset="0"/>
                            </a:rPr>
                          </m:ctrlPr>
                        </m:sSubPr>
                        <m:e>
                          <m:r>
                            <a:rPr lang="zh-CN" altLang="en-US" sz="1800" i="1">
                              <a:solidFill>
                                <a:srgbClr val="FF0000"/>
                              </a:solidFill>
                              <a:latin typeface="Cambria Math" panose="02040503050406030204" pitchFamily="18" charset="0"/>
                            </a:rPr>
                            <m:t>𝛿</m:t>
                          </m:r>
                        </m:e>
                        <m:sub>
                          <m:r>
                            <a:rPr lang="en-US" altLang="zh-CN" sz="1800" i="1">
                              <a:solidFill>
                                <a:srgbClr val="FF0000"/>
                              </a:solidFill>
                              <a:latin typeface="Cambria Math" panose="02040503050406030204" pitchFamily="18" charset="0"/>
                            </a:rPr>
                            <m:t>𝑖</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𝑃</m:t>
                          </m:r>
                        </m:e>
                        <m:sub>
                          <m:r>
                            <a:rPr lang="en-US" altLang="zh-CN" sz="1800" i="1">
                              <a:solidFill>
                                <a:schemeClr val="tx1"/>
                              </a:solidFill>
                              <a:latin typeface="Cambria Math" panose="02040503050406030204" pitchFamily="18" charset="0"/>
                            </a:rPr>
                            <m:t>𝑖</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𝑄</m:t>
                          </m:r>
                        </m:e>
                        <m:sub>
                          <m:r>
                            <a:rPr lang="en-US" altLang="zh-CN" sz="1800" i="1">
                              <a:solidFill>
                                <a:schemeClr val="tx1"/>
                              </a:solidFill>
                              <a:latin typeface="Cambria Math" panose="02040503050406030204" pitchFamily="18" charset="0"/>
                            </a:rPr>
                            <m:t>𝑖</m:t>
                          </m:r>
                        </m:sub>
                      </m:sSub>
                      <m:r>
                        <a:rPr lang="en-US" altLang="zh-CN" sz="1800" i="1">
                          <a:solidFill>
                            <a:schemeClr val="tx1"/>
                          </a:solidFill>
                          <a:latin typeface="Cambria Math" panose="02040503050406030204" pitchFamily="18" charset="0"/>
                        </a:rPr>
                        <m:t>,</m:t>
                      </m:r>
                      <m:sSub>
                        <m:sSubPr>
                          <m:ctrlPr>
                            <a:rPr lang="en-US" altLang="zh-CN" sz="1800" i="1" smtClean="0">
                              <a:solidFill>
                                <a:srgbClr val="FF0000"/>
                              </a:solidFill>
                              <a:latin typeface="Cambria Math" panose="02040503050406030204" pitchFamily="18" charset="0"/>
                            </a:rPr>
                          </m:ctrlPr>
                        </m:sSubPr>
                        <m:e>
                          <m:r>
                            <a:rPr lang="zh-CN" altLang="en-US" sz="1800" i="1">
                              <a:solidFill>
                                <a:srgbClr val="FF0000"/>
                              </a:solidFill>
                              <a:latin typeface="Cambria Math" panose="02040503050406030204" pitchFamily="18" charset="0"/>
                            </a:rPr>
                            <m:t>𝜑</m:t>
                          </m:r>
                        </m:e>
                        <m:sub>
                          <m:r>
                            <a:rPr lang="en-US" altLang="zh-CN" sz="1800" i="1">
                              <a:solidFill>
                                <a:srgbClr val="FF0000"/>
                              </a:solidFill>
                              <a:latin typeface="Cambria Math" panose="02040503050406030204" pitchFamily="18" charset="0"/>
                            </a:rPr>
                            <m:t>𝑑𝑖</m:t>
                          </m:r>
                        </m:sub>
                      </m:sSub>
                      <m:r>
                        <a:rPr lang="en-US" altLang="zh-CN" sz="1800" i="1">
                          <a:solidFill>
                            <a:srgbClr val="FF0000"/>
                          </a:solidFill>
                          <a:latin typeface="Cambria Math" panose="02040503050406030204" pitchFamily="18" charset="0"/>
                        </a:rPr>
                        <m:t>,</m:t>
                      </m:r>
                      <m:sSub>
                        <m:sSubPr>
                          <m:ctrlPr>
                            <a:rPr lang="en-US" altLang="zh-CN" sz="1800" i="1">
                              <a:solidFill>
                                <a:srgbClr val="FF0000"/>
                              </a:solidFill>
                              <a:latin typeface="Cambria Math" panose="02040503050406030204" pitchFamily="18" charset="0"/>
                            </a:rPr>
                          </m:ctrlPr>
                        </m:sSubPr>
                        <m:e>
                          <m:r>
                            <a:rPr lang="zh-CN" altLang="en-US" sz="1800" i="1">
                              <a:solidFill>
                                <a:srgbClr val="FF0000"/>
                              </a:solidFill>
                              <a:latin typeface="Cambria Math" panose="02040503050406030204" pitchFamily="18" charset="0"/>
                            </a:rPr>
                            <m:t>𝜑</m:t>
                          </m:r>
                        </m:e>
                        <m:sub>
                          <m:r>
                            <a:rPr lang="en-US" altLang="zh-CN" sz="1800" i="1">
                              <a:solidFill>
                                <a:srgbClr val="FF0000"/>
                              </a:solidFill>
                              <a:latin typeface="Cambria Math" panose="02040503050406030204" pitchFamily="18" charset="0"/>
                            </a:rPr>
                            <m:t>𝑞𝑖</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𝛾</m:t>
                          </m:r>
                        </m:e>
                        <m:sub>
                          <m:r>
                            <a:rPr lang="en-US" altLang="zh-CN" sz="1800" i="1">
                              <a:solidFill>
                                <a:schemeClr val="tx1"/>
                              </a:solidFill>
                              <a:latin typeface="Cambria Math" panose="02040503050406030204" pitchFamily="18" charset="0"/>
                            </a:rPr>
                            <m:t>𝑑𝑖</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𝛾</m:t>
                          </m:r>
                        </m:e>
                        <m:sub>
                          <m:r>
                            <a:rPr lang="en-US" altLang="zh-CN" sz="1800" i="1">
                              <a:solidFill>
                                <a:schemeClr val="tx1"/>
                              </a:solidFill>
                              <a:latin typeface="Cambria Math" panose="02040503050406030204" pitchFamily="18" charset="0"/>
                            </a:rPr>
                            <m:t>𝑞𝑖</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𝑖</m:t>
                          </m:r>
                        </m:e>
                        <m:sub>
                          <m:r>
                            <a:rPr lang="en-US" altLang="zh-CN" sz="1800" i="1">
                              <a:solidFill>
                                <a:schemeClr val="tx1"/>
                              </a:solidFill>
                              <a:latin typeface="Cambria Math" panose="02040503050406030204" pitchFamily="18" charset="0"/>
                            </a:rPr>
                            <m:t>𝑙𝑑𝑖</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𝑖</m:t>
                          </m:r>
                        </m:e>
                        <m:sub>
                          <m:r>
                            <a:rPr lang="en-US" altLang="zh-CN" sz="1800" i="1">
                              <a:solidFill>
                                <a:schemeClr val="tx1"/>
                              </a:solidFill>
                              <a:latin typeface="Cambria Math" panose="02040503050406030204" pitchFamily="18" charset="0"/>
                            </a:rPr>
                            <m:t>𝑙𝑞𝑖</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𝑣</m:t>
                          </m:r>
                        </m:e>
                        <m:sub>
                          <m:r>
                            <a:rPr lang="en-US" altLang="zh-CN" sz="1800" i="1">
                              <a:solidFill>
                                <a:schemeClr val="tx1"/>
                              </a:solidFill>
                              <a:latin typeface="Cambria Math" panose="02040503050406030204" pitchFamily="18" charset="0"/>
                            </a:rPr>
                            <m:t>𝑜𝑑𝑖</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𝑣</m:t>
                          </m:r>
                        </m:e>
                        <m:sub>
                          <m:r>
                            <a:rPr lang="en-US" altLang="zh-CN" sz="1800" i="1">
                              <a:solidFill>
                                <a:schemeClr val="tx1"/>
                              </a:solidFill>
                              <a:latin typeface="Cambria Math" panose="02040503050406030204" pitchFamily="18" charset="0"/>
                            </a:rPr>
                            <m:t>𝑜𝑞𝑖</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𝑖</m:t>
                          </m:r>
                        </m:e>
                        <m:sub>
                          <m:r>
                            <a:rPr lang="en-US" altLang="zh-CN" sz="1800" i="1">
                              <a:solidFill>
                                <a:schemeClr val="tx1"/>
                              </a:solidFill>
                              <a:latin typeface="Cambria Math" panose="02040503050406030204" pitchFamily="18" charset="0"/>
                            </a:rPr>
                            <m:t>𝑜𝑑𝑖</m:t>
                          </m:r>
                        </m:sub>
                      </m:sSub>
                    </m:oMath>
                  </m:oMathPara>
                </a14:m>
                <a:endParaRPr lang="en-US" altLang="zh-CN" sz="1800" dirty="0">
                  <a:solidFill>
                    <a:schemeClr val="tx1"/>
                  </a:solidFill>
                  <a:latin typeface="Times" panose="02020603050405020304" pitchFamily="18" charset="0"/>
                  <a:cs typeface="Times" panose="02020603050405020304" pitchFamily="18" charset="0"/>
                </a:endParaRPr>
              </a:p>
              <a:p>
                <a:pPr marL="0" indent="0" algn="ctr">
                  <a:buNone/>
                </a:pPr>
                <a14:m>
                  <m:oMath xmlns:m="http://schemas.openxmlformats.org/officeDocument/2006/math">
                    <m:sSub>
                      <m:sSubPr>
                        <m:ctrlPr>
                          <a:rPr lang="en-US"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𝑖</m:t>
                        </m:r>
                      </m:e>
                      <m:sub>
                        <m:r>
                          <a:rPr lang="en-US" altLang="zh-CN" sz="1800" i="1">
                            <a:solidFill>
                              <a:schemeClr val="tx1"/>
                            </a:solidFill>
                            <a:latin typeface="Cambria Math" panose="02040503050406030204" pitchFamily="18" charset="0"/>
                          </a:rPr>
                          <m:t>𝑜𝑞𝑖</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𝜑</m:t>
                        </m:r>
                      </m:e>
                      <m:sub>
                        <m:r>
                          <a:rPr lang="en-US" altLang="zh-CN" sz="1800" i="1">
                            <a:solidFill>
                              <a:schemeClr val="tx1"/>
                            </a:solidFill>
                            <a:latin typeface="Cambria Math" panose="02040503050406030204" pitchFamily="18" charset="0"/>
                          </a:rPr>
                          <m:t>𝑃𝐿𝐿𝑖</m:t>
                        </m:r>
                      </m:sub>
                    </m:sSub>
                    <m:r>
                      <a:rPr lang="en-US" altLang="zh-CN" sz="1800" i="1">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𝑣</m:t>
                        </m:r>
                      </m:e>
                      <m:sub>
                        <m:r>
                          <a:rPr lang="en-US" altLang="zh-CN" sz="1800" i="1">
                            <a:solidFill>
                              <a:schemeClr val="tx1"/>
                            </a:solidFill>
                            <a:latin typeface="Cambria Math" panose="02040503050406030204" pitchFamily="18" charset="0"/>
                          </a:rPr>
                          <m:t>𝑜𝑑</m:t>
                        </m:r>
                        <m:r>
                          <a:rPr lang="en-US" altLang="zh-CN" sz="1800" i="1">
                            <a:solidFill>
                              <a:schemeClr val="tx1"/>
                            </a:solidFill>
                            <a:latin typeface="Cambria Math" panose="02040503050406030204" pitchFamily="18" charset="0"/>
                          </a:rPr>
                          <m:t>,</m:t>
                        </m:r>
                        <m:r>
                          <a:rPr lang="en-US" altLang="zh-CN" sz="1800" i="1">
                            <a:solidFill>
                              <a:schemeClr val="tx1"/>
                            </a:solidFill>
                            <a:latin typeface="Cambria Math" panose="02040503050406030204" pitchFamily="18" charset="0"/>
                          </a:rPr>
                          <m:t>𝑓𝑖</m:t>
                        </m:r>
                      </m:sub>
                    </m:sSub>
                    <m:r>
                      <a:rPr lang="en-US" altLang="zh-CN" sz="1800" i="1">
                        <a:solidFill>
                          <a:schemeClr val="tx1"/>
                        </a:solidFill>
                        <a:latin typeface="Cambria Math" panose="02040503050406030204" pitchFamily="18" charset="0"/>
                      </a:rPr>
                      <m:t>,</m:t>
                    </m:r>
                    <m:sSub>
                      <m:sSubPr>
                        <m:ctrlPr>
                          <a:rPr lang="en-US" altLang="zh-CN" sz="1800" i="1" smtClean="0">
                            <a:solidFill>
                              <a:srgbClr val="FF0000"/>
                            </a:solidFill>
                            <a:latin typeface="Cambria Math" panose="02040503050406030204" pitchFamily="18" charset="0"/>
                          </a:rPr>
                        </m:ctrlPr>
                      </m:sSubPr>
                      <m:e>
                        <m:r>
                          <a:rPr lang="en-US" altLang="zh-CN" sz="1800" i="1">
                            <a:solidFill>
                              <a:srgbClr val="FF0000"/>
                            </a:solidFill>
                            <a:latin typeface="Cambria Math" panose="02040503050406030204" pitchFamily="18" charset="0"/>
                          </a:rPr>
                          <m:t>𝑖</m:t>
                        </m:r>
                      </m:e>
                      <m:sub>
                        <m:r>
                          <a:rPr lang="en-US" altLang="zh-CN" sz="1800" i="1">
                            <a:solidFill>
                              <a:srgbClr val="FF0000"/>
                            </a:solidFill>
                            <a:latin typeface="Cambria Math" panose="02040503050406030204" pitchFamily="18" charset="0"/>
                          </a:rPr>
                          <m:t>𝑙𝑜𝑎𝑑𝐷𝑖</m:t>
                        </m:r>
                      </m:sub>
                    </m:sSub>
                    <m:r>
                      <a:rPr lang="en-US" altLang="zh-CN" sz="1800" i="1">
                        <a:solidFill>
                          <a:srgbClr val="FF0000"/>
                        </a:solidFill>
                        <a:latin typeface="Cambria Math" panose="02040503050406030204" pitchFamily="18" charset="0"/>
                      </a:rPr>
                      <m:t>,</m:t>
                    </m:r>
                    <m:sSub>
                      <m:sSubPr>
                        <m:ctrlPr>
                          <a:rPr lang="en-US" altLang="zh-CN" sz="1800" i="1">
                            <a:solidFill>
                              <a:srgbClr val="FF0000"/>
                            </a:solidFill>
                            <a:latin typeface="Cambria Math" panose="02040503050406030204" pitchFamily="18" charset="0"/>
                          </a:rPr>
                        </m:ctrlPr>
                      </m:sSubPr>
                      <m:e>
                        <m:r>
                          <a:rPr lang="en-US" altLang="zh-CN" sz="1800" i="1">
                            <a:solidFill>
                              <a:srgbClr val="FF0000"/>
                            </a:solidFill>
                            <a:latin typeface="Cambria Math" panose="02040503050406030204" pitchFamily="18" charset="0"/>
                          </a:rPr>
                          <m:t>𝑖</m:t>
                        </m:r>
                      </m:e>
                      <m:sub>
                        <m:r>
                          <a:rPr lang="en-US" altLang="zh-CN" sz="1800" i="1">
                            <a:solidFill>
                              <a:srgbClr val="FF0000"/>
                            </a:solidFill>
                            <a:latin typeface="Cambria Math" panose="02040503050406030204" pitchFamily="18" charset="0"/>
                          </a:rPr>
                          <m:t>𝑙𝑜𝑎𝑑𝑄𝑖</m:t>
                        </m:r>
                      </m:sub>
                    </m:sSub>
                    <m:r>
                      <a:rPr lang="en-US" altLang="zh-CN" sz="1800" i="1">
                        <a:solidFill>
                          <a:srgbClr val="FF0000"/>
                        </a:solidFill>
                        <a:latin typeface="Cambria Math" panose="02040503050406030204" pitchFamily="18" charset="0"/>
                      </a:rPr>
                      <m:t>,</m:t>
                    </m:r>
                    <m:sSub>
                      <m:sSubPr>
                        <m:ctrlPr>
                          <a:rPr lang="en-US" altLang="zh-CN" sz="1800" i="1">
                            <a:solidFill>
                              <a:srgbClr val="FF0000"/>
                            </a:solidFill>
                            <a:latin typeface="Cambria Math" panose="02040503050406030204" pitchFamily="18" charset="0"/>
                          </a:rPr>
                        </m:ctrlPr>
                      </m:sSubPr>
                      <m:e>
                        <m:r>
                          <a:rPr lang="en-US" altLang="zh-CN" sz="1800" i="1">
                            <a:solidFill>
                              <a:srgbClr val="FF0000"/>
                            </a:solidFill>
                            <a:latin typeface="Cambria Math" panose="02040503050406030204" pitchFamily="18" charset="0"/>
                          </a:rPr>
                          <m:t>𝑖</m:t>
                        </m:r>
                      </m:e>
                      <m:sub>
                        <m:r>
                          <a:rPr lang="en-US" altLang="zh-CN" sz="1800" i="1">
                            <a:solidFill>
                              <a:srgbClr val="FF0000"/>
                            </a:solidFill>
                            <a:latin typeface="Cambria Math" panose="02040503050406030204" pitchFamily="18" charset="0"/>
                          </a:rPr>
                          <m:t>𝑙𝑖𝑛𝑒𝐷𝑖𝑗</m:t>
                        </m:r>
                      </m:sub>
                    </m:sSub>
                  </m:oMath>
                </a14:m>
                <a:r>
                  <a:rPr lang="en-US" altLang="zh-CN" sz="1800" dirty="0">
                    <a:solidFill>
                      <a:srgbClr val="FF0000"/>
                    </a:solidFill>
                    <a:latin typeface="Times" panose="02020603050405020304" pitchFamily="18" charset="0"/>
                    <a:cs typeface="Times" panose="02020603050405020304" pitchFamily="18" charset="0"/>
                  </a:rPr>
                  <a:t> </a:t>
                </a:r>
                <a14:m>
                  <m:oMath xmlns:m="http://schemas.openxmlformats.org/officeDocument/2006/math">
                    <m:r>
                      <a:rPr lang="en-US" altLang="zh-CN" sz="1800" i="1">
                        <a:solidFill>
                          <a:srgbClr val="FF0000"/>
                        </a:solidFill>
                        <a:latin typeface="Cambria Math" panose="02040503050406030204" pitchFamily="18" charset="0"/>
                      </a:rPr>
                      <m:t>,</m:t>
                    </m:r>
                    <m:sSub>
                      <m:sSubPr>
                        <m:ctrlPr>
                          <a:rPr lang="en-US" altLang="zh-CN" sz="1800" i="1">
                            <a:solidFill>
                              <a:srgbClr val="FF0000"/>
                            </a:solidFill>
                            <a:latin typeface="Cambria Math" panose="02040503050406030204" pitchFamily="18" charset="0"/>
                          </a:rPr>
                        </m:ctrlPr>
                      </m:sSubPr>
                      <m:e>
                        <m:r>
                          <a:rPr lang="en-US" altLang="zh-CN" sz="1800" i="1">
                            <a:solidFill>
                              <a:srgbClr val="FF0000"/>
                            </a:solidFill>
                            <a:latin typeface="Cambria Math" panose="02040503050406030204" pitchFamily="18" charset="0"/>
                          </a:rPr>
                          <m:t>𝑖</m:t>
                        </m:r>
                      </m:e>
                      <m:sub>
                        <m:r>
                          <a:rPr lang="en-US" altLang="zh-CN" sz="1800" i="1">
                            <a:solidFill>
                              <a:srgbClr val="FF0000"/>
                            </a:solidFill>
                            <a:latin typeface="Cambria Math" panose="02040503050406030204" pitchFamily="18" charset="0"/>
                          </a:rPr>
                          <m:t>𝑙𝑖𝑛𝑑𝑄𝑖𝑗</m:t>
                        </m:r>
                      </m:sub>
                    </m:sSub>
                    <m:sSup>
                      <m:sSupPr>
                        <m:ctrlPr>
                          <a:rPr lang="en-US" altLang="zh-CN" sz="1800" i="1">
                            <a:solidFill>
                              <a:schemeClr val="tx1"/>
                            </a:solidFill>
                            <a:latin typeface="Cambria Math" panose="02040503050406030204" pitchFamily="18" charset="0"/>
                          </a:rPr>
                        </m:ctrlPr>
                      </m:sSupPr>
                      <m:e>
                        <m:r>
                          <a:rPr lang="en-US" altLang="zh-CN" sz="1800" i="1">
                            <a:solidFill>
                              <a:schemeClr val="tx1"/>
                            </a:solidFill>
                            <a:latin typeface="Cambria Math" panose="02040503050406030204" pitchFamily="18" charset="0"/>
                          </a:rPr>
                          <m:t>]</m:t>
                        </m:r>
                      </m:e>
                      <m:sup>
                        <m:r>
                          <a:rPr lang="en-US" altLang="zh-CN" sz="1800" b="0" i="1" smtClean="0">
                            <a:solidFill>
                              <a:schemeClr val="tx1"/>
                            </a:solidFill>
                            <a:latin typeface="Cambria Math" panose="02040503050406030204" pitchFamily="18" charset="0"/>
                          </a:rPr>
                          <m:t>𝑇</m:t>
                        </m:r>
                      </m:sup>
                    </m:sSup>
                  </m:oMath>
                </a14:m>
                <a:r>
                  <a:rPr lang="en-US" altLang="zh-CN" sz="1800" kern="1200" dirty="0">
                    <a:solidFill>
                      <a:schemeClr val="tx1"/>
                    </a:solidFill>
                    <a:latin typeface="Times" panose="02020603050405020304" pitchFamily="18" charset="0"/>
                    <a:cs typeface="Times" panose="02020603050405020304" pitchFamily="18" charset="0"/>
                  </a:rPr>
                  <a:t>.</a:t>
                </a:r>
              </a:p>
              <a:p>
                <a:pPr marL="0" indent="0" algn="just">
                  <a:spcAft>
                    <a:spcPts val="600"/>
                  </a:spcAft>
                  <a:buNone/>
                </a:pPr>
                <a:r>
                  <a:rPr lang="en-US" altLang="zh-CN" sz="1800" kern="1200" dirty="0">
                    <a:solidFill>
                      <a:schemeClr val="tx1"/>
                    </a:solidFill>
                    <a:latin typeface="Times" panose="02020603050405020304" pitchFamily="18" charset="0"/>
                    <a:cs typeface="Times" panose="02020603050405020304" pitchFamily="18" charset="0"/>
                  </a:rPr>
                  <a:t>The inputs are defined as </a:t>
                </a:r>
              </a:p>
              <a:p>
                <a:pPr marL="0" indent="0" algn="just">
                  <a:spcAft>
                    <a:spcPts val="600"/>
                  </a:spcAft>
                  <a:buNone/>
                </a:pPr>
                <a14:m>
                  <m:oMathPara xmlns:m="http://schemas.openxmlformats.org/officeDocument/2006/math">
                    <m:oMathParaPr>
                      <m:jc m:val="centerGroup"/>
                    </m:oMathParaPr>
                    <m:oMath xmlns:m="http://schemas.openxmlformats.org/officeDocument/2006/math">
                      <m:sSub>
                        <m:sSubPr>
                          <m:ctrlPr>
                            <a:rPr lang="en-US" altLang="zh-CN" sz="1800" i="1" kern="1200">
                              <a:solidFill>
                                <a:schemeClr val="tx1"/>
                              </a:solidFill>
                              <a:latin typeface="Cambria Math" panose="02040503050406030204" pitchFamily="18" charset="0"/>
                            </a:rPr>
                          </m:ctrlPr>
                        </m:sSubPr>
                        <m:e>
                          <m:r>
                            <a:rPr lang="en-US" altLang="zh-CN" sz="1800" i="1" kern="1200">
                              <a:solidFill>
                                <a:schemeClr val="tx1"/>
                              </a:solidFill>
                              <a:latin typeface="Cambria Math" panose="02040503050406030204" pitchFamily="18" charset="0"/>
                            </a:rPr>
                            <m:t>𝑢</m:t>
                          </m:r>
                        </m:e>
                        <m:sub>
                          <m:r>
                            <a:rPr lang="en-US" altLang="zh-CN" sz="1800" b="0" i="1" kern="1200" smtClean="0">
                              <a:solidFill>
                                <a:schemeClr val="tx1"/>
                              </a:solidFill>
                              <a:latin typeface="Cambria Math" panose="02040503050406030204" pitchFamily="18" charset="0"/>
                            </a:rPr>
                            <m:t>𝐺</m:t>
                          </m:r>
                        </m:sub>
                      </m:sSub>
                      <m:r>
                        <a:rPr lang="en-US" altLang="zh-CN" sz="1800" i="1" kern="1200">
                          <a:solidFill>
                            <a:schemeClr val="tx1"/>
                          </a:solidFill>
                          <a:latin typeface="Cambria Math" panose="02040503050406030204" pitchFamily="18" charset="0"/>
                        </a:rPr>
                        <m:t>=</m:t>
                      </m:r>
                      <m:sSup>
                        <m:sSupPr>
                          <m:ctrlPr>
                            <a:rPr lang="en-US" altLang="zh-CN" sz="1800" i="1" kern="1200">
                              <a:solidFill>
                                <a:schemeClr val="tx1"/>
                              </a:solidFill>
                              <a:latin typeface="Cambria Math" panose="02040503050406030204" pitchFamily="18" charset="0"/>
                            </a:rPr>
                          </m:ctrlPr>
                        </m:sSupPr>
                        <m:e>
                          <m:d>
                            <m:dPr>
                              <m:begChr m:val="["/>
                              <m:endChr m:val="]"/>
                              <m:ctrlPr>
                                <a:rPr lang="en-US" altLang="zh-CN" sz="1800" i="1" kern="1200">
                                  <a:solidFill>
                                    <a:schemeClr val="tx1"/>
                                  </a:solidFill>
                                  <a:latin typeface="Cambria Math" panose="02040503050406030204" pitchFamily="18" charset="0"/>
                                </a:rPr>
                              </m:ctrlPr>
                            </m:dPr>
                            <m:e>
                              <m:sSup>
                                <m:sSupPr>
                                  <m:ctrlPr>
                                    <a:rPr lang="en-US" altLang="zh-CN" sz="1800" i="1" kern="1200" smtClean="0">
                                      <a:solidFill>
                                        <a:schemeClr val="tx1"/>
                                      </a:solidFill>
                                      <a:latin typeface="Cambria Math" panose="02040503050406030204" pitchFamily="18" charset="0"/>
                                    </a:rPr>
                                  </m:ctrlPr>
                                </m:sSupPr>
                                <m:e>
                                  <m:r>
                                    <a:rPr lang="en-US" altLang="zh-CN" sz="1800" b="0" i="1" kern="1200" smtClean="0">
                                      <a:solidFill>
                                        <a:schemeClr val="tx1"/>
                                      </a:solidFill>
                                      <a:latin typeface="Cambria Math" panose="02040503050406030204" pitchFamily="18" charset="0"/>
                                    </a:rPr>
                                    <m:t>𝑃</m:t>
                                  </m:r>
                                </m:e>
                                <m:sup>
                                  <m:r>
                                    <a:rPr lang="en-US" altLang="zh-CN" sz="1800" b="0" i="1" kern="1200" smtClean="0">
                                      <a:solidFill>
                                        <a:schemeClr val="tx1"/>
                                      </a:solidFill>
                                      <a:latin typeface="Cambria Math" panose="02040503050406030204" pitchFamily="18" charset="0"/>
                                    </a:rPr>
                                    <m:t>∗</m:t>
                                  </m:r>
                                </m:sup>
                              </m:sSup>
                              <m:r>
                                <a:rPr lang="en-US" altLang="zh-CN" sz="1800" i="1" kern="1200">
                                  <a:solidFill>
                                    <a:schemeClr val="tx1"/>
                                  </a:solidFill>
                                  <a:latin typeface="Cambria Math" panose="02040503050406030204" pitchFamily="18" charset="0"/>
                                </a:rPr>
                                <m:t>, </m:t>
                              </m:r>
                              <m:sSup>
                                <m:sSupPr>
                                  <m:ctrlPr>
                                    <a:rPr lang="en-US" altLang="zh-CN" sz="1800" i="1" kern="1200" smtClean="0">
                                      <a:solidFill>
                                        <a:schemeClr val="tx1"/>
                                      </a:solidFill>
                                      <a:latin typeface="Cambria Math" panose="02040503050406030204" pitchFamily="18" charset="0"/>
                                    </a:rPr>
                                  </m:ctrlPr>
                                </m:sSupPr>
                                <m:e>
                                  <m:r>
                                    <a:rPr lang="en-US" altLang="zh-CN" sz="1800" b="0" i="1" kern="1200" smtClean="0">
                                      <a:solidFill>
                                        <a:schemeClr val="tx1"/>
                                      </a:solidFill>
                                      <a:latin typeface="Cambria Math" panose="02040503050406030204" pitchFamily="18" charset="0"/>
                                    </a:rPr>
                                    <m:t>𝑄</m:t>
                                  </m:r>
                                </m:e>
                                <m:sup>
                                  <m:r>
                                    <a:rPr lang="en-US" altLang="zh-CN" sz="1800" b="0" i="1" kern="1200" smtClean="0">
                                      <a:solidFill>
                                        <a:schemeClr val="tx1"/>
                                      </a:solidFill>
                                      <a:latin typeface="Cambria Math" panose="02040503050406030204" pitchFamily="18" charset="0"/>
                                    </a:rPr>
                                    <m:t>∗</m:t>
                                  </m:r>
                                </m:sup>
                              </m:sSup>
                            </m:e>
                          </m:d>
                        </m:e>
                        <m:sup>
                          <m:r>
                            <a:rPr lang="en-US" altLang="zh-CN" sz="1800" i="1" kern="1200">
                              <a:solidFill>
                                <a:schemeClr val="tx1"/>
                              </a:solidFill>
                              <a:latin typeface="Cambria Math" panose="02040503050406030204" pitchFamily="18" charset="0"/>
                            </a:rPr>
                            <m:t>𝑇</m:t>
                          </m:r>
                        </m:sup>
                      </m:sSup>
                      <m:r>
                        <a:rPr lang="en-US" altLang="zh-CN" sz="1800" i="1" kern="1200">
                          <a:solidFill>
                            <a:schemeClr val="tx1"/>
                          </a:solidFill>
                          <a:latin typeface="Cambria Math" panose="02040503050406030204" pitchFamily="18" charset="0"/>
                        </a:rPr>
                        <m:t>.</m:t>
                      </m:r>
                    </m:oMath>
                  </m:oMathPara>
                </a14:m>
                <a:endParaRPr lang="en-US" altLang="zh-CN" sz="1800" kern="1200" dirty="0">
                  <a:solidFill>
                    <a:schemeClr val="tx1"/>
                  </a:solidFill>
                  <a:latin typeface="Times" panose="02020603050405020304" pitchFamily="18" charset="0"/>
                </a:endParaRPr>
              </a:p>
              <a:p>
                <a:pPr marL="0" indent="0" algn="just">
                  <a:spcAft>
                    <a:spcPts val="600"/>
                  </a:spcAft>
                  <a:buNone/>
                </a:pPr>
                <a14:m>
                  <m:oMathPara xmlns:m="http://schemas.openxmlformats.org/officeDocument/2006/math">
                    <m:oMathParaPr>
                      <m:jc m:val="centerGroup"/>
                    </m:oMathParaPr>
                    <m:oMath xmlns:m="http://schemas.openxmlformats.org/officeDocument/2006/math">
                      <m:sSub>
                        <m:sSubPr>
                          <m:ctrlPr>
                            <a:rPr lang="en-US" altLang="zh-CN" sz="1800" b="0" i="1" kern="1200" smtClean="0">
                              <a:solidFill>
                                <a:schemeClr val="tx1"/>
                              </a:solidFill>
                              <a:latin typeface="Cambria Math" panose="02040503050406030204" pitchFamily="18" charset="0"/>
                            </a:rPr>
                          </m:ctrlPr>
                        </m:sSubPr>
                        <m:e>
                          <m:r>
                            <a:rPr lang="en-US" altLang="zh-CN" sz="1800" b="0" i="1" kern="1200" smtClean="0">
                              <a:solidFill>
                                <a:schemeClr val="tx1"/>
                              </a:solidFill>
                              <a:latin typeface="Cambria Math" panose="02040503050406030204" pitchFamily="18" charset="0"/>
                            </a:rPr>
                            <m:t>𝑢</m:t>
                          </m:r>
                        </m:e>
                        <m:sub>
                          <m:r>
                            <a:rPr lang="en-US" altLang="zh-CN" sz="1800" b="0" i="1" kern="1200" smtClean="0">
                              <a:solidFill>
                                <a:schemeClr val="tx1"/>
                              </a:solidFill>
                              <a:latin typeface="Cambria Math" panose="02040503050406030204" pitchFamily="18" charset="0"/>
                            </a:rPr>
                            <m:t>𝐼</m:t>
                          </m:r>
                        </m:sub>
                      </m:sSub>
                      <m:r>
                        <a:rPr lang="en-US" altLang="zh-CN" sz="1800" b="0" i="1" kern="1200" smtClean="0">
                          <a:solidFill>
                            <a:schemeClr val="tx1"/>
                          </a:solidFill>
                          <a:latin typeface="Cambria Math" panose="02040503050406030204" pitchFamily="18" charset="0"/>
                        </a:rPr>
                        <m:t>=</m:t>
                      </m:r>
                      <m:sSup>
                        <m:sSupPr>
                          <m:ctrlPr>
                            <a:rPr lang="en-US" altLang="zh-CN" sz="1800" b="0" i="1" kern="1200" smtClean="0">
                              <a:solidFill>
                                <a:schemeClr val="tx1"/>
                              </a:solidFill>
                              <a:latin typeface="Cambria Math" panose="02040503050406030204" pitchFamily="18" charset="0"/>
                            </a:rPr>
                          </m:ctrlPr>
                        </m:sSupPr>
                        <m:e>
                          <m:d>
                            <m:dPr>
                              <m:begChr m:val="["/>
                              <m:endChr m:val="]"/>
                              <m:ctrlPr>
                                <a:rPr lang="en-US" altLang="zh-CN" sz="1800" i="1" kern="1200">
                                  <a:solidFill>
                                    <a:schemeClr val="tx1"/>
                                  </a:solidFill>
                                  <a:latin typeface="Cambria Math" panose="02040503050406030204" pitchFamily="18" charset="0"/>
                                </a:rPr>
                              </m:ctrlPr>
                            </m:dPr>
                            <m:e>
                              <m:sSub>
                                <m:sSubPr>
                                  <m:ctrlPr>
                                    <a:rPr lang="en-US" altLang="zh-CN" sz="1800" i="1" kern="1200">
                                      <a:solidFill>
                                        <a:schemeClr val="tx1"/>
                                      </a:solidFill>
                                      <a:latin typeface="Cambria Math" panose="02040503050406030204" pitchFamily="18" charset="0"/>
                                    </a:rPr>
                                  </m:ctrlPr>
                                </m:sSubPr>
                                <m:e>
                                  <m:r>
                                    <a:rPr lang="en-US" altLang="zh-CN" sz="1800" i="1" kern="1200">
                                      <a:solidFill>
                                        <a:schemeClr val="tx1"/>
                                      </a:solidFill>
                                      <a:latin typeface="Cambria Math" panose="02040503050406030204" pitchFamily="18" charset="0"/>
                                    </a:rPr>
                                    <m:t>𝑣</m:t>
                                  </m:r>
                                </m:e>
                                <m:sub>
                                  <m:r>
                                    <a:rPr lang="en-US" altLang="zh-CN" sz="1800" i="1" kern="1200">
                                      <a:solidFill>
                                        <a:schemeClr val="tx1"/>
                                      </a:solidFill>
                                      <a:latin typeface="Cambria Math" panose="02040503050406030204" pitchFamily="18" charset="0"/>
                                    </a:rPr>
                                    <m:t>𝑏𝐷𝑖</m:t>
                                  </m:r>
                                </m:sub>
                              </m:sSub>
                              <m:r>
                                <a:rPr lang="en-US" altLang="zh-CN" sz="1800" i="1" kern="1200">
                                  <a:solidFill>
                                    <a:schemeClr val="tx1"/>
                                  </a:solidFill>
                                  <a:latin typeface="Cambria Math" panose="02040503050406030204" pitchFamily="18" charset="0"/>
                                </a:rPr>
                                <m:t>, </m:t>
                              </m:r>
                              <m:sSub>
                                <m:sSubPr>
                                  <m:ctrlPr>
                                    <a:rPr lang="en-US" altLang="zh-CN" sz="1800" i="1" kern="1200">
                                      <a:solidFill>
                                        <a:schemeClr val="tx1"/>
                                      </a:solidFill>
                                      <a:latin typeface="Cambria Math" panose="02040503050406030204" pitchFamily="18" charset="0"/>
                                    </a:rPr>
                                  </m:ctrlPr>
                                </m:sSubPr>
                                <m:e>
                                  <m:r>
                                    <a:rPr lang="en-US" altLang="zh-CN" sz="1800" i="1" kern="1200">
                                      <a:solidFill>
                                        <a:schemeClr val="tx1"/>
                                      </a:solidFill>
                                      <a:latin typeface="Cambria Math" panose="02040503050406030204" pitchFamily="18" charset="0"/>
                                    </a:rPr>
                                    <m:t>𝑣</m:t>
                                  </m:r>
                                </m:e>
                                <m:sub>
                                  <m:r>
                                    <a:rPr lang="en-US" altLang="zh-CN" sz="1800" i="1" kern="1200">
                                      <a:solidFill>
                                        <a:schemeClr val="tx1"/>
                                      </a:solidFill>
                                      <a:latin typeface="Cambria Math" panose="02040503050406030204" pitchFamily="18" charset="0"/>
                                    </a:rPr>
                                    <m:t>𝑏𝑄𝑖</m:t>
                                  </m:r>
                                </m:sub>
                              </m:sSub>
                              <m:r>
                                <a:rPr lang="en-US" altLang="zh-CN" sz="1800" b="0" i="1" kern="1200" smtClean="0">
                                  <a:solidFill>
                                    <a:schemeClr val="tx1"/>
                                  </a:solidFill>
                                  <a:latin typeface="Cambria Math" panose="02040503050406030204" pitchFamily="18" charset="0"/>
                                </a:rPr>
                                <m:t>,</m:t>
                              </m:r>
                              <m:sSup>
                                <m:sSupPr>
                                  <m:ctrlPr>
                                    <a:rPr lang="en-US" altLang="zh-CN" sz="1800" i="1" dirty="0">
                                      <a:solidFill>
                                        <a:srgbClr val="FF0000"/>
                                      </a:solidFill>
                                      <a:latin typeface="Cambria Math" panose="02040503050406030204" pitchFamily="18" charset="0"/>
                                      <a:cs typeface="Times" panose="02020603050405020304" pitchFamily="18" charset="0"/>
                                    </a:rPr>
                                  </m:ctrlPr>
                                </m:sSupPr>
                                <m:e>
                                  <m:r>
                                    <a:rPr lang="zh-CN" altLang="en-US" sz="1800" i="1" dirty="0">
                                      <a:solidFill>
                                        <a:srgbClr val="FF0000"/>
                                      </a:solidFill>
                                      <a:latin typeface="Cambria Math" panose="02040503050406030204" pitchFamily="18" charset="0"/>
                                      <a:cs typeface="Times" panose="02020603050405020304" pitchFamily="18" charset="0"/>
                                    </a:rPr>
                                    <m:t>𝜔</m:t>
                                  </m:r>
                                </m:e>
                                <m:sup>
                                  <m:r>
                                    <a:rPr lang="en-US" altLang="zh-CN" sz="1800" i="1" dirty="0">
                                      <a:solidFill>
                                        <a:srgbClr val="FF0000"/>
                                      </a:solidFill>
                                      <a:latin typeface="Cambria Math" panose="02040503050406030204" pitchFamily="18" charset="0"/>
                                      <a:ea typeface="Cambria Math" panose="02040503050406030204" pitchFamily="18" charset="0"/>
                                      <a:cs typeface="Times" panose="02020603050405020304" pitchFamily="18" charset="0"/>
                                    </a:rPr>
                                    <m:t>∗</m:t>
                                  </m:r>
                                </m:sup>
                              </m:sSup>
                              <m:r>
                                <a:rPr lang="en-US" altLang="zh-CN" sz="1800" i="1" dirty="0">
                                  <a:solidFill>
                                    <a:srgbClr val="FF0000"/>
                                  </a:solidFill>
                                  <a:latin typeface="Cambria Math" panose="02040503050406030204" pitchFamily="18" charset="0"/>
                                  <a:cs typeface="Times" panose="02020603050405020304" pitchFamily="18" charset="0"/>
                                </a:rPr>
                                <m:t>,</m:t>
                              </m:r>
                              <m:sSubSup>
                                <m:sSubSupPr>
                                  <m:ctrlPr>
                                    <a:rPr lang="en-US" altLang="zh-CN" sz="1800" i="1" dirty="0">
                                      <a:solidFill>
                                        <a:srgbClr val="FF0000"/>
                                      </a:solidFill>
                                      <a:latin typeface="Cambria Math" panose="02040503050406030204" pitchFamily="18" charset="0"/>
                                      <a:cs typeface="Times" panose="02020603050405020304" pitchFamily="18" charset="0"/>
                                    </a:rPr>
                                  </m:ctrlPr>
                                </m:sSubSupPr>
                                <m:e>
                                  <m:r>
                                    <a:rPr lang="en-US" altLang="zh-CN" sz="1800" i="1" dirty="0">
                                      <a:solidFill>
                                        <a:srgbClr val="FF0000"/>
                                      </a:solidFill>
                                      <a:latin typeface="Cambria Math" panose="02040503050406030204" pitchFamily="18" charset="0"/>
                                      <a:cs typeface="Times" panose="02020603050405020304" pitchFamily="18" charset="0"/>
                                    </a:rPr>
                                    <m:t>𝑣</m:t>
                                  </m:r>
                                </m:e>
                                <m:sub>
                                  <m:r>
                                    <a:rPr lang="en-US" altLang="zh-CN" sz="1800" i="1" dirty="0">
                                      <a:solidFill>
                                        <a:srgbClr val="FF0000"/>
                                      </a:solidFill>
                                      <a:latin typeface="Cambria Math" panose="02040503050406030204" pitchFamily="18" charset="0"/>
                                      <a:cs typeface="Times" panose="02020603050405020304" pitchFamily="18" charset="0"/>
                                    </a:rPr>
                                    <m:t>𝑜𝑞</m:t>
                                  </m:r>
                                </m:sub>
                                <m:sup>
                                  <m:r>
                                    <a:rPr lang="en-US" altLang="zh-CN" sz="1800" i="1" dirty="0">
                                      <a:solidFill>
                                        <a:srgbClr val="FF0000"/>
                                      </a:solidFill>
                                      <a:latin typeface="Cambria Math" panose="02040503050406030204" pitchFamily="18" charset="0"/>
                                      <a:cs typeface="Times" panose="02020603050405020304" pitchFamily="18" charset="0"/>
                                    </a:rPr>
                                    <m:t>∗</m:t>
                                  </m:r>
                                </m:sup>
                              </m:sSubSup>
                            </m:e>
                          </m:d>
                        </m:e>
                        <m:sup>
                          <m:r>
                            <a:rPr lang="en-US" altLang="zh-CN" sz="1800" b="0" i="1" kern="1200" smtClean="0">
                              <a:solidFill>
                                <a:schemeClr val="tx1"/>
                              </a:solidFill>
                              <a:latin typeface="Cambria Math" panose="02040503050406030204" pitchFamily="18" charset="0"/>
                            </a:rPr>
                            <m:t>𝑇</m:t>
                          </m:r>
                        </m:sup>
                      </m:sSup>
                      <m:r>
                        <a:rPr lang="en-US" altLang="zh-CN" sz="1800" b="0" i="1" kern="1200" smtClean="0">
                          <a:solidFill>
                            <a:schemeClr val="tx1"/>
                          </a:solidFill>
                          <a:latin typeface="Cambria Math" panose="02040503050406030204" pitchFamily="18" charset="0"/>
                        </a:rPr>
                        <m:t>.</m:t>
                      </m:r>
                    </m:oMath>
                  </m:oMathPara>
                </a14:m>
                <a:endParaRPr lang="en-US" altLang="zh-CN" sz="1800" kern="1200" dirty="0">
                  <a:solidFill>
                    <a:schemeClr val="tx1"/>
                  </a:solidFill>
                  <a:latin typeface="Times" panose="02020603050405020304" pitchFamily="18" charset="0"/>
                </a:endParaRPr>
              </a:p>
              <a:p>
                <a:pPr marL="0" indent="0" algn="just">
                  <a:buNone/>
                </a:pPr>
                <a:r>
                  <a:rPr lang="en-US" altLang="zh-CN" sz="1800" kern="1200" dirty="0">
                    <a:solidFill>
                      <a:schemeClr val="tx1"/>
                    </a:solidFill>
                    <a:latin typeface="Times" panose="02020603050405020304" pitchFamily="18" charset="0"/>
                    <a:cs typeface="Times" panose="02020603050405020304" pitchFamily="18" charset="0"/>
                  </a:rPr>
                  <a:t>where </a:t>
                </a:r>
                <a14:m>
                  <m:oMath xmlns:m="http://schemas.openxmlformats.org/officeDocument/2006/math">
                    <m:r>
                      <a:rPr lang="en-US" altLang="zh-CN" sz="1800" b="0" i="1" kern="1200" smtClean="0">
                        <a:solidFill>
                          <a:schemeClr val="tx1"/>
                        </a:solidFill>
                        <a:latin typeface="Cambria Math" panose="02040503050406030204" pitchFamily="18" charset="0"/>
                      </a:rPr>
                      <m:t>𝑖</m:t>
                    </m:r>
                    <m:r>
                      <a:rPr lang="en-US" altLang="zh-CN" sz="1800" b="0" i="1" kern="1200" smtClean="0">
                        <a:solidFill>
                          <a:schemeClr val="tx1"/>
                        </a:solidFill>
                        <a:latin typeface="Cambria Math" panose="02040503050406030204" pitchFamily="18" charset="0"/>
                      </a:rPr>
                      <m:t>,</m:t>
                    </m:r>
                    <m:r>
                      <a:rPr lang="en-US" altLang="zh-CN" sz="1800" b="0" i="1" kern="1200" smtClean="0">
                        <a:solidFill>
                          <a:schemeClr val="tx1"/>
                        </a:solidFill>
                        <a:latin typeface="Cambria Math" panose="02040503050406030204" pitchFamily="18" charset="0"/>
                      </a:rPr>
                      <m:t>𝑗</m:t>
                    </m:r>
                    <m:r>
                      <a:rPr lang="en-US" altLang="zh-CN" sz="1800" b="0" i="1" kern="1200" smtClean="0">
                        <a:solidFill>
                          <a:schemeClr val="tx1"/>
                        </a:solidFill>
                        <a:latin typeface="Cambria Math" panose="02040503050406030204" pitchFamily="18" charset="0"/>
                      </a:rPr>
                      <m:t>=1,…,</m:t>
                    </m:r>
                    <m:r>
                      <a:rPr lang="en-US" altLang="zh-CN" sz="1800" b="0" i="1" kern="1200" smtClean="0">
                        <a:solidFill>
                          <a:schemeClr val="tx1"/>
                        </a:solidFill>
                        <a:latin typeface="Cambria Math" panose="02040503050406030204" pitchFamily="18" charset="0"/>
                      </a:rPr>
                      <m:t>𝑚</m:t>
                    </m:r>
                    <m:r>
                      <a:rPr lang="en-US" altLang="zh-CN" sz="1800" b="0" i="1" kern="1200" smtClean="0">
                        <a:solidFill>
                          <a:schemeClr val="tx1"/>
                        </a:solidFill>
                        <a:latin typeface="Cambria Math" panose="02040503050406030204" pitchFamily="18" charset="0"/>
                      </a:rPr>
                      <m:t>, </m:t>
                    </m:r>
                    <m:r>
                      <a:rPr lang="en-US" altLang="zh-CN" sz="1800" b="0" i="1" kern="1200" smtClean="0">
                        <a:solidFill>
                          <a:schemeClr val="tx1"/>
                        </a:solidFill>
                        <a:latin typeface="Cambria Math" panose="02040503050406030204" pitchFamily="18" charset="0"/>
                      </a:rPr>
                      <m:t>𝑚</m:t>
                    </m:r>
                  </m:oMath>
                </a14:m>
                <a:r>
                  <a:rPr lang="en-US" altLang="zh-CN" sz="1800" kern="1200" dirty="0">
                    <a:solidFill>
                      <a:schemeClr val="tx1"/>
                    </a:solidFill>
                    <a:latin typeface="Times" panose="02020603050405020304" pitchFamily="18" charset="0"/>
                    <a:cs typeface="Times" panose="02020603050405020304" pitchFamily="18" charset="0"/>
                  </a:rPr>
                  <a:t> is the number of inverters in microgrid.</a:t>
                </a:r>
              </a:p>
              <a:p>
                <a:pPr marL="0" indent="0" algn="just">
                  <a:spcAft>
                    <a:spcPts val="600"/>
                  </a:spcAft>
                  <a:buNone/>
                </a:pPr>
                <a:endParaRPr lang="en-US" altLang="zh-CN" sz="1600" i="1" dirty="0">
                  <a:solidFill>
                    <a:schemeClr val="tx1"/>
                  </a:solidFill>
                  <a:latin typeface="Cambria Math" panose="02040503050406030204" pitchFamily="18" charset="0"/>
                </a:endParaRPr>
              </a:p>
              <a:p>
                <a:pPr marL="0" indent="0" algn="just">
                  <a:spcAft>
                    <a:spcPts val="600"/>
                  </a:spcAft>
                  <a:buNone/>
                </a:pPr>
                <a:endParaRPr lang="en-US" altLang="zh-CN" sz="1600" i="1" dirty="0">
                  <a:solidFill>
                    <a:schemeClr val="tx1"/>
                  </a:solidFill>
                  <a:latin typeface="Cambria Math" panose="02040503050406030204" pitchFamily="18" charset="0"/>
                </a:endParaRPr>
              </a:p>
              <a:p>
                <a:pPr marL="0" indent="0" algn="just">
                  <a:spcAft>
                    <a:spcPts val="600"/>
                  </a:spcAft>
                  <a:buNone/>
                </a:pPr>
                <a:endParaRPr lang="en-US" altLang="zh-CN" sz="1600" i="1" dirty="0">
                  <a:solidFill>
                    <a:schemeClr val="tx1"/>
                  </a:solidFill>
                  <a:latin typeface="Cambria Math" panose="02040503050406030204" pitchFamily="18" charset="0"/>
                </a:endParaRPr>
              </a:p>
            </p:txBody>
          </p:sp>
        </mc:Choice>
        <mc:Fallback xmlns="">
          <p:sp>
            <p:nvSpPr>
              <p:cNvPr id="19" name="Content Placeholder 2">
                <a:extLst>
                  <a:ext uri="{FF2B5EF4-FFF2-40B4-BE49-F238E27FC236}">
                    <a16:creationId xmlns:a16="http://schemas.microsoft.com/office/drawing/2014/main" id="{51788B15-CA64-42D1-8EE6-332022A64C56}"/>
                  </a:ext>
                </a:extLst>
              </p:cNvPr>
              <p:cNvSpPr>
                <a:spLocks noGrp="1" noRot="1" noChangeAspect="1" noMove="1" noResize="1" noEditPoints="1" noAdjustHandles="1" noChangeArrowheads="1" noChangeShapeType="1" noTextEdit="1"/>
              </p:cNvSpPr>
              <p:nvPr>
                <p:ph idx="1"/>
              </p:nvPr>
            </p:nvSpPr>
            <p:spPr>
              <a:xfrm>
                <a:off x="762000" y="607183"/>
                <a:ext cx="7620000" cy="4650617"/>
              </a:xfrm>
              <a:blipFill>
                <a:blip r:embed="rId3"/>
                <a:stretch>
                  <a:fillRect l="-640" t="-786" r="-640" b="-5111"/>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9F2682A6-B889-4E3F-9C79-51FEC9EA857A}"/>
              </a:ext>
            </a:extLst>
          </p:cNvPr>
          <p:cNvSpPr txBox="1"/>
          <p:nvPr/>
        </p:nvSpPr>
        <p:spPr>
          <a:xfrm>
            <a:off x="7848597" y="2741644"/>
            <a:ext cx="685803"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(15a)</a:t>
            </a:r>
            <a:endParaRPr lang="zh-CN" altLang="en-US" sz="1800" dirty="0">
              <a:latin typeface="Times" panose="02020603050405020304" pitchFamily="18" charset="0"/>
              <a:cs typeface="Times" panose="02020603050405020304" pitchFamily="18" charset="0"/>
            </a:endParaRPr>
          </a:p>
        </p:txBody>
      </p:sp>
      <p:sp>
        <p:nvSpPr>
          <p:cNvPr id="21" name="文本框 20">
            <a:extLst>
              <a:ext uri="{FF2B5EF4-FFF2-40B4-BE49-F238E27FC236}">
                <a16:creationId xmlns:a16="http://schemas.microsoft.com/office/drawing/2014/main" id="{E5BDFD8F-0311-4CB4-A003-9EEBF14CE06D}"/>
              </a:ext>
            </a:extLst>
          </p:cNvPr>
          <p:cNvSpPr txBox="1"/>
          <p:nvPr/>
        </p:nvSpPr>
        <p:spPr>
          <a:xfrm>
            <a:off x="7848597" y="3288268"/>
            <a:ext cx="685802"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(15b)</a:t>
            </a:r>
            <a:endParaRPr lang="zh-CN" altLang="en-US" sz="1800" dirty="0">
              <a:latin typeface="Times" panose="02020603050405020304" pitchFamily="18" charset="0"/>
              <a:cs typeface="Times" panose="02020603050405020304" pitchFamily="18" charset="0"/>
            </a:endParaRPr>
          </a:p>
        </p:txBody>
      </p:sp>
      <p:sp>
        <p:nvSpPr>
          <p:cNvPr id="15" name="文本框 14">
            <a:extLst>
              <a:ext uri="{FF2B5EF4-FFF2-40B4-BE49-F238E27FC236}">
                <a16:creationId xmlns:a16="http://schemas.microsoft.com/office/drawing/2014/main" id="{691B8759-3263-4102-AB06-E750F987FFD6}"/>
              </a:ext>
            </a:extLst>
          </p:cNvPr>
          <p:cNvSpPr txBox="1"/>
          <p:nvPr/>
        </p:nvSpPr>
        <p:spPr>
          <a:xfrm>
            <a:off x="7848600" y="1230868"/>
            <a:ext cx="685803"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(14)</a:t>
            </a:r>
            <a:endParaRPr lang="zh-CN" altLang="en-US" sz="1800" dirty="0">
              <a:latin typeface="Times" panose="02020603050405020304" pitchFamily="18" charset="0"/>
              <a:cs typeface="Times" panose="02020603050405020304" pitchFamily="18" charset="0"/>
            </a:endParaRPr>
          </a:p>
        </p:txBody>
      </p:sp>
      <p:sp>
        <p:nvSpPr>
          <p:cNvPr id="16" name="文本框 15">
            <a:extLst>
              <a:ext uri="{FF2B5EF4-FFF2-40B4-BE49-F238E27FC236}">
                <a16:creationId xmlns:a16="http://schemas.microsoft.com/office/drawing/2014/main" id="{BD22B1EF-A63F-4C90-A456-179ED00CF76E}"/>
              </a:ext>
            </a:extLst>
          </p:cNvPr>
          <p:cNvSpPr txBox="1"/>
          <p:nvPr/>
        </p:nvSpPr>
        <p:spPr>
          <a:xfrm>
            <a:off x="7848600" y="4267200"/>
            <a:ext cx="685803"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(16)</a:t>
            </a:r>
            <a:endParaRPr lang="zh-CN" altLang="en-US" sz="1800" dirty="0">
              <a:latin typeface="Times" panose="02020603050405020304" pitchFamily="18" charset="0"/>
              <a:cs typeface="Times" panose="02020603050405020304" pitchFamily="18" charset="0"/>
            </a:endParaRPr>
          </a:p>
        </p:txBody>
      </p:sp>
      <p:sp>
        <p:nvSpPr>
          <p:cNvPr id="3" name="矩形: 圆角 2">
            <a:extLst>
              <a:ext uri="{FF2B5EF4-FFF2-40B4-BE49-F238E27FC236}">
                <a16:creationId xmlns:a16="http://schemas.microsoft.com/office/drawing/2014/main" id="{F5C2F4B3-B645-4522-A8F7-1BDF025E1335}"/>
              </a:ext>
            </a:extLst>
          </p:cNvPr>
          <p:cNvSpPr/>
          <p:nvPr/>
        </p:nvSpPr>
        <p:spPr bwMode="auto">
          <a:xfrm>
            <a:off x="1932772" y="5410199"/>
            <a:ext cx="2310214" cy="609600"/>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tx1"/>
                </a:solidFill>
                <a:effectLst/>
                <a:latin typeface="Times" charset="0"/>
              </a:rPr>
              <a:t>Bus voltages</a:t>
            </a:r>
            <a:endParaRPr kumimoji="0" lang="zh-CN" altLang="en-US" sz="1800" b="0" i="0" u="none" strike="noStrike" cap="none" normalizeH="0" baseline="0" dirty="0">
              <a:ln>
                <a:noFill/>
              </a:ln>
              <a:solidFill>
                <a:schemeClr val="tx1"/>
              </a:solidFill>
              <a:effectLst/>
              <a:latin typeface="Times" charset="0"/>
            </a:endParaRPr>
          </a:p>
        </p:txBody>
      </p:sp>
      <p:sp>
        <p:nvSpPr>
          <p:cNvPr id="22" name="矩形: 圆角 21">
            <a:extLst>
              <a:ext uri="{FF2B5EF4-FFF2-40B4-BE49-F238E27FC236}">
                <a16:creationId xmlns:a16="http://schemas.microsoft.com/office/drawing/2014/main" id="{9B462CB9-FB49-459D-B477-D27370620F37}"/>
              </a:ext>
            </a:extLst>
          </p:cNvPr>
          <p:cNvSpPr/>
          <p:nvPr/>
        </p:nvSpPr>
        <p:spPr bwMode="auto">
          <a:xfrm>
            <a:off x="5309786" y="5410199"/>
            <a:ext cx="2310214" cy="609601"/>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r>
              <a:rPr kumimoji="0" lang="en-US" altLang="zh-CN" sz="1600" b="0" i="0" u="none" strike="noStrike" cap="none" normalizeH="0" baseline="0" dirty="0">
                <a:ln>
                  <a:noFill/>
                </a:ln>
                <a:solidFill>
                  <a:srgbClr val="FF0000"/>
                </a:solidFill>
                <a:effectLst/>
                <a:latin typeface="Times" charset="0"/>
              </a:rPr>
              <a:t>Control signal generated by secondary control</a:t>
            </a:r>
            <a:endParaRPr kumimoji="0" lang="zh-CN" altLang="en-US" sz="1600" b="0" i="0" u="none" strike="noStrike" cap="none" normalizeH="0" baseline="0" dirty="0">
              <a:ln>
                <a:noFill/>
              </a:ln>
              <a:solidFill>
                <a:srgbClr val="FF0000"/>
              </a:solidFill>
              <a:effectLst/>
              <a:latin typeface="Times" charset="0"/>
            </a:endParaRPr>
          </a:p>
        </p:txBody>
      </p:sp>
      <p:sp>
        <p:nvSpPr>
          <p:cNvPr id="7" name="矩形 6">
            <a:extLst>
              <a:ext uri="{FF2B5EF4-FFF2-40B4-BE49-F238E27FC236}">
                <a16:creationId xmlns:a16="http://schemas.microsoft.com/office/drawing/2014/main" id="{5EB02F8F-053C-46EF-80E0-46F3AC61385D}"/>
              </a:ext>
            </a:extLst>
          </p:cNvPr>
          <p:cNvSpPr/>
          <p:nvPr/>
        </p:nvSpPr>
        <p:spPr bwMode="auto">
          <a:xfrm>
            <a:off x="3886200" y="4636532"/>
            <a:ext cx="914400" cy="369332"/>
          </a:xfrm>
          <a:prstGeom prst="rect">
            <a:avLst/>
          </a:prstGeom>
          <a:noFill/>
          <a:ln w="9525" cap="flat" cmpd="sng" algn="ctr">
            <a:solidFill>
              <a:schemeClr val="tx1"/>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23" name="矩形 22">
            <a:extLst>
              <a:ext uri="{FF2B5EF4-FFF2-40B4-BE49-F238E27FC236}">
                <a16:creationId xmlns:a16="http://schemas.microsoft.com/office/drawing/2014/main" id="{E72C8392-BB5F-46BA-A3D4-D5CECD86383B}"/>
              </a:ext>
            </a:extLst>
          </p:cNvPr>
          <p:cNvSpPr/>
          <p:nvPr/>
        </p:nvSpPr>
        <p:spPr bwMode="auto">
          <a:xfrm>
            <a:off x="4876800" y="4648200"/>
            <a:ext cx="685800" cy="369332"/>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cxnSp>
        <p:nvCxnSpPr>
          <p:cNvPr id="11" name="直接连接符 10">
            <a:extLst>
              <a:ext uri="{FF2B5EF4-FFF2-40B4-BE49-F238E27FC236}">
                <a16:creationId xmlns:a16="http://schemas.microsoft.com/office/drawing/2014/main" id="{02F79D3F-BE91-4CB8-8284-62BED175D543}"/>
              </a:ext>
            </a:extLst>
          </p:cNvPr>
          <p:cNvCxnSpPr>
            <a:stCxn id="7" idx="2"/>
            <a:endCxn id="3" idx="0"/>
          </p:cNvCxnSpPr>
          <p:nvPr/>
        </p:nvCxnSpPr>
        <p:spPr bwMode="auto">
          <a:xfrm flipH="1">
            <a:off x="3087879" y="5005864"/>
            <a:ext cx="1255521" cy="404335"/>
          </a:xfrm>
          <a:prstGeom prst="line">
            <a:avLst/>
          </a:prstGeom>
          <a:solidFill>
            <a:schemeClr val="accent1"/>
          </a:solidFill>
          <a:ln w="9525" cap="flat" cmpd="sng" algn="ctr">
            <a:solidFill>
              <a:schemeClr val="tx1"/>
            </a:solidFill>
            <a:prstDash val="solid"/>
            <a:round/>
            <a:headEnd type="none" w="med" len="med"/>
            <a:tailEnd type="triangle" w="med" len="med"/>
          </a:ln>
          <a:effectLst/>
        </p:spPr>
      </p:cxnSp>
      <p:cxnSp>
        <p:nvCxnSpPr>
          <p:cNvPr id="24" name="直接连接符 23">
            <a:extLst>
              <a:ext uri="{FF2B5EF4-FFF2-40B4-BE49-F238E27FC236}">
                <a16:creationId xmlns:a16="http://schemas.microsoft.com/office/drawing/2014/main" id="{592B6A32-D60F-46C1-98A7-1814F192A534}"/>
              </a:ext>
            </a:extLst>
          </p:cNvPr>
          <p:cNvCxnSpPr>
            <a:stCxn id="23" idx="2"/>
            <a:endCxn id="22" idx="0"/>
          </p:cNvCxnSpPr>
          <p:nvPr/>
        </p:nvCxnSpPr>
        <p:spPr bwMode="auto">
          <a:xfrm>
            <a:off x="5219700" y="5017532"/>
            <a:ext cx="1245193" cy="392667"/>
          </a:xfrm>
          <a:prstGeom prst="line">
            <a:avLst/>
          </a:prstGeom>
          <a:solidFill>
            <a:schemeClr val="accent1"/>
          </a:solidFill>
          <a:ln w="9525" cap="flat" cmpd="sng" algn="ctr">
            <a:solidFill>
              <a:srgbClr val="FF0000"/>
            </a:solidFill>
            <a:prstDash val="solid"/>
            <a:round/>
            <a:headEnd type="none" w="med" len="med"/>
            <a:tailEnd type="triangle" w="med" len="med"/>
          </a:ln>
          <a:effectLst/>
        </p:spPr>
      </p:cxnSp>
    </p:spTree>
    <p:extLst>
      <p:ext uri="{BB962C8B-B14F-4D97-AF65-F5344CB8AC3E}">
        <p14:creationId xmlns:p14="http://schemas.microsoft.com/office/powerpoint/2010/main" val="93508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par>
                                <p:cTn id="19" presetID="16" presetClass="entr" presetSubtype="21"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barn(inVertical)">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2" grpId="0" animBg="1"/>
      <p:bldP spid="7"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16</a:t>
            </a:fld>
            <a:endParaRPr lang="en-US" dirty="0"/>
          </a:p>
        </p:txBody>
      </p:sp>
      <p:sp>
        <p:nvSpPr>
          <p:cNvPr id="5" name="Text Placeholder 4"/>
          <p:cNvSpPr>
            <a:spLocks noGrp="1"/>
          </p:cNvSpPr>
          <p:nvPr>
            <p:ph type="body" sz="quarter" idx="10"/>
          </p:nvPr>
        </p:nvSpPr>
        <p:spPr/>
        <p:txBody>
          <a:bodyPr/>
          <a:lstStyle/>
          <a:p>
            <a:endParaRPr lang="en-US" dirty="0"/>
          </a:p>
        </p:txBody>
      </p:sp>
      <p:sp>
        <p:nvSpPr>
          <p:cNvPr id="17" name="Title 1">
            <a:extLst>
              <a:ext uri="{FF2B5EF4-FFF2-40B4-BE49-F238E27FC236}">
                <a16:creationId xmlns:a16="http://schemas.microsoft.com/office/drawing/2014/main" id="{EDA94951-5AA5-487A-90EF-42511CC1AFC2}"/>
              </a:ext>
            </a:extLst>
          </p:cNvPr>
          <p:cNvSpPr>
            <a:spLocks noGrp="1"/>
          </p:cNvSpPr>
          <p:nvPr>
            <p:ph type="title"/>
          </p:nvPr>
        </p:nvSpPr>
        <p:spPr>
          <a:xfrm>
            <a:off x="0" y="0"/>
            <a:ext cx="5943600" cy="568740"/>
          </a:xfrm>
        </p:spPr>
        <p:txBody>
          <a:bodyPr/>
          <a:lstStyle/>
          <a:p>
            <a:pPr algn="ctr"/>
            <a:r>
              <a:rPr lang="en-US" sz="3200" kern="1200" dirty="0">
                <a:latin typeface="Times" panose="02020603050405020304" pitchFamily="18" charset="0"/>
                <a:ea typeface="Microsoft YaHei UI" panose="020B0503020204020204" pitchFamily="34" charset="-122"/>
                <a:cs typeface="Times" panose="02020603050405020304" pitchFamily="18" charset="0"/>
              </a:rPr>
              <a:t>Linearization of microgrid model</a:t>
            </a:r>
          </a:p>
        </p:txBody>
      </p:sp>
      <p:sp>
        <p:nvSpPr>
          <p:cNvPr id="18" name="Rectangle 2">
            <a:extLst>
              <a:ext uri="{FF2B5EF4-FFF2-40B4-BE49-F238E27FC236}">
                <a16:creationId xmlns:a16="http://schemas.microsoft.com/office/drawing/2014/main" id="{36785488-F08E-4241-B671-41E4D9E016D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51788B15-CA64-42D1-8EE6-332022A64C56}"/>
                  </a:ext>
                </a:extLst>
              </p:cNvPr>
              <p:cNvSpPr>
                <a:spLocks noGrp="1"/>
              </p:cNvSpPr>
              <p:nvPr>
                <p:ph idx="1"/>
              </p:nvPr>
            </p:nvSpPr>
            <p:spPr>
              <a:xfrm>
                <a:off x="762000" y="607183"/>
                <a:ext cx="7620000" cy="4650617"/>
              </a:xfrm>
            </p:spPr>
            <p:txBody>
              <a:bodyPr/>
              <a:lstStyle/>
              <a:p>
                <a:pPr marL="0" indent="0" algn="just">
                  <a:spcAft>
                    <a:spcPts val="600"/>
                  </a:spcAft>
                  <a:buNone/>
                </a:pPr>
                <a:r>
                  <a:rPr lang="en-US" altLang="zh-CN" sz="1800" dirty="0">
                    <a:solidFill>
                      <a:schemeClr val="tx1"/>
                    </a:solidFill>
                    <a:latin typeface="Times" panose="02020603050405020304" pitchFamily="18" charset="0"/>
                    <a:cs typeface="Times" panose="02020603050405020304" pitchFamily="18" charset="0"/>
                  </a:rPr>
                  <a:t>The above model is a nonlinear model. To simplify the problem, sometimes we need to obtain the small-signal model of microgrids. Let </a:t>
                </a:r>
                <a14:m>
                  <m:oMath xmlns:m="http://schemas.openxmlformats.org/officeDocument/2006/math">
                    <m:d>
                      <m:dPr>
                        <m:ctrlPr>
                          <a:rPr lang="en-US" altLang="zh-CN" sz="1800" i="1" smtClean="0">
                            <a:solidFill>
                              <a:schemeClr val="tx1"/>
                            </a:solidFill>
                            <a:latin typeface="Cambria Math" panose="02040503050406030204" pitchFamily="18" charset="0"/>
                            <a:cs typeface="Times" panose="02020603050405020304" pitchFamily="18" charset="0"/>
                          </a:rPr>
                        </m:ctrlPr>
                      </m:dPr>
                      <m:e>
                        <m:sSub>
                          <m:sSubPr>
                            <m:ctrlPr>
                              <a:rPr lang="en-US" altLang="zh-CN" sz="1800" i="1">
                                <a:solidFill>
                                  <a:schemeClr val="tx1"/>
                                </a:solidFill>
                                <a:latin typeface="Cambria Math" panose="02040503050406030204" pitchFamily="18" charset="0"/>
                                <a:cs typeface="Times" panose="02020603050405020304" pitchFamily="18" charset="0"/>
                              </a:rPr>
                            </m:ctrlPr>
                          </m:sSubPr>
                          <m:e>
                            <m:r>
                              <a:rPr lang="en-US" altLang="zh-CN" sz="1800" i="1">
                                <a:solidFill>
                                  <a:schemeClr val="tx1"/>
                                </a:solidFill>
                                <a:latin typeface="Cambria Math" panose="02040503050406030204" pitchFamily="18" charset="0"/>
                                <a:cs typeface="Times" panose="02020603050405020304" pitchFamily="18" charset="0"/>
                              </a:rPr>
                              <m:t>𝑥</m:t>
                            </m:r>
                          </m:e>
                          <m:sub>
                            <m:r>
                              <a:rPr lang="en-US" altLang="zh-CN" sz="1800" i="1">
                                <a:solidFill>
                                  <a:schemeClr val="tx1"/>
                                </a:solidFill>
                                <a:latin typeface="Cambria Math" panose="02040503050406030204" pitchFamily="18" charset="0"/>
                                <a:cs typeface="Times" panose="02020603050405020304" pitchFamily="18" charset="0"/>
                              </a:rPr>
                              <m:t>𝑒</m:t>
                            </m:r>
                          </m:sub>
                        </m:sSub>
                        <m:r>
                          <a:rPr lang="en-US" altLang="zh-CN" sz="1800" b="0" i="1" smtClean="0">
                            <a:solidFill>
                              <a:schemeClr val="tx1"/>
                            </a:solidFill>
                            <a:latin typeface="Cambria Math" panose="02040503050406030204" pitchFamily="18" charset="0"/>
                            <a:cs typeface="Times" panose="02020603050405020304" pitchFamily="18" charset="0"/>
                          </a:rPr>
                          <m:t>,</m:t>
                        </m:r>
                        <m:sSub>
                          <m:sSubPr>
                            <m:ctrlPr>
                              <a:rPr lang="en-US" altLang="zh-CN" sz="1800" i="1">
                                <a:solidFill>
                                  <a:schemeClr val="tx1"/>
                                </a:solidFill>
                                <a:latin typeface="Cambria Math" panose="02040503050406030204" pitchFamily="18" charset="0"/>
                                <a:cs typeface="Times" panose="02020603050405020304" pitchFamily="18" charset="0"/>
                              </a:rPr>
                            </m:ctrlPr>
                          </m:sSubPr>
                          <m:e>
                            <m:r>
                              <a:rPr lang="en-US" altLang="zh-CN" sz="1800" b="0" i="1" smtClean="0">
                                <a:solidFill>
                                  <a:schemeClr val="tx1"/>
                                </a:solidFill>
                                <a:latin typeface="Cambria Math" panose="02040503050406030204" pitchFamily="18" charset="0"/>
                                <a:cs typeface="Times" panose="02020603050405020304" pitchFamily="18" charset="0"/>
                              </a:rPr>
                              <m:t>𝑢</m:t>
                            </m:r>
                          </m:e>
                          <m:sub>
                            <m:r>
                              <a:rPr lang="en-US" altLang="zh-CN" sz="1800" i="1">
                                <a:solidFill>
                                  <a:schemeClr val="tx1"/>
                                </a:solidFill>
                                <a:latin typeface="Cambria Math" panose="02040503050406030204" pitchFamily="18" charset="0"/>
                                <a:cs typeface="Times" panose="02020603050405020304" pitchFamily="18" charset="0"/>
                              </a:rPr>
                              <m:t>𝑒</m:t>
                            </m:r>
                          </m:sub>
                        </m:sSub>
                      </m:e>
                    </m:d>
                  </m:oMath>
                </a14:m>
                <a:r>
                  <a:rPr lang="en-US" altLang="zh-CN" sz="1800" kern="1200" dirty="0">
                    <a:solidFill>
                      <a:schemeClr val="tx1"/>
                    </a:solidFill>
                    <a:latin typeface="Times" panose="02020603050405020304" pitchFamily="18" charset="0"/>
                    <a:cs typeface="Times" panose="02020603050405020304" pitchFamily="18" charset="0"/>
                  </a:rPr>
                  <a:t> be an equilibrium of system (14), then we can take the Taylor Series expansion of </a:t>
                </a:r>
                <a14:m>
                  <m:oMath xmlns:m="http://schemas.openxmlformats.org/officeDocument/2006/math">
                    <m:r>
                      <a:rPr lang="en-US" altLang="zh-CN" sz="1800" b="0" i="1" kern="1200" smtClean="0">
                        <a:solidFill>
                          <a:schemeClr val="tx1"/>
                        </a:solidFill>
                        <a:latin typeface="Cambria Math" panose="02040503050406030204" pitchFamily="18" charset="0"/>
                        <a:cs typeface="Times" panose="02020603050405020304" pitchFamily="18" charset="0"/>
                      </a:rPr>
                      <m:t>𝑓</m:t>
                    </m:r>
                    <m:d>
                      <m:dPr>
                        <m:ctrlPr>
                          <a:rPr lang="en-US" altLang="zh-CN" sz="1800" b="0" i="1" kern="1200" smtClean="0">
                            <a:solidFill>
                              <a:schemeClr val="tx1"/>
                            </a:solidFill>
                            <a:latin typeface="Cambria Math" panose="02040503050406030204" pitchFamily="18" charset="0"/>
                            <a:cs typeface="Times" panose="02020603050405020304" pitchFamily="18" charset="0"/>
                          </a:rPr>
                        </m:ctrlPr>
                      </m:dPr>
                      <m:e>
                        <m:r>
                          <a:rPr lang="en-US" altLang="zh-CN" sz="1800" b="0" i="1" kern="1200" smtClean="0">
                            <a:solidFill>
                              <a:schemeClr val="tx1"/>
                            </a:solidFill>
                            <a:latin typeface="Cambria Math" panose="02040503050406030204" pitchFamily="18" charset="0"/>
                            <a:cs typeface="Times" panose="02020603050405020304" pitchFamily="18" charset="0"/>
                          </a:rPr>
                          <m:t>𝑥</m:t>
                        </m:r>
                        <m:r>
                          <a:rPr lang="en-US" altLang="zh-CN" sz="1800" b="0" i="1" kern="1200" smtClean="0">
                            <a:solidFill>
                              <a:schemeClr val="tx1"/>
                            </a:solidFill>
                            <a:latin typeface="Cambria Math" panose="02040503050406030204" pitchFamily="18" charset="0"/>
                            <a:cs typeface="Times" panose="02020603050405020304" pitchFamily="18" charset="0"/>
                          </a:rPr>
                          <m:t>,</m:t>
                        </m:r>
                        <m:r>
                          <a:rPr lang="en-US" altLang="zh-CN" sz="1800" b="0" i="1" kern="1200" smtClean="0">
                            <a:solidFill>
                              <a:schemeClr val="tx1"/>
                            </a:solidFill>
                            <a:latin typeface="Cambria Math" panose="02040503050406030204" pitchFamily="18" charset="0"/>
                            <a:cs typeface="Times" panose="02020603050405020304" pitchFamily="18" charset="0"/>
                          </a:rPr>
                          <m:t>𝑢</m:t>
                        </m:r>
                      </m:e>
                    </m:d>
                  </m:oMath>
                </a14:m>
                <a:r>
                  <a:rPr lang="en-US" altLang="zh-CN" sz="1800" kern="1200" dirty="0">
                    <a:solidFill>
                      <a:schemeClr val="tx1"/>
                    </a:solidFill>
                    <a:latin typeface="Times" panose="02020603050405020304" pitchFamily="18" charset="0"/>
                    <a:cs typeface="Times" panose="02020603050405020304" pitchFamily="18" charset="0"/>
                  </a:rPr>
                  <a:t> around </a:t>
                </a:r>
                <a14:m>
                  <m:oMath xmlns:m="http://schemas.openxmlformats.org/officeDocument/2006/math">
                    <m:d>
                      <m:dPr>
                        <m:ctrlPr>
                          <a:rPr lang="en-US" altLang="zh-CN" sz="1800" i="1">
                            <a:solidFill>
                              <a:schemeClr val="tx1"/>
                            </a:solidFill>
                            <a:latin typeface="Cambria Math" panose="02040503050406030204" pitchFamily="18" charset="0"/>
                            <a:cs typeface="Times" panose="02020603050405020304" pitchFamily="18" charset="0"/>
                          </a:rPr>
                        </m:ctrlPr>
                      </m:dPr>
                      <m:e>
                        <m:sSub>
                          <m:sSubPr>
                            <m:ctrlPr>
                              <a:rPr lang="en-US" altLang="zh-CN" sz="1800" i="1">
                                <a:solidFill>
                                  <a:schemeClr val="tx1"/>
                                </a:solidFill>
                                <a:latin typeface="Cambria Math" panose="02040503050406030204" pitchFamily="18" charset="0"/>
                                <a:cs typeface="Times" panose="02020603050405020304" pitchFamily="18" charset="0"/>
                              </a:rPr>
                            </m:ctrlPr>
                          </m:sSubPr>
                          <m:e>
                            <m:r>
                              <a:rPr lang="en-US" altLang="zh-CN" sz="1800" i="1">
                                <a:solidFill>
                                  <a:schemeClr val="tx1"/>
                                </a:solidFill>
                                <a:latin typeface="Cambria Math" panose="02040503050406030204" pitchFamily="18" charset="0"/>
                                <a:cs typeface="Times" panose="02020603050405020304" pitchFamily="18" charset="0"/>
                              </a:rPr>
                              <m:t>𝑥</m:t>
                            </m:r>
                          </m:e>
                          <m:sub>
                            <m:r>
                              <a:rPr lang="en-US" altLang="zh-CN" sz="1800" i="1">
                                <a:solidFill>
                                  <a:schemeClr val="tx1"/>
                                </a:solidFill>
                                <a:latin typeface="Cambria Math" panose="02040503050406030204" pitchFamily="18" charset="0"/>
                                <a:cs typeface="Times" panose="02020603050405020304" pitchFamily="18" charset="0"/>
                              </a:rPr>
                              <m:t>𝑒</m:t>
                            </m:r>
                          </m:sub>
                        </m:sSub>
                        <m:r>
                          <a:rPr lang="en-US" altLang="zh-CN" sz="1800" i="1">
                            <a:solidFill>
                              <a:schemeClr val="tx1"/>
                            </a:solidFill>
                            <a:latin typeface="Cambria Math" panose="02040503050406030204" pitchFamily="18" charset="0"/>
                            <a:cs typeface="Times" panose="02020603050405020304" pitchFamily="18" charset="0"/>
                          </a:rPr>
                          <m:t>,</m:t>
                        </m:r>
                        <m:sSub>
                          <m:sSubPr>
                            <m:ctrlPr>
                              <a:rPr lang="en-US" altLang="zh-CN" sz="1800" i="1">
                                <a:solidFill>
                                  <a:schemeClr val="tx1"/>
                                </a:solidFill>
                                <a:latin typeface="Cambria Math" panose="02040503050406030204" pitchFamily="18" charset="0"/>
                                <a:cs typeface="Times" panose="02020603050405020304" pitchFamily="18" charset="0"/>
                              </a:rPr>
                            </m:ctrlPr>
                          </m:sSubPr>
                          <m:e>
                            <m:r>
                              <a:rPr lang="en-US" altLang="zh-CN" sz="1800" i="1">
                                <a:solidFill>
                                  <a:schemeClr val="tx1"/>
                                </a:solidFill>
                                <a:latin typeface="Cambria Math" panose="02040503050406030204" pitchFamily="18" charset="0"/>
                                <a:cs typeface="Times" panose="02020603050405020304" pitchFamily="18" charset="0"/>
                              </a:rPr>
                              <m:t>𝑢</m:t>
                            </m:r>
                          </m:e>
                          <m:sub>
                            <m:r>
                              <a:rPr lang="en-US" altLang="zh-CN" sz="1800" i="1">
                                <a:solidFill>
                                  <a:schemeClr val="tx1"/>
                                </a:solidFill>
                                <a:latin typeface="Cambria Math" panose="02040503050406030204" pitchFamily="18" charset="0"/>
                                <a:cs typeface="Times" panose="02020603050405020304" pitchFamily="18" charset="0"/>
                              </a:rPr>
                              <m:t>𝑒</m:t>
                            </m:r>
                          </m:sub>
                        </m:sSub>
                      </m:e>
                    </m:d>
                  </m:oMath>
                </a14:m>
                <a:r>
                  <a:rPr lang="en-US" altLang="zh-CN" sz="1600" i="1" dirty="0">
                    <a:solidFill>
                      <a:schemeClr val="tx1"/>
                    </a:solidFill>
                    <a:latin typeface="Cambria Math" panose="02040503050406030204" pitchFamily="18" charset="0"/>
                  </a:rPr>
                  <a:t> </a:t>
                </a:r>
                <a:r>
                  <a:rPr lang="en-US" altLang="zh-CN" sz="1800" kern="1200" dirty="0">
                    <a:solidFill>
                      <a:schemeClr val="tx1"/>
                    </a:solidFill>
                    <a:latin typeface="Times" panose="02020603050405020304" pitchFamily="18" charset="0"/>
                    <a:cs typeface="Times" panose="02020603050405020304" pitchFamily="18" charset="0"/>
                  </a:rPr>
                  <a:t>as follows,</a:t>
                </a:r>
              </a:p>
              <a:p>
                <a:pPr marL="0" indent="0" algn="just">
                  <a:spcAft>
                    <a:spcPts val="600"/>
                  </a:spcAft>
                  <a:buNone/>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𝑓</m:t>
                      </m:r>
                      <m:d>
                        <m:dPr>
                          <m:ctrlPr>
                            <a:rPr lang="en-US" altLang="zh-CN" sz="1600" b="0" i="1" smtClean="0">
                              <a:solidFill>
                                <a:schemeClr val="tx1"/>
                              </a:solidFill>
                              <a:latin typeface="Cambria Math" panose="02040503050406030204" pitchFamily="18" charset="0"/>
                            </a:rPr>
                          </m:ctrlPr>
                        </m:dPr>
                        <m:e>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𝑢</m:t>
                          </m:r>
                        </m:e>
                      </m:d>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𝑓</m:t>
                      </m:r>
                      <m:d>
                        <m:dPr>
                          <m:ctrlPr>
                            <a:rPr lang="en-US" altLang="zh-CN" sz="1600" b="0" i="1" smtClean="0">
                              <a:solidFill>
                                <a:schemeClr val="tx1"/>
                              </a:solidFill>
                              <a:latin typeface="Cambria Math" panose="02040503050406030204" pitchFamily="18" charset="0"/>
                            </a:rPr>
                          </m:ctrlPr>
                        </m:dPr>
                        <m:e>
                          <m:sSub>
                            <m:sSubPr>
                              <m:ctrlPr>
                                <a:rPr lang="en-US" altLang="zh-CN" sz="1600" i="1">
                                  <a:solidFill>
                                    <a:schemeClr val="tx1"/>
                                  </a:solidFill>
                                  <a:latin typeface="Cambria Math" panose="02040503050406030204" pitchFamily="18" charset="0"/>
                                  <a:cs typeface="Times" panose="02020603050405020304" pitchFamily="18" charset="0"/>
                                </a:rPr>
                              </m:ctrlPr>
                            </m:sSubPr>
                            <m:e>
                              <m:r>
                                <a:rPr lang="en-US" altLang="zh-CN" sz="1600" i="1">
                                  <a:solidFill>
                                    <a:schemeClr val="tx1"/>
                                  </a:solidFill>
                                  <a:latin typeface="Cambria Math" panose="02040503050406030204" pitchFamily="18" charset="0"/>
                                  <a:cs typeface="Times" panose="02020603050405020304" pitchFamily="18" charset="0"/>
                                </a:rPr>
                                <m:t>𝑥</m:t>
                              </m:r>
                            </m:e>
                            <m:sub>
                              <m:r>
                                <a:rPr lang="en-US" altLang="zh-CN" sz="1600" i="1">
                                  <a:solidFill>
                                    <a:schemeClr val="tx1"/>
                                  </a:solidFill>
                                  <a:latin typeface="Cambria Math" panose="02040503050406030204" pitchFamily="18" charset="0"/>
                                  <a:cs typeface="Times" panose="02020603050405020304" pitchFamily="18" charset="0"/>
                                </a:rPr>
                                <m:t>𝑒</m:t>
                              </m:r>
                            </m:sub>
                          </m:sSub>
                          <m:r>
                            <a:rPr lang="en-US" altLang="zh-CN" sz="1600" i="1">
                              <a:solidFill>
                                <a:schemeClr val="tx1"/>
                              </a:solidFill>
                              <a:latin typeface="Cambria Math" panose="02040503050406030204" pitchFamily="18" charset="0"/>
                              <a:cs typeface="Times" panose="02020603050405020304" pitchFamily="18" charset="0"/>
                            </a:rPr>
                            <m:t>,</m:t>
                          </m:r>
                          <m:sSub>
                            <m:sSubPr>
                              <m:ctrlPr>
                                <a:rPr lang="en-US" altLang="zh-CN" sz="1600" i="1">
                                  <a:solidFill>
                                    <a:schemeClr val="tx1"/>
                                  </a:solidFill>
                                  <a:latin typeface="Cambria Math" panose="02040503050406030204" pitchFamily="18" charset="0"/>
                                  <a:cs typeface="Times" panose="02020603050405020304" pitchFamily="18" charset="0"/>
                                </a:rPr>
                              </m:ctrlPr>
                            </m:sSubPr>
                            <m:e>
                              <m:r>
                                <a:rPr lang="en-US" altLang="zh-CN" sz="1600" i="1">
                                  <a:solidFill>
                                    <a:schemeClr val="tx1"/>
                                  </a:solidFill>
                                  <a:latin typeface="Cambria Math" panose="02040503050406030204" pitchFamily="18" charset="0"/>
                                  <a:cs typeface="Times" panose="02020603050405020304" pitchFamily="18" charset="0"/>
                                </a:rPr>
                                <m:t>𝑢</m:t>
                              </m:r>
                            </m:e>
                            <m:sub>
                              <m:r>
                                <a:rPr lang="en-US" altLang="zh-CN" sz="1600" i="1">
                                  <a:solidFill>
                                    <a:schemeClr val="tx1"/>
                                  </a:solidFill>
                                  <a:latin typeface="Cambria Math" panose="02040503050406030204" pitchFamily="18" charset="0"/>
                                  <a:cs typeface="Times" panose="02020603050405020304" pitchFamily="18" charset="0"/>
                                </a:rPr>
                                <m:t>𝑒</m:t>
                              </m:r>
                            </m:sub>
                          </m:sSub>
                        </m:e>
                      </m:d>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𝐴</m:t>
                      </m:r>
                      <m:d>
                        <m:dPr>
                          <m:ctrlPr>
                            <a:rPr lang="en-US" altLang="zh-CN" sz="1600" b="0" i="1" smtClean="0">
                              <a:solidFill>
                                <a:schemeClr val="tx1"/>
                              </a:solidFill>
                              <a:latin typeface="Cambria Math" panose="02040503050406030204" pitchFamily="18" charset="0"/>
                            </a:rPr>
                          </m:ctrlPr>
                        </m:dPr>
                        <m:e>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m:t>
                          </m:r>
                          <m:sSub>
                            <m:sSubPr>
                              <m:ctrlPr>
                                <a:rPr lang="en-US" altLang="zh-CN" sz="1600" i="1">
                                  <a:solidFill>
                                    <a:schemeClr val="tx1"/>
                                  </a:solidFill>
                                  <a:latin typeface="Cambria Math" panose="02040503050406030204" pitchFamily="18" charset="0"/>
                                  <a:cs typeface="Times" panose="02020603050405020304" pitchFamily="18" charset="0"/>
                                </a:rPr>
                              </m:ctrlPr>
                            </m:sSubPr>
                            <m:e>
                              <m:r>
                                <a:rPr lang="en-US" altLang="zh-CN" sz="1600" i="1">
                                  <a:solidFill>
                                    <a:schemeClr val="tx1"/>
                                  </a:solidFill>
                                  <a:latin typeface="Cambria Math" panose="02040503050406030204" pitchFamily="18" charset="0"/>
                                  <a:cs typeface="Times" panose="02020603050405020304" pitchFamily="18" charset="0"/>
                                </a:rPr>
                                <m:t>𝑥</m:t>
                              </m:r>
                            </m:e>
                            <m:sub>
                              <m:r>
                                <a:rPr lang="en-US" altLang="zh-CN" sz="1600" i="1">
                                  <a:solidFill>
                                    <a:schemeClr val="tx1"/>
                                  </a:solidFill>
                                  <a:latin typeface="Cambria Math" panose="02040503050406030204" pitchFamily="18" charset="0"/>
                                  <a:cs typeface="Times" panose="02020603050405020304" pitchFamily="18" charset="0"/>
                                </a:rPr>
                                <m:t>𝑒</m:t>
                              </m:r>
                            </m:sub>
                          </m:sSub>
                        </m:e>
                      </m:d>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𝐵</m:t>
                      </m:r>
                      <m:d>
                        <m:dPr>
                          <m:ctrlPr>
                            <a:rPr lang="en-US" altLang="zh-CN" sz="1600" b="0" i="1" smtClean="0">
                              <a:solidFill>
                                <a:schemeClr val="tx1"/>
                              </a:solidFill>
                              <a:latin typeface="Cambria Math" panose="02040503050406030204" pitchFamily="18" charset="0"/>
                            </a:rPr>
                          </m:ctrlPr>
                        </m:dPr>
                        <m:e>
                          <m:r>
                            <a:rPr lang="en-US" altLang="zh-CN" sz="1600" b="0" i="1" smtClean="0">
                              <a:solidFill>
                                <a:schemeClr val="tx1"/>
                              </a:solidFill>
                              <a:latin typeface="Cambria Math" panose="02040503050406030204" pitchFamily="18" charset="0"/>
                            </a:rPr>
                            <m:t>𝑢</m:t>
                          </m:r>
                          <m:r>
                            <a:rPr lang="en-US" altLang="zh-CN" sz="1600" b="0" i="1" smtClean="0">
                              <a:solidFill>
                                <a:schemeClr val="tx1"/>
                              </a:solidFill>
                              <a:latin typeface="Cambria Math" panose="02040503050406030204" pitchFamily="18" charset="0"/>
                            </a:rPr>
                            <m:t>−</m:t>
                          </m:r>
                          <m:sSub>
                            <m:sSubPr>
                              <m:ctrlPr>
                                <a:rPr lang="en-US" altLang="zh-CN" sz="1600" b="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𝑢</m:t>
                              </m:r>
                            </m:e>
                            <m:sub>
                              <m:r>
                                <a:rPr lang="en-US" altLang="zh-CN" sz="1600" b="0" i="1" smtClean="0">
                                  <a:solidFill>
                                    <a:schemeClr val="tx1"/>
                                  </a:solidFill>
                                  <a:latin typeface="Cambria Math" panose="02040503050406030204" pitchFamily="18" charset="0"/>
                                </a:rPr>
                                <m:t>𝑒</m:t>
                              </m:r>
                            </m:sub>
                          </m:sSub>
                        </m:e>
                      </m:d>
                      <m:r>
                        <a:rPr lang="en-US" altLang="zh-CN" sz="1600" b="0" i="1" smtClean="0">
                          <a:solidFill>
                            <a:schemeClr val="tx1"/>
                          </a:solidFill>
                          <a:latin typeface="Cambria Math" panose="02040503050406030204" pitchFamily="18" charset="0"/>
                        </a:rPr>
                        <m:t>+</m:t>
                      </m:r>
                      <m:r>
                        <a:rPr lang="en-US" altLang="zh-CN" sz="1600" b="0" i="1" smtClean="0">
                          <a:solidFill>
                            <a:schemeClr val="tx1"/>
                          </a:solidFill>
                          <a:latin typeface="Cambria Math" panose="02040503050406030204" pitchFamily="18" charset="0"/>
                        </a:rPr>
                        <m:t>h𝑖𝑔h</m:t>
                      </m:r>
                      <m:r>
                        <a:rPr lang="en-US" altLang="zh-CN" sz="1600" b="0" i="1" smtClean="0">
                          <a:solidFill>
                            <a:schemeClr val="tx1"/>
                          </a:solidFill>
                          <a:latin typeface="Cambria Math" panose="02040503050406030204" pitchFamily="18" charset="0"/>
                        </a:rPr>
                        <m:t> </m:t>
                      </m:r>
                      <m:r>
                        <a:rPr lang="en-US" altLang="zh-CN" sz="1600" b="0" i="1" smtClean="0">
                          <a:solidFill>
                            <a:schemeClr val="tx1"/>
                          </a:solidFill>
                          <a:latin typeface="Cambria Math" panose="02040503050406030204" pitchFamily="18" charset="0"/>
                        </a:rPr>
                        <m:t>𝑜𝑟𝑑𝑒𝑟</m:t>
                      </m:r>
                      <m:r>
                        <a:rPr lang="en-US" altLang="zh-CN" sz="1600" b="0" i="1" smtClean="0">
                          <a:solidFill>
                            <a:schemeClr val="tx1"/>
                          </a:solidFill>
                          <a:latin typeface="Cambria Math" panose="02040503050406030204" pitchFamily="18" charset="0"/>
                        </a:rPr>
                        <m:t> </m:t>
                      </m:r>
                      <m:r>
                        <a:rPr lang="en-US" altLang="zh-CN" sz="1600" b="0" i="1" smtClean="0">
                          <a:solidFill>
                            <a:schemeClr val="tx1"/>
                          </a:solidFill>
                          <a:latin typeface="Cambria Math" panose="02040503050406030204" pitchFamily="18" charset="0"/>
                        </a:rPr>
                        <m:t>𝑡𝑒𝑟𝑚</m:t>
                      </m:r>
                      <m:r>
                        <a:rPr lang="en-US" altLang="zh-CN" sz="1600" b="0" i="1" smtClean="0">
                          <a:solidFill>
                            <a:schemeClr val="tx1"/>
                          </a:solidFill>
                          <a:latin typeface="Cambria Math" panose="02040503050406030204" pitchFamily="18" charset="0"/>
                        </a:rPr>
                        <m:t>,</m:t>
                      </m:r>
                    </m:oMath>
                  </m:oMathPara>
                </a14:m>
                <a:endParaRPr lang="en-US" altLang="zh-CN" sz="1600" b="0" i="1" dirty="0">
                  <a:solidFill>
                    <a:schemeClr val="tx1"/>
                  </a:solidFill>
                  <a:latin typeface="Cambria Math" panose="02040503050406030204" pitchFamily="18" charset="0"/>
                </a:endParaRPr>
              </a:p>
              <a:p>
                <a:pPr marL="0" indent="0" algn="just">
                  <a:spcAft>
                    <a:spcPts val="600"/>
                  </a:spcAft>
                  <a:buNone/>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rPr>
                        <m:t>𝐴</m:t>
                      </m:r>
                      <m:r>
                        <a:rPr lang="en-US" altLang="zh-CN" sz="1600" b="0" i="1" smtClean="0">
                          <a:solidFill>
                            <a:schemeClr val="tx1"/>
                          </a:solidFill>
                          <a:latin typeface="Cambria Math" panose="02040503050406030204" pitchFamily="18" charset="0"/>
                        </a:rPr>
                        <m:t>=</m:t>
                      </m:r>
                      <m:sSub>
                        <m:sSubPr>
                          <m:ctrlPr>
                            <a:rPr lang="en-US" altLang="zh-CN" sz="1600" b="0" i="1" smtClean="0">
                              <a:solidFill>
                                <a:schemeClr val="tx1"/>
                              </a:solidFill>
                              <a:latin typeface="Cambria Math" panose="02040503050406030204" pitchFamily="18" charset="0"/>
                            </a:rPr>
                          </m:ctrlPr>
                        </m:sSubPr>
                        <m:e>
                          <m:d>
                            <m:dPr>
                              <m:begChr m:val="["/>
                              <m:endChr m:val="]"/>
                              <m:ctrlPr>
                                <a:rPr lang="en-US" altLang="zh-CN" sz="1600" i="1">
                                  <a:solidFill>
                                    <a:schemeClr val="tx1"/>
                                  </a:solidFill>
                                  <a:latin typeface="Cambria Math" panose="02040503050406030204" pitchFamily="18" charset="0"/>
                                </a:rPr>
                              </m:ctrlPr>
                            </m:dPr>
                            <m:e>
                              <m:m>
                                <m:mPr>
                                  <m:mcs>
                                    <m:mc>
                                      <m:mcPr>
                                        <m:count m:val="3"/>
                                        <m:mcJc m:val="center"/>
                                      </m:mcPr>
                                    </m:mc>
                                  </m:mcs>
                                  <m:ctrlPr>
                                    <a:rPr lang="en-US" altLang="zh-CN" sz="1600" i="1">
                                      <a:solidFill>
                                        <a:schemeClr val="tx1"/>
                                      </a:solidFill>
                                      <a:latin typeface="Cambria Math" panose="02040503050406030204" pitchFamily="18" charset="0"/>
                                    </a:rPr>
                                  </m:ctrlPr>
                                </m:mPr>
                                <m:mr>
                                  <m:e>
                                    <m:f>
                                      <m:fPr>
                                        <m:ctrlPr>
                                          <a:rPr lang="en-US" altLang="zh-CN" sz="1600" i="1">
                                            <a:solidFill>
                                              <a:schemeClr val="tx1"/>
                                            </a:solidFill>
                                            <a:latin typeface="Cambria Math" panose="02040503050406030204" pitchFamily="18" charset="0"/>
                                          </a:rPr>
                                        </m:ctrlPr>
                                      </m:fPr>
                                      <m:num>
                                        <m:r>
                                          <a:rPr lang="zh-CN" altLang="en-US" sz="1600" i="1">
                                            <a:solidFill>
                                              <a:schemeClr val="tx1"/>
                                            </a:solidFill>
                                            <a:latin typeface="Cambria Math" panose="02040503050406030204" pitchFamily="18" charset="0"/>
                                          </a:rPr>
                                          <m:t>𝜕</m:t>
                                        </m:r>
                                        <m:sSub>
                                          <m:sSubPr>
                                            <m:ctrlPr>
                                              <a:rPr lang="en-US"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𝑓</m:t>
                                            </m:r>
                                          </m:e>
                                          <m:sub>
                                            <m:r>
                                              <a:rPr lang="en-US" altLang="zh-CN" sz="1600" i="1">
                                                <a:solidFill>
                                                  <a:schemeClr val="tx1"/>
                                                </a:solidFill>
                                                <a:latin typeface="Cambria Math" panose="02040503050406030204" pitchFamily="18" charset="0"/>
                                              </a:rPr>
                                              <m:t>1</m:t>
                                            </m:r>
                                          </m:sub>
                                        </m:sSub>
                                      </m:num>
                                      <m:den>
                                        <m:r>
                                          <a:rPr lang="zh-CN" altLang="en-US" sz="1600" i="1">
                                            <a:solidFill>
                                              <a:schemeClr val="tx1"/>
                                            </a:solidFill>
                                            <a:latin typeface="Cambria Math" panose="02040503050406030204" pitchFamily="18" charset="0"/>
                                          </a:rPr>
                                          <m:t>𝜕</m:t>
                                        </m:r>
                                        <m:sSub>
                                          <m:sSubPr>
                                            <m:ctrlPr>
                                              <a:rPr lang="en-US"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𝑥</m:t>
                                            </m:r>
                                          </m:e>
                                          <m:sub>
                                            <m:r>
                                              <a:rPr lang="en-US" altLang="zh-CN" sz="1600" i="1">
                                                <a:solidFill>
                                                  <a:schemeClr val="tx1"/>
                                                </a:solidFill>
                                                <a:latin typeface="Cambria Math" panose="02040503050406030204" pitchFamily="18" charset="0"/>
                                              </a:rPr>
                                              <m:t>1</m:t>
                                            </m:r>
                                          </m:sub>
                                        </m:sSub>
                                      </m:den>
                                    </m:f>
                                  </m:e>
                                  <m:e>
                                    <m:r>
                                      <a:rPr lang="en-US" altLang="zh-CN" sz="1600" i="1">
                                        <a:solidFill>
                                          <a:schemeClr val="tx1"/>
                                        </a:solidFill>
                                        <a:latin typeface="Cambria Math" panose="02040503050406030204" pitchFamily="18" charset="0"/>
                                      </a:rPr>
                                      <m:t>⋯</m:t>
                                    </m:r>
                                  </m:e>
                                  <m:e>
                                    <m:f>
                                      <m:fPr>
                                        <m:ctrlPr>
                                          <a:rPr lang="en-US" altLang="zh-CN" sz="1600" i="1">
                                            <a:solidFill>
                                              <a:schemeClr val="tx1"/>
                                            </a:solidFill>
                                            <a:latin typeface="Cambria Math" panose="02040503050406030204" pitchFamily="18" charset="0"/>
                                          </a:rPr>
                                        </m:ctrlPr>
                                      </m:fPr>
                                      <m:num>
                                        <m:r>
                                          <a:rPr lang="zh-CN" altLang="en-US" sz="1600" i="1">
                                            <a:solidFill>
                                              <a:schemeClr val="tx1"/>
                                            </a:solidFill>
                                            <a:latin typeface="Cambria Math" panose="02040503050406030204" pitchFamily="18" charset="0"/>
                                          </a:rPr>
                                          <m:t>𝜕</m:t>
                                        </m:r>
                                        <m:sSub>
                                          <m:sSubPr>
                                            <m:ctrlPr>
                                              <a:rPr lang="en-US"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𝑓</m:t>
                                            </m:r>
                                          </m:e>
                                          <m:sub>
                                            <m:r>
                                              <a:rPr lang="en-US" altLang="zh-CN" sz="1600" i="1">
                                                <a:solidFill>
                                                  <a:schemeClr val="tx1"/>
                                                </a:solidFill>
                                                <a:latin typeface="Cambria Math" panose="02040503050406030204" pitchFamily="18" charset="0"/>
                                              </a:rPr>
                                              <m:t>1</m:t>
                                            </m:r>
                                          </m:sub>
                                        </m:sSub>
                                      </m:num>
                                      <m:den>
                                        <m:r>
                                          <a:rPr lang="zh-CN" altLang="en-US" sz="1600" i="1">
                                            <a:solidFill>
                                              <a:schemeClr val="tx1"/>
                                            </a:solidFill>
                                            <a:latin typeface="Cambria Math" panose="02040503050406030204" pitchFamily="18" charset="0"/>
                                          </a:rPr>
                                          <m:t>𝜕</m:t>
                                        </m:r>
                                        <m:sSub>
                                          <m:sSubPr>
                                            <m:ctrlPr>
                                              <a:rPr lang="en-US"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𝑥</m:t>
                                            </m:r>
                                          </m:e>
                                          <m:sub>
                                            <m:r>
                                              <a:rPr lang="en-US" altLang="zh-CN" sz="1600" i="1">
                                                <a:solidFill>
                                                  <a:schemeClr val="tx1"/>
                                                </a:solidFill>
                                                <a:latin typeface="Cambria Math" panose="02040503050406030204" pitchFamily="18" charset="0"/>
                                              </a:rPr>
                                              <m:t>𝑛</m:t>
                                            </m:r>
                                          </m:sub>
                                        </m:sSub>
                                      </m:den>
                                    </m:f>
                                  </m:e>
                                </m:mr>
                                <m:mr>
                                  <m:e>
                                    <m:r>
                                      <a:rPr lang="en-US" altLang="zh-CN" sz="1600" i="1">
                                        <a:solidFill>
                                          <a:schemeClr val="tx1"/>
                                        </a:solidFill>
                                        <a:latin typeface="Cambria Math" panose="02040503050406030204" pitchFamily="18" charset="0"/>
                                      </a:rPr>
                                      <m:t>⋮</m:t>
                                    </m:r>
                                  </m:e>
                                  <m:e>
                                    <m:r>
                                      <a:rPr lang="en-US" altLang="zh-CN" sz="1600" i="1">
                                        <a:solidFill>
                                          <a:schemeClr val="tx1"/>
                                        </a:solidFill>
                                        <a:latin typeface="Cambria Math" panose="02040503050406030204" pitchFamily="18" charset="0"/>
                                      </a:rPr>
                                      <m:t>⋱</m:t>
                                    </m:r>
                                  </m:e>
                                  <m:e>
                                    <m:r>
                                      <a:rPr lang="en-US" altLang="zh-CN" sz="1600" i="1">
                                        <a:solidFill>
                                          <a:schemeClr val="tx1"/>
                                        </a:solidFill>
                                        <a:latin typeface="Cambria Math" panose="02040503050406030204" pitchFamily="18" charset="0"/>
                                      </a:rPr>
                                      <m:t>⋮</m:t>
                                    </m:r>
                                  </m:e>
                                </m:mr>
                                <m:mr>
                                  <m:e>
                                    <m:f>
                                      <m:fPr>
                                        <m:ctrlPr>
                                          <a:rPr lang="en-US" altLang="zh-CN" sz="1600" i="1">
                                            <a:solidFill>
                                              <a:schemeClr val="tx1"/>
                                            </a:solidFill>
                                            <a:latin typeface="Cambria Math" panose="02040503050406030204" pitchFamily="18" charset="0"/>
                                          </a:rPr>
                                        </m:ctrlPr>
                                      </m:fPr>
                                      <m:num>
                                        <m:r>
                                          <a:rPr lang="zh-CN" altLang="en-US" sz="1600" i="1">
                                            <a:solidFill>
                                              <a:schemeClr val="tx1"/>
                                            </a:solidFill>
                                            <a:latin typeface="Cambria Math" panose="02040503050406030204" pitchFamily="18" charset="0"/>
                                          </a:rPr>
                                          <m:t>𝜕</m:t>
                                        </m:r>
                                        <m:sSub>
                                          <m:sSubPr>
                                            <m:ctrlPr>
                                              <a:rPr lang="en-US"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𝑓</m:t>
                                            </m:r>
                                          </m:e>
                                          <m:sub>
                                            <m:r>
                                              <a:rPr lang="en-US" altLang="zh-CN" sz="1600" i="1">
                                                <a:solidFill>
                                                  <a:schemeClr val="tx1"/>
                                                </a:solidFill>
                                                <a:latin typeface="Cambria Math" panose="02040503050406030204" pitchFamily="18" charset="0"/>
                                              </a:rPr>
                                              <m:t>𝑛</m:t>
                                            </m:r>
                                          </m:sub>
                                        </m:sSub>
                                      </m:num>
                                      <m:den>
                                        <m:r>
                                          <a:rPr lang="zh-CN" altLang="en-US" sz="1600" i="1">
                                            <a:solidFill>
                                              <a:schemeClr val="tx1"/>
                                            </a:solidFill>
                                            <a:latin typeface="Cambria Math" panose="02040503050406030204" pitchFamily="18" charset="0"/>
                                          </a:rPr>
                                          <m:t>𝜕</m:t>
                                        </m:r>
                                        <m:sSub>
                                          <m:sSubPr>
                                            <m:ctrlPr>
                                              <a:rPr lang="en-US"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𝑥</m:t>
                                            </m:r>
                                          </m:e>
                                          <m:sub>
                                            <m:r>
                                              <a:rPr lang="en-US" altLang="zh-CN" sz="1600" i="1">
                                                <a:solidFill>
                                                  <a:schemeClr val="tx1"/>
                                                </a:solidFill>
                                                <a:latin typeface="Cambria Math" panose="02040503050406030204" pitchFamily="18" charset="0"/>
                                              </a:rPr>
                                              <m:t>1</m:t>
                                            </m:r>
                                          </m:sub>
                                        </m:sSub>
                                      </m:den>
                                    </m:f>
                                  </m:e>
                                  <m:e>
                                    <m:r>
                                      <a:rPr lang="en-US" altLang="zh-CN" sz="1600" i="1">
                                        <a:solidFill>
                                          <a:schemeClr val="tx1"/>
                                        </a:solidFill>
                                        <a:latin typeface="Cambria Math" panose="02040503050406030204" pitchFamily="18" charset="0"/>
                                      </a:rPr>
                                      <m:t>⋯</m:t>
                                    </m:r>
                                  </m:e>
                                  <m:e>
                                    <m:f>
                                      <m:fPr>
                                        <m:ctrlPr>
                                          <a:rPr lang="en-US" altLang="zh-CN" sz="1600" i="1">
                                            <a:solidFill>
                                              <a:schemeClr val="tx1"/>
                                            </a:solidFill>
                                            <a:latin typeface="Cambria Math" panose="02040503050406030204" pitchFamily="18" charset="0"/>
                                          </a:rPr>
                                        </m:ctrlPr>
                                      </m:fPr>
                                      <m:num>
                                        <m:r>
                                          <a:rPr lang="zh-CN" altLang="en-US" sz="1600" i="1">
                                            <a:solidFill>
                                              <a:schemeClr val="tx1"/>
                                            </a:solidFill>
                                            <a:latin typeface="Cambria Math" panose="02040503050406030204" pitchFamily="18" charset="0"/>
                                          </a:rPr>
                                          <m:t>𝜕</m:t>
                                        </m:r>
                                        <m:sSub>
                                          <m:sSubPr>
                                            <m:ctrlPr>
                                              <a:rPr lang="en-US"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𝑓</m:t>
                                            </m:r>
                                          </m:e>
                                          <m:sub>
                                            <m:r>
                                              <a:rPr lang="en-US" altLang="zh-CN" sz="1600" i="1">
                                                <a:solidFill>
                                                  <a:schemeClr val="tx1"/>
                                                </a:solidFill>
                                                <a:latin typeface="Cambria Math" panose="02040503050406030204" pitchFamily="18" charset="0"/>
                                              </a:rPr>
                                              <m:t>𝑛</m:t>
                                            </m:r>
                                          </m:sub>
                                        </m:sSub>
                                      </m:num>
                                      <m:den>
                                        <m:r>
                                          <a:rPr lang="zh-CN" altLang="en-US" sz="1600" i="1">
                                            <a:solidFill>
                                              <a:schemeClr val="tx1"/>
                                            </a:solidFill>
                                            <a:latin typeface="Cambria Math" panose="02040503050406030204" pitchFamily="18" charset="0"/>
                                          </a:rPr>
                                          <m:t>𝜕</m:t>
                                        </m:r>
                                        <m:sSub>
                                          <m:sSubPr>
                                            <m:ctrlPr>
                                              <a:rPr lang="en-US"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𝑥</m:t>
                                            </m:r>
                                          </m:e>
                                          <m:sub>
                                            <m:r>
                                              <a:rPr lang="en-US" altLang="zh-CN" sz="1600" i="1">
                                                <a:solidFill>
                                                  <a:schemeClr val="tx1"/>
                                                </a:solidFill>
                                                <a:latin typeface="Cambria Math" panose="02040503050406030204" pitchFamily="18" charset="0"/>
                                              </a:rPr>
                                              <m:t>𝑛</m:t>
                                            </m:r>
                                          </m:sub>
                                        </m:sSub>
                                      </m:den>
                                    </m:f>
                                  </m:e>
                                </m:mr>
                              </m:m>
                            </m:e>
                          </m:d>
                        </m:e>
                        <m:sub>
                          <m:r>
                            <a:rPr lang="en-US" altLang="zh-CN" sz="1600" b="0" i="1" smtClean="0">
                              <a:solidFill>
                                <a:schemeClr val="tx1"/>
                              </a:solidFill>
                              <a:latin typeface="Cambria Math" panose="02040503050406030204" pitchFamily="18" charset="0"/>
                            </a:rPr>
                            <m:t>𝑥</m:t>
                          </m:r>
                          <m:r>
                            <a:rPr lang="en-US" altLang="zh-CN" sz="1600" b="0" i="1" smtClean="0">
                              <a:solidFill>
                                <a:schemeClr val="tx1"/>
                              </a:solidFill>
                              <a:latin typeface="Cambria Math" panose="02040503050406030204" pitchFamily="18" charset="0"/>
                            </a:rPr>
                            <m:t>=</m:t>
                          </m:r>
                          <m:sSub>
                            <m:sSubPr>
                              <m:ctrlPr>
                                <a:rPr lang="en-US" altLang="zh-CN" sz="1600" b="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𝑥</m:t>
                              </m:r>
                            </m:e>
                            <m:sub>
                              <m:r>
                                <a:rPr lang="en-US" altLang="zh-CN" sz="1600" b="0" i="1" smtClean="0">
                                  <a:solidFill>
                                    <a:schemeClr val="tx1"/>
                                  </a:solidFill>
                                  <a:latin typeface="Cambria Math" panose="02040503050406030204" pitchFamily="18" charset="0"/>
                                </a:rPr>
                                <m:t>𝑒</m:t>
                              </m:r>
                            </m:sub>
                          </m:sSub>
                        </m:sub>
                      </m:sSub>
                      <m:r>
                        <a:rPr lang="en-US" altLang="zh-CN" sz="1600" b="0" i="1" smtClean="0">
                          <a:solidFill>
                            <a:schemeClr val="tx1"/>
                          </a:solidFill>
                          <a:latin typeface="Cambria Math" panose="02040503050406030204" pitchFamily="18" charset="0"/>
                        </a:rPr>
                        <m:t>, </m:t>
                      </m:r>
                      <m:r>
                        <a:rPr lang="en-US" altLang="zh-CN" sz="1600" b="0" i="1" smtClean="0">
                          <a:solidFill>
                            <a:schemeClr val="tx1"/>
                          </a:solidFill>
                          <a:latin typeface="Cambria Math" panose="02040503050406030204" pitchFamily="18" charset="0"/>
                        </a:rPr>
                        <m:t>𝐵</m:t>
                      </m:r>
                      <m:r>
                        <a:rPr lang="en-US" altLang="zh-CN" sz="1600" b="0" i="1" smtClean="0">
                          <a:solidFill>
                            <a:schemeClr val="tx1"/>
                          </a:solidFill>
                          <a:latin typeface="Cambria Math" panose="02040503050406030204" pitchFamily="18" charset="0"/>
                        </a:rPr>
                        <m:t>=</m:t>
                      </m:r>
                      <m:sSub>
                        <m:sSubPr>
                          <m:ctrlPr>
                            <a:rPr lang="en-US" altLang="zh-CN" sz="1600" i="1">
                              <a:solidFill>
                                <a:schemeClr val="tx1"/>
                              </a:solidFill>
                              <a:latin typeface="Cambria Math" panose="02040503050406030204" pitchFamily="18" charset="0"/>
                            </a:rPr>
                          </m:ctrlPr>
                        </m:sSubPr>
                        <m:e>
                          <m:d>
                            <m:dPr>
                              <m:begChr m:val="["/>
                              <m:endChr m:val="]"/>
                              <m:ctrlPr>
                                <a:rPr lang="en-US" altLang="zh-CN" sz="1600" i="1">
                                  <a:solidFill>
                                    <a:schemeClr val="tx1"/>
                                  </a:solidFill>
                                  <a:latin typeface="Cambria Math" panose="02040503050406030204" pitchFamily="18" charset="0"/>
                                </a:rPr>
                              </m:ctrlPr>
                            </m:dPr>
                            <m:e>
                              <m:m>
                                <m:mPr>
                                  <m:mcs>
                                    <m:mc>
                                      <m:mcPr>
                                        <m:count m:val="3"/>
                                        <m:mcJc m:val="center"/>
                                      </m:mcPr>
                                    </m:mc>
                                  </m:mcs>
                                  <m:ctrlPr>
                                    <a:rPr lang="en-US" altLang="zh-CN" sz="1600" i="1">
                                      <a:solidFill>
                                        <a:schemeClr val="tx1"/>
                                      </a:solidFill>
                                      <a:latin typeface="Cambria Math" panose="02040503050406030204" pitchFamily="18" charset="0"/>
                                    </a:rPr>
                                  </m:ctrlPr>
                                </m:mPr>
                                <m:mr>
                                  <m:e>
                                    <m:f>
                                      <m:fPr>
                                        <m:ctrlPr>
                                          <a:rPr lang="en-US" altLang="zh-CN" sz="1600" i="1">
                                            <a:solidFill>
                                              <a:schemeClr val="tx1"/>
                                            </a:solidFill>
                                            <a:latin typeface="Cambria Math" panose="02040503050406030204" pitchFamily="18" charset="0"/>
                                          </a:rPr>
                                        </m:ctrlPr>
                                      </m:fPr>
                                      <m:num>
                                        <m:r>
                                          <a:rPr lang="zh-CN" altLang="en-US" sz="1600" i="1">
                                            <a:solidFill>
                                              <a:schemeClr val="tx1"/>
                                            </a:solidFill>
                                            <a:latin typeface="Cambria Math" panose="02040503050406030204" pitchFamily="18" charset="0"/>
                                          </a:rPr>
                                          <m:t>𝜕</m:t>
                                        </m:r>
                                        <m:sSub>
                                          <m:sSubPr>
                                            <m:ctrlPr>
                                              <a:rPr lang="en-US"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𝑓</m:t>
                                            </m:r>
                                          </m:e>
                                          <m:sub>
                                            <m:r>
                                              <a:rPr lang="en-US" altLang="zh-CN" sz="1600" i="1">
                                                <a:solidFill>
                                                  <a:schemeClr val="tx1"/>
                                                </a:solidFill>
                                                <a:latin typeface="Cambria Math" panose="02040503050406030204" pitchFamily="18" charset="0"/>
                                              </a:rPr>
                                              <m:t>1</m:t>
                                            </m:r>
                                          </m:sub>
                                        </m:sSub>
                                      </m:num>
                                      <m:den>
                                        <m:r>
                                          <a:rPr lang="zh-CN" altLang="en-US" sz="1600" i="1">
                                            <a:solidFill>
                                              <a:schemeClr val="tx1"/>
                                            </a:solidFill>
                                            <a:latin typeface="Cambria Math" panose="02040503050406030204" pitchFamily="18" charset="0"/>
                                          </a:rPr>
                                          <m:t>𝜕</m:t>
                                        </m:r>
                                        <m:sSub>
                                          <m:sSubPr>
                                            <m:ctrlPr>
                                              <a:rPr lang="en-US"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𝑢</m:t>
                                            </m:r>
                                          </m:e>
                                          <m:sub>
                                            <m:r>
                                              <a:rPr lang="en-US" altLang="zh-CN" sz="1600" i="1">
                                                <a:solidFill>
                                                  <a:schemeClr val="tx1"/>
                                                </a:solidFill>
                                                <a:latin typeface="Cambria Math" panose="02040503050406030204" pitchFamily="18" charset="0"/>
                                              </a:rPr>
                                              <m:t>1</m:t>
                                            </m:r>
                                          </m:sub>
                                        </m:sSub>
                                      </m:den>
                                    </m:f>
                                  </m:e>
                                  <m:e>
                                    <m:r>
                                      <a:rPr lang="en-US" altLang="zh-CN" sz="1600" i="1">
                                        <a:solidFill>
                                          <a:schemeClr val="tx1"/>
                                        </a:solidFill>
                                        <a:latin typeface="Cambria Math" panose="02040503050406030204" pitchFamily="18" charset="0"/>
                                      </a:rPr>
                                      <m:t>⋯</m:t>
                                    </m:r>
                                  </m:e>
                                  <m:e>
                                    <m:f>
                                      <m:fPr>
                                        <m:ctrlPr>
                                          <a:rPr lang="en-US" altLang="zh-CN" sz="1600" i="1">
                                            <a:solidFill>
                                              <a:schemeClr val="tx1"/>
                                            </a:solidFill>
                                            <a:latin typeface="Cambria Math" panose="02040503050406030204" pitchFamily="18" charset="0"/>
                                          </a:rPr>
                                        </m:ctrlPr>
                                      </m:fPr>
                                      <m:num>
                                        <m:r>
                                          <a:rPr lang="zh-CN" altLang="en-US" sz="1600" i="1">
                                            <a:solidFill>
                                              <a:schemeClr val="tx1"/>
                                            </a:solidFill>
                                            <a:latin typeface="Cambria Math" panose="02040503050406030204" pitchFamily="18" charset="0"/>
                                          </a:rPr>
                                          <m:t>𝜕</m:t>
                                        </m:r>
                                        <m:sSub>
                                          <m:sSubPr>
                                            <m:ctrlPr>
                                              <a:rPr lang="en-US"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𝑓</m:t>
                                            </m:r>
                                          </m:e>
                                          <m:sub>
                                            <m:r>
                                              <a:rPr lang="en-US" altLang="zh-CN" sz="1600" i="1">
                                                <a:solidFill>
                                                  <a:schemeClr val="tx1"/>
                                                </a:solidFill>
                                                <a:latin typeface="Cambria Math" panose="02040503050406030204" pitchFamily="18" charset="0"/>
                                              </a:rPr>
                                              <m:t>1</m:t>
                                            </m:r>
                                          </m:sub>
                                        </m:sSub>
                                      </m:num>
                                      <m:den>
                                        <m:r>
                                          <a:rPr lang="zh-CN" altLang="en-US" sz="1600" i="1">
                                            <a:solidFill>
                                              <a:schemeClr val="tx1"/>
                                            </a:solidFill>
                                            <a:latin typeface="Cambria Math" panose="02040503050406030204" pitchFamily="18" charset="0"/>
                                          </a:rPr>
                                          <m:t>𝜕</m:t>
                                        </m:r>
                                        <m:sSub>
                                          <m:sSubPr>
                                            <m:ctrlPr>
                                              <a:rPr lang="en-US"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𝑢</m:t>
                                            </m:r>
                                          </m:e>
                                          <m:sub>
                                            <m:r>
                                              <a:rPr lang="en-US" altLang="zh-CN" sz="1600" b="0" i="1" smtClean="0">
                                                <a:solidFill>
                                                  <a:schemeClr val="tx1"/>
                                                </a:solidFill>
                                                <a:latin typeface="Cambria Math" panose="02040503050406030204" pitchFamily="18" charset="0"/>
                                              </a:rPr>
                                              <m:t>2</m:t>
                                            </m:r>
                                            <m:r>
                                              <a:rPr lang="en-US" altLang="zh-CN" sz="1600" b="0" i="1" smtClean="0">
                                                <a:solidFill>
                                                  <a:schemeClr val="tx1"/>
                                                </a:solidFill>
                                                <a:latin typeface="Cambria Math" panose="02040503050406030204" pitchFamily="18" charset="0"/>
                                              </a:rPr>
                                              <m:t>𝑚</m:t>
                                            </m:r>
                                          </m:sub>
                                        </m:sSub>
                                      </m:den>
                                    </m:f>
                                  </m:e>
                                </m:mr>
                                <m:mr>
                                  <m:e>
                                    <m:r>
                                      <a:rPr lang="en-US" altLang="zh-CN" sz="1600" i="1">
                                        <a:solidFill>
                                          <a:schemeClr val="tx1"/>
                                        </a:solidFill>
                                        <a:latin typeface="Cambria Math" panose="02040503050406030204" pitchFamily="18" charset="0"/>
                                      </a:rPr>
                                      <m:t>⋮</m:t>
                                    </m:r>
                                  </m:e>
                                  <m:e>
                                    <m:r>
                                      <a:rPr lang="en-US" altLang="zh-CN" sz="1600" i="1">
                                        <a:solidFill>
                                          <a:schemeClr val="tx1"/>
                                        </a:solidFill>
                                        <a:latin typeface="Cambria Math" panose="02040503050406030204" pitchFamily="18" charset="0"/>
                                      </a:rPr>
                                      <m:t>⋱</m:t>
                                    </m:r>
                                  </m:e>
                                  <m:e>
                                    <m:r>
                                      <a:rPr lang="en-US" altLang="zh-CN" sz="1600" i="1">
                                        <a:solidFill>
                                          <a:schemeClr val="tx1"/>
                                        </a:solidFill>
                                        <a:latin typeface="Cambria Math" panose="02040503050406030204" pitchFamily="18" charset="0"/>
                                      </a:rPr>
                                      <m:t>⋮</m:t>
                                    </m:r>
                                  </m:e>
                                </m:mr>
                                <m:mr>
                                  <m:e>
                                    <m:f>
                                      <m:fPr>
                                        <m:ctrlPr>
                                          <a:rPr lang="en-US" altLang="zh-CN" sz="1600" i="1">
                                            <a:solidFill>
                                              <a:schemeClr val="tx1"/>
                                            </a:solidFill>
                                            <a:latin typeface="Cambria Math" panose="02040503050406030204" pitchFamily="18" charset="0"/>
                                          </a:rPr>
                                        </m:ctrlPr>
                                      </m:fPr>
                                      <m:num>
                                        <m:r>
                                          <a:rPr lang="zh-CN" altLang="en-US" sz="1600" i="1">
                                            <a:solidFill>
                                              <a:schemeClr val="tx1"/>
                                            </a:solidFill>
                                            <a:latin typeface="Cambria Math" panose="02040503050406030204" pitchFamily="18" charset="0"/>
                                          </a:rPr>
                                          <m:t>𝜕</m:t>
                                        </m:r>
                                        <m:sSub>
                                          <m:sSubPr>
                                            <m:ctrlPr>
                                              <a:rPr lang="en-US"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𝑓</m:t>
                                            </m:r>
                                          </m:e>
                                          <m:sub>
                                            <m:r>
                                              <a:rPr lang="en-US" altLang="zh-CN" sz="1600" i="1">
                                                <a:solidFill>
                                                  <a:schemeClr val="tx1"/>
                                                </a:solidFill>
                                                <a:latin typeface="Cambria Math" panose="02040503050406030204" pitchFamily="18" charset="0"/>
                                              </a:rPr>
                                              <m:t>𝑛</m:t>
                                            </m:r>
                                          </m:sub>
                                        </m:sSub>
                                      </m:num>
                                      <m:den>
                                        <m:r>
                                          <a:rPr lang="zh-CN" altLang="en-US" sz="1600" i="1">
                                            <a:solidFill>
                                              <a:schemeClr val="tx1"/>
                                            </a:solidFill>
                                            <a:latin typeface="Cambria Math" panose="02040503050406030204" pitchFamily="18" charset="0"/>
                                          </a:rPr>
                                          <m:t>𝜕</m:t>
                                        </m:r>
                                        <m:sSub>
                                          <m:sSubPr>
                                            <m:ctrlPr>
                                              <a:rPr lang="en-US"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𝑢</m:t>
                                            </m:r>
                                          </m:e>
                                          <m:sub>
                                            <m:r>
                                              <a:rPr lang="en-US" altLang="zh-CN" sz="1600" i="1">
                                                <a:solidFill>
                                                  <a:schemeClr val="tx1"/>
                                                </a:solidFill>
                                                <a:latin typeface="Cambria Math" panose="02040503050406030204" pitchFamily="18" charset="0"/>
                                              </a:rPr>
                                              <m:t>1</m:t>
                                            </m:r>
                                          </m:sub>
                                        </m:sSub>
                                      </m:den>
                                    </m:f>
                                  </m:e>
                                  <m:e>
                                    <m:r>
                                      <a:rPr lang="en-US" altLang="zh-CN" sz="1600" i="1">
                                        <a:solidFill>
                                          <a:schemeClr val="tx1"/>
                                        </a:solidFill>
                                        <a:latin typeface="Cambria Math" panose="02040503050406030204" pitchFamily="18" charset="0"/>
                                      </a:rPr>
                                      <m:t>⋯</m:t>
                                    </m:r>
                                  </m:e>
                                  <m:e>
                                    <m:f>
                                      <m:fPr>
                                        <m:ctrlPr>
                                          <a:rPr lang="en-US" altLang="zh-CN" sz="1600" i="1">
                                            <a:solidFill>
                                              <a:schemeClr val="tx1"/>
                                            </a:solidFill>
                                            <a:latin typeface="Cambria Math" panose="02040503050406030204" pitchFamily="18" charset="0"/>
                                          </a:rPr>
                                        </m:ctrlPr>
                                      </m:fPr>
                                      <m:num>
                                        <m:r>
                                          <a:rPr lang="zh-CN" altLang="en-US" sz="1600" i="1">
                                            <a:solidFill>
                                              <a:schemeClr val="tx1"/>
                                            </a:solidFill>
                                            <a:latin typeface="Cambria Math" panose="02040503050406030204" pitchFamily="18" charset="0"/>
                                          </a:rPr>
                                          <m:t>𝜕</m:t>
                                        </m:r>
                                        <m:sSub>
                                          <m:sSubPr>
                                            <m:ctrlPr>
                                              <a:rPr lang="en-US" altLang="zh-CN" sz="1600" i="1">
                                                <a:solidFill>
                                                  <a:schemeClr val="tx1"/>
                                                </a:solidFill>
                                                <a:latin typeface="Cambria Math" panose="02040503050406030204" pitchFamily="18" charset="0"/>
                                              </a:rPr>
                                            </m:ctrlPr>
                                          </m:sSubPr>
                                          <m:e>
                                            <m:r>
                                              <a:rPr lang="en-US" altLang="zh-CN" sz="1600" i="1">
                                                <a:solidFill>
                                                  <a:schemeClr val="tx1"/>
                                                </a:solidFill>
                                                <a:latin typeface="Cambria Math" panose="02040503050406030204" pitchFamily="18" charset="0"/>
                                              </a:rPr>
                                              <m:t>𝑓</m:t>
                                            </m:r>
                                          </m:e>
                                          <m:sub>
                                            <m:r>
                                              <a:rPr lang="en-US" altLang="zh-CN" sz="1600" i="1">
                                                <a:solidFill>
                                                  <a:schemeClr val="tx1"/>
                                                </a:solidFill>
                                                <a:latin typeface="Cambria Math" panose="02040503050406030204" pitchFamily="18" charset="0"/>
                                              </a:rPr>
                                              <m:t>𝑛</m:t>
                                            </m:r>
                                          </m:sub>
                                        </m:sSub>
                                      </m:num>
                                      <m:den>
                                        <m:r>
                                          <a:rPr lang="zh-CN" altLang="en-US" sz="1600" i="1">
                                            <a:solidFill>
                                              <a:schemeClr val="tx1"/>
                                            </a:solidFill>
                                            <a:latin typeface="Cambria Math" panose="02040503050406030204" pitchFamily="18" charset="0"/>
                                          </a:rPr>
                                          <m:t>𝜕</m:t>
                                        </m:r>
                                        <m:sSub>
                                          <m:sSubPr>
                                            <m:ctrlPr>
                                              <a:rPr lang="en-US" altLang="zh-CN" sz="1600" i="1">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𝑢</m:t>
                                            </m:r>
                                          </m:e>
                                          <m:sub>
                                            <m:r>
                                              <a:rPr lang="en-US" altLang="zh-CN" sz="1600" b="0" i="1" smtClean="0">
                                                <a:solidFill>
                                                  <a:schemeClr val="tx1"/>
                                                </a:solidFill>
                                                <a:latin typeface="Cambria Math" panose="02040503050406030204" pitchFamily="18" charset="0"/>
                                              </a:rPr>
                                              <m:t>2</m:t>
                                            </m:r>
                                            <m:r>
                                              <a:rPr lang="en-US" altLang="zh-CN" sz="1600" b="0" i="1" smtClean="0">
                                                <a:solidFill>
                                                  <a:schemeClr val="tx1"/>
                                                </a:solidFill>
                                                <a:latin typeface="Cambria Math" panose="02040503050406030204" pitchFamily="18" charset="0"/>
                                              </a:rPr>
                                              <m:t>𝑚</m:t>
                                            </m:r>
                                          </m:sub>
                                        </m:sSub>
                                      </m:den>
                                    </m:f>
                                  </m:e>
                                </m:mr>
                              </m:m>
                            </m:e>
                          </m:d>
                        </m:e>
                        <m:sub>
                          <m:r>
                            <a:rPr lang="en-US" altLang="zh-CN" sz="1600" b="0" i="1" smtClean="0">
                              <a:solidFill>
                                <a:schemeClr val="tx1"/>
                              </a:solidFill>
                              <a:latin typeface="Cambria Math" panose="02040503050406030204" pitchFamily="18" charset="0"/>
                            </a:rPr>
                            <m:t>𝑢</m:t>
                          </m:r>
                          <m:r>
                            <a:rPr lang="en-US" altLang="zh-CN" sz="1600" i="1">
                              <a:solidFill>
                                <a:schemeClr val="tx1"/>
                              </a:solidFill>
                              <a:latin typeface="Cambria Math" panose="02040503050406030204" pitchFamily="18" charset="0"/>
                            </a:rPr>
                            <m:t>=</m:t>
                          </m:r>
                          <m:sSub>
                            <m:sSubPr>
                              <m:ctrlPr>
                                <a:rPr lang="en-US" altLang="zh-CN" sz="1600" i="1" smtClean="0">
                                  <a:solidFill>
                                    <a:schemeClr val="tx1"/>
                                  </a:solidFill>
                                  <a:latin typeface="Cambria Math" panose="02040503050406030204" pitchFamily="18" charset="0"/>
                                </a:rPr>
                              </m:ctrlPr>
                            </m:sSubPr>
                            <m:e>
                              <m:r>
                                <a:rPr lang="en-US" altLang="zh-CN" sz="1600" b="0" i="1" smtClean="0">
                                  <a:solidFill>
                                    <a:schemeClr val="tx1"/>
                                  </a:solidFill>
                                  <a:latin typeface="Cambria Math" panose="02040503050406030204" pitchFamily="18" charset="0"/>
                                </a:rPr>
                                <m:t>𝑢</m:t>
                              </m:r>
                            </m:e>
                            <m:sub>
                              <m:r>
                                <a:rPr lang="en-US" altLang="zh-CN" sz="1600" i="1">
                                  <a:solidFill>
                                    <a:schemeClr val="tx1"/>
                                  </a:solidFill>
                                  <a:latin typeface="Cambria Math" panose="02040503050406030204" pitchFamily="18" charset="0"/>
                                </a:rPr>
                                <m:t>𝑒</m:t>
                              </m:r>
                            </m:sub>
                          </m:sSub>
                        </m:sub>
                      </m:sSub>
                      <m:r>
                        <a:rPr lang="en-US" altLang="zh-CN" sz="1600" b="0" i="1" smtClean="0">
                          <a:solidFill>
                            <a:schemeClr val="tx1"/>
                          </a:solidFill>
                          <a:latin typeface="Cambria Math" panose="02040503050406030204" pitchFamily="18" charset="0"/>
                        </a:rPr>
                        <m:t>,</m:t>
                      </m:r>
                    </m:oMath>
                  </m:oMathPara>
                </a14:m>
                <a:endParaRPr lang="en-US" altLang="zh-CN" sz="1600" i="1" dirty="0">
                  <a:solidFill>
                    <a:schemeClr val="tx1"/>
                  </a:solidFill>
                  <a:latin typeface="Cambria Math" panose="02040503050406030204" pitchFamily="18" charset="0"/>
                </a:endParaRPr>
              </a:p>
              <a:p>
                <a:pPr marL="0" indent="0" algn="just">
                  <a:spcAft>
                    <a:spcPts val="600"/>
                  </a:spcAft>
                  <a:buNone/>
                </a:pPr>
                <a:r>
                  <a:rPr lang="en-US" altLang="zh-CN" sz="1800" dirty="0">
                    <a:solidFill>
                      <a:schemeClr val="tx1"/>
                    </a:solidFill>
                    <a:latin typeface="Times" panose="02020603050405020304" pitchFamily="18" charset="0"/>
                    <a:cs typeface="Times" panose="02020603050405020304" pitchFamily="18" charset="0"/>
                  </a:rPr>
                  <a:t>where </a:t>
                </a:r>
                <a14:m>
                  <m:oMath xmlns:m="http://schemas.openxmlformats.org/officeDocument/2006/math">
                    <m:r>
                      <a:rPr lang="en-US" altLang="zh-CN" sz="1800" b="0" i="1" smtClean="0">
                        <a:solidFill>
                          <a:schemeClr val="tx1"/>
                        </a:solidFill>
                        <a:latin typeface="Cambria Math" panose="02040503050406030204" pitchFamily="18" charset="0"/>
                        <a:cs typeface="Times" panose="02020603050405020304" pitchFamily="18" charset="0"/>
                      </a:rPr>
                      <m:t>𝑛</m:t>
                    </m:r>
                  </m:oMath>
                </a14:m>
                <a:r>
                  <a:rPr lang="en-US" altLang="zh-CN" sz="1800" dirty="0">
                    <a:solidFill>
                      <a:schemeClr val="tx1"/>
                    </a:solidFill>
                    <a:latin typeface="Times" panose="02020603050405020304" pitchFamily="18" charset="0"/>
                    <a:cs typeface="Times" panose="02020603050405020304" pitchFamily="18" charset="0"/>
                  </a:rPr>
                  <a:t> is the total order of microgrid, and </a:t>
                </a:r>
                <a14:m>
                  <m:oMath xmlns:m="http://schemas.openxmlformats.org/officeDocument/2006/math">
                    <m:r>
                      <a:rPr lang="en-US" altLang="zh-CN" sz="1800" b="0" i="1" smtClean="0">
                        <a:solidFill>
                          <a:schemeClr val="tx1"/>
                        </a:solidFill>
                        <a:latin typeface="Cambria Math" panose="02040503050406030204" pitchFamily="18" charset="0"/>
                        <a:cs typeface="Times" panose="02020603050405020304" pitchFamily="18" charset="0"/>
                      </a:rPr>
                      <m:t>𝑚</m:t>
                    </m:r>
                  </m:oMath>
                </a14:m>
                <a:r>
                  <a:rPr lang="en-US" altLang="zh-CN" sz="1800" dirty="0">
                    <a:solidFill>
                      <a:schemeClr val="tx1"/>
                    </a:solidFill>
                    <a:latin typeface="Times" panose="02020603050405020304" pitchFamily="18" charset="0"/>
                    <a:cs typeface="Times" panose="02020603050405020304" pitchFamily="18" charset="0"/>
                  </a:rPr>
                  <a:t> is the number of inverters in the microgrid. </a:t>
                </a:r>
                <a:r>
                  <a:rPr lang="en-US" altLang="zh-CN" sz="1800" kern="1200" dirty="0">
                    <a:solidFill>
                      <a:schemeClr val="tx1"/>
                    </a:solidFill>
                    <a:latin typeface="Times" panose="02020603050405020304" pitchFamily="18" charset="0"/>
                    <a:cs typeface="Times" panose="02020603050405020304" pitchFamily="18" charset="0"/>
                  </a:rPr>
                  <a:t>Define the perturbation of states and inputs as </a:t>
                </a:r>
                <a14:m>
                  <m:oMath xmlns:m="http://schemas.openxmlformats.org/officeDocument/2006/math">
                    <m:r>
                      <a:rPr lang="zh-CN" altLang="en-US" sz="1800" i="1" kern="1200">
                        <a:solidFill>
                          <a:schemeClr val="tx1"/>
                        </a:solidFill>
                        <a:latin typeface="Cambria Math" panose="02040503050406030204" pitchFamily="18" charset="0"/>
                        <a:cs typeface="Times" panose="02020603050405020304" pitchFamily="18" charset="0"/>
                      </a:rPr>
                      <m:t>𝜕</m:t>
                    </m:r>
                    <m:r>
                      <a:rPr lang="en-US" altLang="zh-CN" sz="1800" i="1" kern="1200">
                        <a:solidFill>
                          <a:schemeClr val="tx1"/>
                        </a:solidFill>
                        <a:latin typeface="Cambria Math" panose="02040503050406030204" pitchFamily="18" charset="0"/>
                        <a:cs typeface="Times" panose="02020603050405020304" pitchFamily="18" charset="0"/>
                      </a:rPr>
                      <m:t>𝑥</m:t>
                    </m:r>
                    <m:r>
                      <a:rPr lang="en-US" altLang="zh-CN" sz="1800" i="1" kern="1200">
                        <a:solidFill>
                          <a:schemeClr val="tx1"/>
                        </a:solidFill>
                        <a:latin typeface="Cambria Math" panose="02040503050406030204" pitchFamily="18" charset="0"/>
                        <a:cs typeface="Times" panose="02020603050405020304" pitchFamily="18" charset="0"/>
                      </a:rPr>
                      <m:t>=</m:t>
                    </m:r>
                    <m:r>
                      <a:rPr lang="en-US" altLang="zh-CN" sz="1800" i="1" kern="1200">
                        <a:solidFill>
                          <a:schemeClr val="tx1"/>
                        </a:solidFill>
                        <a:latin typeface="Cambria Math" panose="02040503050406030204" pitchFamily="18" charset="0"/>
                        <a:cs typeface="Times" panose="02020603050405020304" pitchFamily="18" charset="0"/>
                      </a:rPr>
                      <m:t>𝑥</m:t>
                    </m:r>
                    <m:r>
                      <a:rPr lang="en-US" altLang="zh-CN" sz="1800" i="1" kern="1200">
                        <a:solidFill>
                          <a:schemeClr val="tx1"/>
                        </a:solidFill>
                        <a:latin typeface="Cambria Math" panose="02040503050406030204" pitchFamily="18" charset="0"/>
                        <a:cs typeface="Times" panose="02020603050405020304" pitchFamily="18" charset="0"/>
                      </a:rPr>
                      <m:t>−</m:t>
                    </m:r>
                    <m:sSub>
                      <m:sSubPr>
                        <m:ctrlPr>
                          <a:rPr lang="en-US" altLang="zh-CN" sz="1800" i="1" kern="1200">
                            <a:solidFill>
                              <a:schemeClr val="tx1"/>
                            </a:solidFill>
                            <a:latin typeface="Cambria Math" panose="02040503050406030204" pitchFamily="18" charset="0"/>
                            <a:cs typeface="Times" panose="02020603050405020304" pitchFamily="18" charset="0"/>
                          </a:rPr>
                        </m:ctrlPr>
                      </m:sSubPr>
                      <m:e>
                        <m:r>
                          <a:rPr lang="en-US" altLang="zh-CN" sz="1800" i="1" kern="1200">
                            <a:solidFill>
                              <a:schemeClr val="tx1"/>
                            </a:solidFill>
                            <a:latin typeface="Cambria Math" panose="02040503050406030204" pitchFamily="18" charset="0"/>
                            <a:cs typeface="Times" panose="02020603050405020304" pitchFamily="18" charset="0"/>
                          </a:rPr>
                          <m:t>𝑥</m:t>
                        </m:r>
                      </m:e>
                      <m:sub>
                        <m:r>
                          <a:rPr lang="en-US" altLang="zh-CN" sz="1800" i="1" kern="1200">
                            <a:solidFill>
                              <a:schemeClr val="tx1"/>
                            </a:solidFill>
                            <a:latin typeface="Cambria Math" panose="02040503050406030204" pitchFamily="18" charset="0"/>
                            <a:cs typeface="Times" panose="02020603050405020304" pitchFamily="18" charset="0"/>
                          </a:rPr>
                          <m:t>𝑒</m:t>
                        </m:r>
                      </m:sub>
                    </m:sSub>
                  </m:oMath>
                </a14:m>
                <a:r>
                  <a:rPr lang="en-US" altLang="zh-CN" sz="1800" kern="1200" dirty="0">
                    <a:solidFill>
                      <a:schemeClr val="tx1"/>
                    </a:solidFill>
                    <a:latin typeface="Times" panose="02020603050405020304" pitchFamily="18" charset="0"/>
                    <a:cs typeface="Times" panose="02020603050405020304" pitchFamily="18" charset="0"/>
                  </a:rPr>
                  <a:t>, and </a:t>
                </a:r>
                <a14:m>
                  <m:oMath xmlns:m="http://schemas.openxmlformats.org/officeDocument/2006/math">
                    <m:r>
                      <a:rPr lang="en-US" altLang="zh-CN" sz="1800" i="1" kern="1200">
                        <a:solidFill>
                          <a:schemeClr val="tx1"/>
                        </a:solidFill>
                        <a:latin typeface="Cambria Math" panose="02040503050406030204" pitchFamily="18" charset="0"/>
                        <a:ea typeface="Cambria Math" panose="02040503050406030204" pitchFamily="18" charset="0"/>
                        <a:cs typeface="Times" panose="02020603050405020304" pitchFamily="18" charset="0"/>
                      </a:rPr>
                      <m:t>𝜕</m:t>
                    </m:r>
                    <m:r>
                      <a:rPr lang="en-US" altLang="zh-CN" sz="1800" i="1" kern="1200">
                        <a:solidFill>
                          <a:schemeClr val="tx1"/>
                        </a:solidFill>
                        <a:latin typeface="Cambria Math" panose="02040503050406030204" pitchFamily="18" charset="0"/>
                        <a:cs typeface="Times" panose="02020603050405020304" pitchFamily="18" charset="0"/>
                      </a:rPr>
                      <m:t>𝑢</m:t>
                    </m:r>
                    <m:r>
                      <a:rPr lang="en-US" altLang="zh-CN" sz="1800" i="1" kern="1200">
                        <a:solidFill>
                          <a:schemeClr val="tx1"/>
                        </a:solidFill>
                        <a:latin typeface="Cambria Math" panose="02040503050406030204" pitchFamily="18" charset="0"/>
                        <a:cs typeface="Times" panose="02020603050405020304" pitchFamily="18" charset="0"/>
                      </a:rPr>
                      <m:t>=</m:t>
                    </m:r>
                    <m:r>
                      <a:rPr lang="en-US" altLang="zh-CN" sz="1800" i="1" kern="1200">
                        <a:solidFill>
                          <a:schemeClr val="tx1"/>
                        </a:solidFill>
                        <a:latin typeface="Cambria Math" panose="02040503050406030204" pitchFamily="18" charset="0"/>
                        <a:cs typeface="Times" panose="02020603050405020304" pitchFamily="18" charset="0"/>
                      </a:rPr>
                      <m:t>𝑢</m:t>
                    </m:r>
                    <m:r>
                      <a:rPr lang="en-US" altLang="zh-CN" sz="1800" i="1" kern="1200">
                        <a:solidFill>
                          <a:schemeClr val="tx1"/>
                        </a:solidFill>
                        <a:latin typeface="Cambria Math" panose="02040503050406030204" pitchFamily="18" charset="0"/>
                        <a:cs typeface="Times" panose="02020603050405020304" pitchFamily="18" charset="0"/>
                      </a:rPr>
                      <m:t>−</m:t>
                    </m:r>
                    <m:sSub>
                      <m:sSubPr>
                        <m:ctrlPr>
                          <a:rPr lang="en-US" altLang="zh-CN" sz="1800" i="1" kern="1200">
                            <a:solidFill>
                              <a:schemeClr val="tx1"/>
                            </a:solidFill>
                            <a:latin typeface="Cambria Math" panose="02040503050406030204" pitchFamily="18" charset="0"/>
                            <a:cs typeface="Times" panose="02020603050405020304" pitchFamily="18" charset="0"/>
                          </a:rPr>
                        </m:ctrlPr>
                      </m:sSubPr>
                      <m:e>
                        <m:r>
                          <a:rPr lang="en-US" altLang="zh-CN" sz="1800" i="1" kern="1200">
                            <a:solidFill>
                              <a:schemeClr val="tx1"/>
                            </a:solidFill>
                            <a:latin typeface="Cambria Math" panose="02040503050406030204" pitchFamily="18" charset="0"/>
                            <a:cs typeface="Times" panose="02020603050405020304" pitchFamily="18" charset="0"/>
                          </a:rPr>
                          <m:t>𝑢</m:t>
                        </m:r>
                      </m:e>
                      <m:sub>
                        <m:r>
                          <a:rPr lang="en-US" altLang="zh-CN" sz="1800" i="1" kern="1200">
                            <a:solidFill>
                              <a:schemeClr val="tx1"/>
                            </a:solidFill>
                            <a:latin typeface="Cambria Math" panose="02040503050406030204" pitchFamily="18" charset="0"/>
                            <a:cs typeface="Times" panose="02020603050405020304" pitchFamily="18" charset="0"/>
                          </a:rPr>
                          <m:t>𝑒</m:t>
                        </m:r>
                      </m:sub>
                    </m:sSub>
                  </m:oMath>
                </a14:m>
                <a:r>
                  <a:rPr lang="en-US" altLang="zh-CN" sz="1800" kern="1200" dirty="0">
                    <a:solidFill>
                      <a:schemeClr val="tx1"/>
                    </a:solidFill>
                    <a:latin typeface="Times" panose="02020603050405020304" pitchFamily="18" charset="0"/>
                    <a:cs typeface="Times" panose="02020603050405020304" pitchFamily="18" charset="0"/>
                  </a:rPr>
                  <a:t>. </a:t>
                </a:r>
              </a:p>
              <a:p>
                <a:pPr algn="just">
                  <a:spcAft>
                    <a:spcPts val="600"/>
                  </a:spcAft>
                </a:pPr>
                <a:r>
                  <a:rPr lang="en-US" altLang="zh-CN" sz="1800" dirty="0">
                    <a:solidFill>
                      <a:srgbClr val="FF0000"/>
                    </a:solidFill>
                    <a:latin typeface="Times" panose="02020603050405020304" pitchFamily="18" charset="0"/>
                    <a:cs typeface="Times" panose="02020603050405020304" pitchFamily="18" charset="0"/>
                  </a:rPr>
                  <a:t>Since </a:t>
                </a:r>
                <a14:m>
                  <m:oMath xmlns:m="http://schemas.openxmlformats.org/officeDocument/2006/math">
                    <m:d>
                      <m:dPr>
                        <m:ctrlPr>
                          <a:rPr lang="en-US" altLang="zh-CN" sz="1800" i="1">
                            <a:solidFill>
                              <a:srgbClr val="FF0000"/>
                            </a:solidFill>
                            <a:latin typeface="Cambria Math" panose="02040503050406030204" pitchFamily="18" charset="0"/>
                            <a:cs typeface="Times" panose="02020603050405020304" pitchFamily="18" charset="0"/>
                          </a:rPr>
                        </m:ctrlPr>
                      </m:dPr>
                      <m:e>
                        <m:sSub>
                          <m:sSubPr>
                            <m:ctrlPr>
                              <a:rPr lang="en-US" altLang="zh-CN" sz="1800" i="1">
                                <a:solidFill>
                                  <a:srgbClr val="FF0000"/>
                                </a:solidFill>
                                <a:latin typeface="Cambria Math" panose="02040503050406030204" pitchFamily="18" charset="0"/>
                                <a:cs typeface="Times" panose="02020603050405020304" pitchFamily="18" charset="0"/>
                              </a:rPr>
                            </m:ctrlPr>
                          </m:sSubPr>
                          <m:e>
                            <m:r>
                              <a:rPr lang="en-US" altLang="zh-CN" sz="1800" i="1">
                                <a:solidFill>
                                  <a:srgbClr val="FF0000"/>
                                </a:solidFill>
                                <a:latin typeface="Cambria Math" panose="02040503050406030204" pitchFamily="18" charset="0"/>
                                <a:cs typeface="Times" panose="02020603050405020304" pitchFamily="18" charset="0"/>
                              </a:rPr>
                              <m:t>𝑥</m:t>
                            </m:r>
                          </m:e>
                          <m:sub>
                            <m:r>
                              <a:rPr lang="en-US" altLang="zh-CN" sz="1800" i="1">
                                <a:solidFill>
                                  <a:srgbClr val="FF0000"/>
                                </a:solidFill>
                                <a:latin typeface="Cambria Math" panose="02040503050406030204" pitchFamily="18" charset="0"/>
                                <a:cs typeface="Times" panose="02020603050405020304" pitchFamily="18" charset="0"/>
                              </a:rPr>
                              <m:t>𝑒</m:t>
                            </m:r>
                          </m:sub>
                        </m:sSub>
                        <m:r>
                          <a:rPr lang="en-US" altLang="zh-CN" sz="1800" i="1">
                            <a:solidFill>
                              <a:srgbClr val="FF0000"/>
                            </a:solidFill>
                            <a:latin typeface="Cambria Math" panose="02040503050406030204" pitchFamily="18" charset="0"/>
                            <a:cs typeface="Times" panose="02020603050405020304" pitchFamily="18" charset="0"/>
                          </a:rPr>
                          <m:t>,</m:t>
                        </m:r>
                        <m:sSub>
                          <m:sSubPr>
                            <m:ctrlPr>
                              <a:rPr lang="en-US" altLang="zh-CN" sz="1800" i="1">
                                <a:solidFill>
                                  <a:srgbClr val="FF0000"/>
                                </a:solidFill>
                                <a:latin typeface="Cambria Math" panose="02040503050406030204" pitchFamily="18" charset="0"/>
                                <a:cs typeface="Times" panose="02020603050405020304" pitchFamily="18" charset="0"/>
                              </a:rPr>
                            </m:ctrlPr>
                          </m:sSubPr>
                          <m:e>
                            <m:r>
                              <a:rPr lang="en-US" altLang="zh-CN" sz="1800" i="1">
                                <a:solidFill>
                                  <a:srgbClr val="FF0000"/>
                                </a:solidFill>
                                <a:latin typeface="Cambria Math" panose="02040503050406030204" pitchFamily="18" charset="0"/>
                                <a:cs typeface="Times" panose="02020603050405020304" pitchFamily="18" charset="0"/>
                              </a:rPr>
                              <m:t>𝑢</m:t>
                            </m:r>
                          </m:e>
                          <m:sub>
                            <m:r>
                              <a:rPr lang="en-US" altLang="zh-CN" sz="1800" i="1">
                                <a:solidFill>
                                  <a:srgbClr val="FF0000"/>
                                </a:solidFill>
                                <a:latin typeface="Cambria Math" panose="02040503050406030204" pitchFamily="18" charset="0"/>
                                <a:cs typeface="Times" panose="02020603050405020304" pitchFamily="18" charset="0"/>
                              </a:rPr>
                              <m:t>𝑒</m:t>
                            </m:r>
                          </m:sub>
                        </m:sSub>
                      </m:e>
                    </m:d>
                  </m:oMath>
                </a14:m>
                <a:r>
                  <a:rPr lang="en-US" altLang="zh-CN" sz="1600" i="1" dirty="0">
                    <a:solidFill>
                      <a:srgbClr val="FF0000"/>
                    </a:solidFill>
                    <a:latin typeface="Cambria Math" panose="02040503050406030204" pitchFamily="18" charset="0"/>
                  </a:rPr>
                  <a:t> </a:t>
                </a:r>
                <a:r>
                  <a:rPr lang="en-US" altLang="zh-CN" sz="1800" kern="1200" dirty="0">
                    <a:solidFill>
                      <a:srgbClr val="FF0000"/>
                    </a:solidFill>
                    <a:latin typeface="Times" panose="02020603050405020304" pitchFamily="18" charset="0"/>
                    <a:cs typeface="Times" panose="02020603050405020304" pitchFamily="18" charset="0"/>
                  </a:rPr>
                  <a:t>is an equilibrium, </a:t>
                </a:r>
                <a14:m>
                  <m:oMath xmlns:m="http://schemas.openxmlformats.org/officeDocument/2006/math">
                    <m:r>
                      <a:rPr lang="en-US" altLang="zh-CN" sz="1800" i="1">
                        <a:solidFill>
                          <a:srgbClr val="FF0000"/>
                        </a:solidFill>
                        <a:latin typeface="Cambria Math" panose="02040503050406030204" pitchFamily="18" charset="0"/>
                      </a:rPr>
                      <m:t>𝑓</m:t>
                    </m:r>
                    <m:d>
                      <m:dPr>
                        <m:ctrlPr>
                          <a:rPr lang="en-US" altLang="zh-CN" sz="1800" i="1">
                            <a:solidFill>
                              <a:srgbClr val="FF0000"/>
                            </a:solidFill>
                            <a:latin typeface="Cambria Math" panose="02040503050406030204" pitchFamily="18" charset="0"/>
                          </a:rPr>
                        </m:ctrlPr>
                      </m:dPr>
                      <m:e>
                        <m:sSub>
                          <m:sSubPr>
                            <m:ctrlPr>
                              <a:rPr lang="en-US" altLang="zh-CN" sz="1800" i="1">
                                <a:solidFill>
                                  <a:srgbClr val="FF0000"/>
                                </a:solidFill>
                                <a:latin typeface="Cambria Math" panose="02040503050406030204" pitchFamily="18" charset="0"/>
                                <a:cs typeface="Times" panose="02020603050405020304" pitchFamily="18" charset="0"/>
                              </a:rPr>
                            </m:ctrlPr>
                          </m:sSubPr>
                          <m:e>
                            <m:r>
                              <a:rPr lang="en-US" altLang="zh-CN" sz="1800" i="1">
                                <a:solidFill>
                                  <a:srgbClr val="FF0000"/>
                                </a:solidFill>
                                <a:latin typeface="Cambria Math" panose="02040503050406030204" pitchFamily="18" charset="0"/>
                                <a:cs typeface="Times" panose="02020603050405020304" pitchFamily="18" charset="0"/>
                              </a:rPr>
                              <m:t>𝑥</m:t>
                            </m:r>
                          </m:e>
                          <m:sub>
                            <m:r>
                              <a:rPr lang="en-US" altLang="zh-CN" sz="1800" i="1">
                                <a:solidFill>
                                  <a:srgbClr val="FF0000"/>
                                </a:solidFill>
                                <a:latin typeface="Cambria Math" panose="02040503050406030204" pitchFamily="18" charset="0"/>
                                <a:cs typeface="Times" panose="02020603050405020304" pitchFamily="18" charset="0"/>
                              </a:rPr>
                              <m:t>𝑒</m:t>
                            </m:r>
                          </m:sub>
                        </m:sSub>
                        <m:r>
                          <a:rPr lang="en-US" altLang="zh-CN" sz="1800" i="1">
                            <a:solidFill>
                              <a:srgbClr val="FF0000"/>
                            </a:solidFill>
                            <a:latin typeface="Cambria Math" panose="02040503050406030204" pitchFamily="18" charset="0"/>
                            <a:cs typeface="Times" panose="02020603050405020304" pitchFamily="18" charset="0"/>
                          </a:rPr>
                          <m:t>,</m:t>
                        </m:r>
                        <m:sSub>
                          <m:sSubPr>
                            <m:ctrlPr>
                              <a:rPr lang="en-US" altLang="zh-CN" sz="1800" i="1">
                                <a:solidFill>
                                  <a:srgbClr val="FF0000"/>
                                </a:solidFill>
                                <a:latin typeface="Cambria Math" panose="02040503050406030204" pitchFamily="18" charset="0"/>
                                <a:cs typeface="Times" panose="02020603050405020304" pitchFamily="18" charset="0"/>
                              </a:rPr>
                            </m:ctrlPr>
                          </m:sSubPr>
                          <m:e>
                            <m:r>
                              <a:rPr lang="en-US" altLang="zh-CN" sz="1800" i="1">
                                <a:solidFill>
                                  <a:srgbClr val="FF0000"/>
                                </a:solidFill>
                                <a:latin typeface="Cambria Math" panose="02040503050406030204" pitchFamily="18" charset="0"/>
                                <a:cs typeface="Times" panose="02020603050405020304" pitchFamily="18" charset="0"/>
                              </a:rPr>
                              <m:t>𝑢</m:t>
                            </m:r>
                          </m:e>
                          <m:sub>
                            <m:r>
                              <a:rPr lang="en-US" altLang="zh-CN" sz="1800" i="1">
                                <a:solidFill>
                                  <a:srgbClr val="FF0000"/>
                                </a:solidFill>
                                <a:latin typeface="Cambria Math" panose="02040503050406030204" pitchFamily="18" charset="0"/>
                                <a:cs typeface="Times" panose="02020603050405020304" pitchFamily="18" charset="0"/>
                              </a:rPr>
                              <m:t>𝑒</m:t>
                            </m:r>
                          </m:sub>
                        </m:sSub>
                      </m:e>
                    </m:d>
                    <m:r>
                      <a:rPr lang="en-US" altLang="zh-CN" sz="1800" b="0" i="1" smtClean="0">
                        <a:solidFill>
                          <a:srgbClr val="FF0000"/>
                        </a:solidFill>
                        <a:latin typeface="Cambria Math" panose="02040503050406030204" pitchFamily="18" charset="0"/>
                        <a:cs typeface="Times" panose="02020603050405020304" pitchFamily="18" charset="0"/>
                      </a:rPr>
                      <m:t>=0.</m:t>
                    </m:r>
                  </m:oMath>
                </a14:m>
                <a:r>
                  <a:rPr lang="en-US" altLang="zh-CN" sz="1800" kern="1200" dirty="0">
                    <a:solidFill>
                      <a:srgbClr val="FF0000"/>
                    </a:solidFill>
                    <a:latin typeface="Times" panose="02020603050405020304" pitchFamily="18" charset="0"/>
                    <a:cs typeface="Times" panose="02020603050405020304" pitchFamily="18" charset="0"/>
                  </a:rPr>
                  <a:t> </a:t>
                </a:r>
              </a:p>
              <a:p>
                <a:pPr algn="just">
                  <a:spcAft>
                    <a:spcPts val="600"/>
                  </a:spcAft>
                </a:pPr>
                <a:r>
                  <a:rPr lang="en-US" altLang="zh-CN" sz="1800" kern="1200" dirty="0">
                    <a:solidFill>
                      <a:srgbClr val="FF0000"/>
                    </a:solidFill>
                    <a:latin typeface="Times" panose="02020603050405020304" pitchFamily="18" charset="0"/>
                    <a:cs typeface="Times" panose="02020603050405020304" pitchFamily="18" charset="0"/>
                  </a:rPr>
                  <a:t>When the perturbation is small enough, we can neglect the high order terms. </a:t>
                </a:r>
              </a:p>
              <a:p>
                <a:pPr marL="0" indent="0" algn="just">
                  <a:spcAft>
                    <a:spcPts val="600"/>
                  </a:spcAft>
                  <a:buNone/>
                </a:pPr>
                <a:r>
                  <a:rPr lang="en-US" altLang="zh-CN" sz="1800" kern="1200" dirty="0">
                    <a:solidFill>
                      <a:schemeClr val="tx1"/>
                    </a:solidFill>
                    <a:latin typeface="Times" panose="02020603050405020304" pitchFamily="18" charset="0"/>
                    <a:cs typeface="Times" panose="02020603050405020304" pitchFamily="18" charset="0"/>
                  </a:rPr>
                  <a:t>Then we have</a:t>
                </a:r>
              </a:p>
              <a:p>
                <a:pPr marL="0" indent="0" algn="just">
                  <a:spcAft>
                    <a:spcPts val="600"/>
                  </a:spcAft>
                  <a:buNone/>
                </a:pPr>
                <a14:m>
                  <m:oMathPara xmlns:m="http://schemas.openxmlformats.org/officeDocument/2006/math">
                    <m:oMathParaPr>
                      <m:jc m:val="centerGroup"/>
                    </m:oMathParaPr>
                    <m:oMath xmlns:m="http://schemas.openxmlformats.org/officeDocument/2006/math">
                      <m:r>
                        <a:rPr lang="zh-CN" altLang="en-US" sz="1800" i="1" kern="1200" smtClean="0">
                          <a:solidFill>
                            <a:schemeClr val="tx1"/>
                          </a:solidFill>
                          <a:latin typeface="Cambria Math" panose="02040503050406030204" pitchFamily="18" charset="0"/>
                          <a:cs typeface="Times" panose="02020603050405020304" pitchFamily="18" charset="0"/>
                        </a:rPr>
                        <m:t>𝜕</m:t>
                      </m:r>
                      <m:acc>
                        <m:accPr>
                          <m:chr m:val="̇"/>
                          <m:ctrlPr>
                            <a:rPr lang="zh-CN" altLang="en-US" sz="1800" i="1" kern="1200" smtClean="0">
                              <a:solidFill>
                                <a:schemeClr val="tx1"/>
                              </a:solidFill>
                              <a:latin typeface="Cambria Math" panose="02040503050406030204" pitchFamily="18" charset="0"/>
                              <a:cs typeface="Times" panose="02020603050405020304" pitchFamily="18" charset="0"/>
                            </a:rPr>
                          </m:ctrlPr>
                        </m:accPr>
                        <m:e>
                          <m:r>
                            <a:rPr lang="en-US" altLang="zh-CN" sz="1800" b="0" i="1" kern="1200" smtClean="0">
                              <a:solidFill>
                                <a:schemeClr val="tx1"/>
                              </a:solidFill>
                              <a:latin typeface="Cambria Math" panose="02040503050406030204" pitchFamily="18" charset="0"/>
                              <a:cs typeface="Times" panose="02020603050405020304" pitchFamily="18" charset="0"/>
                            </a:rPr>
                            <m:t>𝑥</m:t>
                          </m:r>
                        </m:e>
                      </m:acc>
                      <m:r>
                        <a:rPr lang="en-US" altLang="zh-CN" sz="1800" b="0" i="1" kern="1200" smtClean="0">
                          <a:solidFill>
                            <a:schemeClr val="tx1"/>
                          </a:solidFill>
                          <a:latin typeface="Cambria Math" panose="02040503050406030204" pitchFamily="18" charset="0"/>
                          <a:cs typeface="Times" panose="02020603050405020304" pitchFamily="18" charset="0"/>
                        </a:rPr>
                        <m:t>=</m:t>
                      </m:r>
                      <m:r>
                        <a:rPr lang="en-US" altLang="zh-CN" sz="1800" b="0" i="1" kern="1200" smtClean="0">
                          <a:solidFill>
                            <a:schemeClr val="tx1"/>
                          </a:solidFill>
                          <a:latin typeface="Cambria Math" panose="02040503050406030204" pitchFamily="18" charset="0"/>
                          <a:cs typeface="Times" panose="02020603050405020304" pitchFamily="18" charset="0"/>
                        </a:rPr>
                        <m:t>𝐴</m:t>
                      </m:r>
                      <m:r>
                        <a:rPr lang="zh-CN" altLang="en-US" sz="1800" b="0" i="1" kern="1200" smtClean="0">
                          <a:solidFill>
                            <a:schemeClr val="tx1"/>
                          </a:solidFill>
                          <a:latin typeface="Cambria Math" panose="02040503050406030204" pitchFamily="18" charset="0"/>
                          <a:cs typeface="Times" panose="02020603050405020304" pitchFamily="18" charset="0"/>
                        </a:rPr>
                        <m:t>𝜕</m:t>
                      </m:r>
                      <m:r>
                        <a:rPr lang="en-US" altLang="zh-CN" sz="1800" b="0" i="1" kern="1200" smtClean="0">
                          <a:solidFill>
                            <a:schemeClr val="tx1"/>
                          </a:solidFill>
                          <a:latin typeface="Cambria Math" panose="02040503050406030204" pitchFamily="18" charset="0"/>
                          <a:cs typeface="Times" panose="02020603050405020304" pitchFamily="18" charset="0"/>
                        </a:rPr>
                        <m:t>𝑥</m:t>
                      </m:r>
                      <m:r>
                        <a:rPr lang="en-US" altLang="zh-CN" sz="1800" b="0" i="1" kern="1200" smtClean="0">
                          <a:solidFill>
                            <a:schemeClr val="tx1"/>
                          </a:solidFill>
                          <a:latin typeface="Cambria Math" panose="02040503050406030204" pitchFamily="18" charset="0"/>
                          <a:cs typeface="Times" panose="02020603050405020304" pitchFamily="18" charset="0"/>
                        </a:rPr>
                        <m:t>+</m:t>
                      </m:r>
                      <m:r>
                        <a:rPr lang="en-US" altLang="zh-CN" sz="1800" b="0" i="1" kern="1200" smtClean="0">
                          <a:solidFill>
                            <a:schemeClr val="tx1"/>
                          </a:solidFill>
                          <a:latin typeface="Cambria Math" panose="02040503050406030204" pitchFamily="18" charset="0"/>
                          <a:cs typeface="Times" panose="02020603050405020304" pitchFamily="18" charset="0"/>
                        </a:rPr>
                        <m:t>𝐵</m:t>
                      </m:r>
                      <m:r>
                        <a:rPr lang="zh-CN" altLang="en-US" sz="1800" b="0" i="1" kern="1200" smtClean="0">
                          <a:solidFill>
                            <a:schemeClr val="tx1"/>
                          </a:solidFill>
                          <a:latin typeface="Cambria Math" panose="02040503050406030204" pitchFamily="18" charset="0"/>
                          <a:cs typeface="Times" panose="02020603050405020304" pitchFamily="18" charset="0"/>
                        </a:rPr>
                        <m:t>𝜕</m:t>
                      </m:r>
                      <m:r>
                        <a:rPr lang="en-US" altLang="zh-CN" sz="1800" b="0" i="1" kern="1200" smtClean="0">
                          <a:solidFill>
                            <a:schemeClr val="tx1"/>
                          </a:solidFill>
                          <a:latin typeface="Cambria Math" panose="02040503050406030204" pitchFamily="18" charset="0"/>
                          <a:cs typeface="Times" panose="02020603050405020304" pitchFamily="18" charset="0"/>
                        </a:rPr>
                        <m:t>𝑢</m:t>
                      </m:r>
                    </m:oMath>
                  </m:oMathPara>
                </a14:m>
                <a:endParaRPr lang="en-US" altLang="zh-CN" sz="1800" kern="1200" dirty="0">
                  <a:solidFill>
                    <a:schemeClr val="tx1"/>
                  </a:solidFill>
                  <a:latin typeface="Times" panose="02020603050405020304" pitchFamily="18" charset="0"/>
                  <a:cs typeface="Times" panose="02020603050405020304" pitchFamily="18" charset="0"/>
                </a:endParaRPr>
              </a:p>
              <a:p>
                <a:pPr marL="0" indent="0" algn="just">
                  <a:spcAft>
                    <a:spcPts val="600"/>
                  </a:spcAft>
                  <a:buNone/>
                </a:pPr>
                <a:endParaRPr lang="en-US" altLang="zh-CN" sz="1600" i="1" dirty="0">
                  <a:solidFill>
                    <a:schemeClr val="tx1"/>
                  </a:solidFill>
                  <a:latin typeface="Cambria Math" panose="02040503050406030204" pitchFamily="18" charset="0"/>
                </a:endParaRPr>
              </a:p>
            </p:txBody>
          </p:sp>
        </mc:Choice>
        <mc:Fallback xmlns="">
          <p:sp>
            <p:nvSpPr>
              <p:cNvPr id="19" name="Content Placeholder 2">
                <a:extLst>
                  <a:ext uri="{FF2B5EF4-FFF2-40B4-BE49-F238E27FC236}">
                    <a16:creationId xmlns:a16="http://schemas.microsoft.com/office/drawing/2014/main" id="{51788B15-CA64-42D1-8EE6-332022A64C56}"/>
                  </a:ext>
                </a:extLst>
              </p:cNvPr>
              <p:cNvSpPr>
                <a:spLocks noGrp="1" noRot="1" noChangeAspect="1" noMove="1" noResize="1" noEditPoints="1" noAdjustHandles="1" noChangeArrowheads="1" noChangeShapeType="1" noTextEdit="1"/>
              </p:cNvSpPr>
              <p:nvPr>
                <p:ph idx="1"/>
              </p:nvPr>
            </p:nvSpPr>
            <p:spPr>
              <a:xfrm>
                <a:off x="762000" y="607183"/>
                <a:ext cx="7620000" cy="4650617"/>
              </a:xfrm>
              <a:blipFill>
                <a:blip r:embed="rId3"/>
                <a:stretch>
                  <a:fillRect l="-640" t="-786" r="-640" b="-15990"/>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9F2682A6-B889-4E3F-9C79-51FEC9EA857A}"/>
              </a:ext>
            </a:extLst>
          </p:cNvPr>
          <p:cNvSpPr txBox="1"/>
          <p:nvPr/>
        </p:nvSpPr>
        <p:spPr>
          <a:xfrm>
            <a:off x="7848597" y="2741644"/>
            <a:ext cx="685803"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(17)</a:t>
            </a:r>
            <a:endParaRPr lang="zh-CN" altLang="en-US" sz="1800" dirty="0">
              <a:latin typeface="Times" panose="02020603050405020304" pitchFamily="18" charset="0"/>
              <a:cs typeface="Times" panose="02020603050405020304" pitchFamily="18" charset="0"/>
            </a:endParaRPr>
          </a:p>
        </p:txBody>
      </p:sp>
      <p:sp>
        <p:nvSpPr>
          <p:cNvPr id="16" name="文本框 15">
            <a:extLst>
              <a:ext uri="{FF2B5EF4-FFF2-40B4-BE49-F238E27FC236}">
                <a16:creationId xmlns:a16="http://schemas.microsoft.com/office/drawing/2014/main" id="{BD22B1EF-A63F-4C90-A456-179ED00CF76E}"/>
              </a:ext>
            </a:extLst>
          </p:cNvPr>
          <p:cNvSpPr txBox="1"/>
          <p:nvPr/>
        </p:nvSpPr>
        <p:spPr>
          <a:xfrm>
            <a:off x="7848600" y="5650468"/>
            <a:ext cx="685803"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(18)</a:t>
            </a:r>
            <a:endParaRPr lang="zh-CN" alt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983468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17</a:t>
            </a:fld>
            <a:endParaRPr lang="en-US" dirty="0"/>
          </a:p>
        </p:txBody>
      </p:sp>
      <p:sp>
        <p:nvSpPr>
          <p:cNvPr id="5" name="Text Placeholder 4"/>
          <p:cNvSpPr>
            <a:spLocks noGrp="1"/>
          </p:cNvSpPr>
          <p:nvPr>
            <p:ph type="body" sz="quarter" idx="10"/>
          </p:nvPr>
        </p:nvSpPr>
        <p:spPr/>
        <p:txBody>
          <a:bodyPr/>
          <a:lstStyle/>
          <a:p>
            <a:endParaRPr lang="en-US" dirty="0"/>
          </a:p>
        </p:txBody>
      </p:sp>
      <p:sp>
        <p:nvSpPr>
          <p:cNvPr id="17" name="Title 1">
            <a:extLst>
              <a:ext uri="{FF2B5EF4-FFF2-40B4-BE49-F238E27FC236}">
                <a16:creationId xmlns:a16="http://schemas.microsoft.com/office/drawing/2014/main" id="{EDA94951-5AA5-487A-90EF-42511CC1AFC2}"/>
              </a:ext>
            </a:extLst>
          </p:cNvPr>
          <p:cNvSpPr>
            <a:spLocks noGrp="1"/>
          </p:cNvSpPr>
          <p:nvPr>
            <p:ph type="title"/>
          </p:nvPr>
        </p:nvSpPr>
        <p:spPr>
          <a:xfrm>
            <a:off x="0" y="0"/>
            <a:ext cx="4419600" cy="568740"/>
          </a:xfrm>
        </p:spPr>
        <p:txBody>
          <a:bodyPr/>
          <a:lstStyle/>
          <a:p>
            <a:pPr algn="ctr"/>
            <a:r>
              <a:rPr lang="en-US" sz="3200" kern="1200" dirty="0">
                <a:latin typeface="Times" panose="02020603050405020304" pitchFamily="18" charset="0"/>
                <a:ea typeface="Microsoft YaHei UI" panose="020B0503020204020204" pitchFamily="34" charset="-122"/>
                <a:cs typeface="Times" panose="02020603050405020304" pitchFamily="18" charset="0"/>
              </a:rPr>
              <a:t>Virtual Resistor Method</a:t>
            </a:r>
          </a:p>
        </p:txBody>
      </p:sp>
      <p:sp>
        <p:nvSpPr>
          <p:cNvPr id="18" name="Rectangle 2">
            <a:extLst>
              <a:ext uri="{FF2B5EF4-FFF2-40B4-BE49-F238E27FC236}">
                <a16:creationId xmlns:a16="http://schemas.microsoft.com/office/drawing/2014/main" id="{36785488-F08E-4241-B671-41E4D9E016D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51788B15-CA64-42D1-8EE6-332022A64C56}"/>
                  </a:ext>
                </a:extLst>
              </p:cNvPr>
              <p:cNvSpPr>
                <a:spLocks noGrp="1"/>
              </p:cNvSpPr>
              <p:nvPr>
                <p:ph idx="1"/>
              </p:nvPr>
            </p:nvSpPr>
            <p:spPr>
              <a:xfrm>
                <a:off x="762000" y="607183"/>
                <a:ext cx="7620000" cy="4650617"/>
              </a:xfrm>
            </p:spPr>
            <p:txBody>
              <a:bodyPr/>
              <a:lstStyle/>
              <a:p>
                <a:pPr algn="just">
                  <a:spcBef>
                    <a:spcPts val="0"/>
                  </a:spcBef>
                  <a:spcAft>
                    <a:spcPts val="0"/>
                  </a:spcAft>
                </a:pPr>
                <a:r>
                  <a:rPr lang="en-US" altLang="zh-CN" sz="1800" dirty="0">
                    <a:solidFill>
                      <a:schemeClr val="tx1"/>
                    </a:solidFill>
                    <a:latin typeface="Times" panose="02020603050405020304" pitchFamily="18" charset="0"/>
                    <a:cs typeface="Times" panose="02020603050405020304" pitchFamily="18" charset="0"/>
                  </a:rPr>
                  <a:t>In the above model, bus voltages were used as an input to the system, thus, effects of load perturbation could not be accurately predicted. </a:t>
                </a:r>
              </a:p>
              <a:p>
                <a:pPr algn="just">
                  <a:spcBef>
                    <a:spcPts val="0"/>
                  </a:spcBef>
                  <a:spcAft>
                    <a:spcPts val="0"/>
                  </a:spcAft>
                </a:pPr>
                <a:r>
                  <a:rPr lang="en-US" altLang="zh-CN" sz="1800" dirty="0">
                    <a:solidFill>
                      <a:schemeClr val="tx1"/>
                    </a:solidFill>
                    <a:latin typeface="Times" panose="02020603050405020304" pitchFamily="18" charset="0"/>
                    <a:cs typeface="Times" panose="02020603050405020304" pitchFamily="18" charset="0"/>
                  </a:rPr>
                  <a:t>However, in practice, the only perturbation that occurs in the system comes from the step change in load. A method is needed to include the terms relating to the bus voltages in the system matrix </a:t>
                </a:r>
                <a14:m>
                  <m:oMath xmlns:m="http://schemas.openxmlformats.org/officeDocument/2006/math">
                    <m:r>
                      <a:rPr lang="en-US" altLang="zh-CN" sz="1800" b="0" i="1" smtClean="0">
                        <a:solidFill>
                          <a:schemeClr val="tx1"/>
                        </a:solidFill>
                        <a:latin typeface="Cambria Math" panose="02040503050406030204" pitchFamily="18" charset="0"/>
                        <a:cs typeface="Times" panose="02020603050405020304" pitchFamily="18" charset="0"/>
                      </a:rPr>
                      <m:t>𝐴</m:t>
                    </m:r>
                  </m:oMath>
                </a14:m>
                <a:r>
                  <a:rPr lang="en-US" altLang="zh-CN" sz="1800" dirty="0">
                    <a:solidFill>
                      <a:schemeClr val="tx1"/>
                    </a:solidFill>
                    <a:latin typeface="Times" panose="02020603050405020304" pitchFamily="18" charset="0"/>
                    <a:cs typeface="Times" panose="02020603050405020304" pitchFamily="18" charset="0"/>
                  </a:rPr>
                  <a:t>.</a:t>
                </a:r>
              </a:p>
              <a:p>
                <a:pPr algn="just">
                  <a:spcBef>
                    <a:spcPts val="0"/>
                  </a:spcBef>
                  <a:spcAft>
                    <a:spcPts val="0"/>
                  </a:spcAft>
                </a:pPr>
                <a:r>
                  <a:rPr lang="en-US" altLang="zh-CN" sz="1800" dirty="0">
                    <a:solidFill>
                      <a:schemeClr val="tx1"/>
                    </a:solidFill>
                    <a:latin typeface="Times" panose="02020603050405020304" pitchFamily="18" charset="0"/>
                    <a:cs typeface="Times" panose="02020603050405020304" pitchFamily="18" charset="0"/>
                  </a:rPr>
                  <a:t>To do this, a virtual resistor with high resistance can be assumed connected at the inverter bus. This resistor (</a:t>
                </a:r>
                <a14:m>
                  <m:oMath xmlns:m="http://schemas.openxmlformats.org/officeDocument/2006/math">
                    <m:sSub>
                      <m:sSubPr>
                        <m:ctrlPr>
                          <a:rPr lang="en-US" altLang="zh-CN" sz="1800" i="1" dirty="0" smtClean="0">
                            <a:solidFill>
                              <a:schemeClr val="tx1"/>
                            </a:solidFill>
                            <a:latin typeface="Cambria Math" panose="02040503050406030204" pitchFamily="18" charset="0"/>
                            <a:cs typeface="Times" panose="02020603050405020304" pitchFamily="18" charset="0"/>
                          </a:rPr>
                        </m:ctrlPr>
                      </m:sSubPr>
                      <m:e>
                        <m:r>
                          <a:rPr lang="en-US" altLang="zh-CN" sz="1800" b="0" i="1" dirty="0" smtClean="0">
                            <a:solidFill>
                              <a:schemeClr val="tx1"/>
                            </a:solidFill>
                            <a:latin typeface="Cambria Math" panose="02040503050406030204" pitchFamily="18" charset="0"/>
                            <a:cs typeface="Times" panose="02020603050405020304" pitchFamily="18" charset="0"/>
                          </a:rPr>
                          <m:t>𝑟</m:t>
                        </m:r>
                      </m:e>
                      <m:sub>
                        <m:r>
                          <a:rPr lang="en-US" altLang="zh-CN" sz="1800" b="0" i="1" dirty="0" smtClean="0">
                            <a:solidFill>
                              <a:schemeClr val="tx1"/>
                            </a:solidFill>
                            <a:latin typeface="Cambria Math" panose="02040503050406030204" pitchFamily="18" charset="0"/>
                            <a:cs typeface="Times" panose="02020603050405020304" pitchFamily="18" charset="0"/>
                          </a:rPr>
                          <m:t>𝑛</m:t>
                        </m:r>
                      </m:sub>
                    </m:sSub>
                  </m:oMath>
                </a14:m>
                <a:r>
                  <a:rPr lang="en-US" altLang="zh-CN" sz="1800" dirty="0">
                    <a:solidFill>
                      <a:schemeClr val="tx1"/>
                    </a:solidFill>
                    <a:latin typeface="Times" panose="02020603050405020304" pitchFamily="18" charset="0"/>
                    <a:cs typeface="Times" panose="02020603050405020304" pitchFamily="18" charset="0"/>
                  </a:rPr>
                  <a:t>), shown in Fig. 13, has a negligible impact on system dynamics.</a:t>
                </a:r>
              </a:p>
              <a:p>
                <a:pPr algn="just">
                  <a:spcBef>
                    <a:spcPts val="0"/>
                  </a:spcBef>
                  <a:spcAft>
                    <a:spcPts val="0"/>
                  </a:spcAft>
                </a:pPr>
                <a:r>
                  <a:rPr lang="en-US" altLang="zh-CN" sz="1800" dirty="0">
                    <a:solidFill>
                      <a:schemeClr val="tx1"/>
                    </a:solidFill>
                    <a:latin typeface="Times" panose="02020603050405020304" pitchFamily="18" charset="0"/>
                    <a:cs typeface="Times" panose="02020603050405020304" pitchFamily="18" charset="0"/>
                  </a:rPr>
                  <a:t>Using Kirchhoff’s voltage law (KVL), the equations describing the bus voltage in terms of the inverter, load currents and line currents can be expressed. This is shown in</a:t>
                </a:r>
              </a:p>
              <a:p>
                <a:pPr marL="0" indent="0" algn="just">
                  <a:spcAft>
                    <a:spcPts val="600"/>
                  </a:spcAft>
                  <a:buNone/>
                </a:pPr>
                <a:endParaRPr lang="en-US" altLang="zh-CN" sz="1800" dirty="0">
                  <a:solidFill>
                    <a:schemeClr val="tx1"/>
                  </a:solidFill>
                  <a:latin typeface="Times" panose="02020603050405020304" pitchFamily="18" charset="0"/>
                  <a:cs typeface="Times" panose="02020603050405020304" pitchFamily="18" charset="0"/>
                </a:endParaRPr>
              </a:p>
            </p:txBody>
          </p:sp>
        </mc:Choice>
        <mc:Fallback xmlns="">
          <p:sp>
            <p:nvSpPr>
              <p:cNvPr id="19" name="Content Placeholder 2">
                <a:extLst>
                  <a:ext uri="{FF2B5EF4-FFF2-40B4-BE49-F238E27FC236}">
                    <a16:creationId xmlns:a16="http://schemas.microsoft.com/office/drawing/2014/main" id="{51788B15-CA64-42D1-8EE6-332022A64C56}"/>
                  </a:ext>
                </a:extLst>
              </p:cNvPr>
              <p:cNvSpPr>
                <a:spLocks noGrp="1" noRot="1" noChangeAspect="1" noMove="1" noResize="1" noEditPoints="1" noAdjustHandles="1" noChangeArrowheads="1" noChangeShapeType="1" noTextEdit="1"/>
              </p:cNvSpPr>
              <p:nvPr>
                <p:ph idx="1"/>
              </p:nvPr>
            </p:nvSpPr>
            <p:spPr>
              <a:xfrm>
                <a:off x="762000" y="607183"/>
                <a:ext cx="7620000" cy="4650617"/>
              </a:xfrm>
              <a:blipFill>
                <a:blip r:embed="rId3"/>
                <a:stretch>
                  <a:fillRect l="-160" t="-786" r="-640"/>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BD22B1EF-A63F-4C90-A456-179ED00CF76E}"/>
              </a:ext>
            </a:extLst>
          </p:cNvPr>
          <p:cNvSpPr txBox="1"/>
          <p:nvPr/>
        </p:nvSpPr>
        <p:spPr>
          <a:xfrm>
            <a:off x="8108185" y="3657600"/>
            <a:ext cx="685803"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(19a)</a:t>
            </a:r>
            <a:endParaRPr lang="zh-CN" altLang="en-US" sz="1800" dirty="0">
              <a:latin typeface="Times" panose="02020603050405020304" pitchFamily="18" charset="0"/>
              <a:cs typeface="Times" panose="02020603050405020304" pitchFamily="18" charset="0"/>
            </a:endParaRPr>
          </a:p>
        </p:txBody>
      </p:sp>
      <p:pic>
        <p:nvPicPr>
          <p:cNvPr id="2" name="图片 1">
            <a:extLst>
              <a:ext uri="{FF2B5EF4-FFF2-40B4-BE49-F238E27FC236}">
                <a16:creationId xmlns:a16="http://schemas.microsoft.com/office/drawing/2014/main" id="{DCEC0C7E-9E91-4B3E-BD86-0D58EDC6BFF8}"/>
              </a:ext>
            </a:extLst>
          </p:cNvPr>
          <p:cNvPicPr>
            <a:picLocks noChangeAspect="1"/>
          </p:cNvPicPr>
          <p:nvPr/>
        </p:nvPicPr>
        <p:blipFill>
          <a:blip r:embed="rId4"/>
          <a:stretch>
            <a:fillRect/>
          </a:stretch>
        </p:blipFill>
        <p:spPr>
          <a:xfrm>
            <a:off x="1066800" y="3886200"/>
            <a:ext cx="3106383" cy="1615063"/>
          </a:xfrm>
          <a:prstGeom prst="rect">
            <a:avLst/>
          </a:prstGeom>
        </p:spPr>
      </p:pic>
      <p:sp>
        <p:nvSpPr>
          <p:cNvPr id="10" name="文本框 9">
            <a:extLst>
              <a:ext uri="{FF2B5EF4-FFF2-40B4-BE49-F238E27FC236}">
                <a16:creationId xmlns:a16="http://schemas.microsoft.com/office/drawing/2014/main" id="{4DA9F95C-8EE7-4948-B8B8-1891721623D4}"/>
              </a:ext>
            </a:extLst>
          </p:cNvPr>
          <p:cNvSpPr txBox="1"/>
          <p:nvPr/>
        </p:nvSpPr>
        <p:spPr>
          <a:xfrm>
            <a:off x="1295400" y="5562600"/>
            <a:ext cx="2683433" cy="276999"/>
          </a:xfrm>
          <a:prstGeom prst="rect">
            <a:avLst/>
          </a:prstGeom>
          <a:noFill/>
        </p:spPr>
        <p:txBody>
          <a:bodyPr wrap="square" rtlCol="0">
            <a:spAutoFit/>
          </a:bodyPr>
          <a:lstStyle/>
          <a:p>
            <a:r>
              <a:rPr lang="en-US" altLang="zh-CN" sz="1200" dirty="0">
                <a:latin typeface="Times" panose="02020603050405020304" pitchFamily="18" charset="0"/>
                <a:cs typeface="Times" panose="02020603050405020304" pitchFamily="18" charset="0"/>
              </a:rPr>
              <a:t>Fig. 13. Virtual resistor at a DER bus.</a:t>
            </a:r>
            <a:endParaRPr lang="zh-CN" altLang="en-US" sz="1200" dirty="0">
              <a:latin typeface="Times" panose="02020603050405020304" pitchFamily="18" charset="0"/>
              <a:cs typeface="Times" panose="02020603050405020304" pitchFamily="18" charset="0"/>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8C722095-A3AD-4051-9AA5-6207B709F687}"/>
                  </a:ext>
                </a:extLst>
              </p:cNvPr>
              <p:cNvSpPr txBox="1"/>
              <p:nvPr/>
            </p:nvSpPr>
            <p:spPr>
              <a:xfrm>
                <a:off x="4267200" y="3683126"/>
                <a:ext cx="3854153" cy="685637"/>
              </a:xfrm>
              <a:prstGeom prst="rect">
                <a:avLst/>
              </a:prstGeom>
              <a:noFill/>
            </p:spPr>
            <p:txBody>
              <a:bodyPr wrap="square" rtlCol="0">
                <a:spAutoFit/>
              </a:bodyPr>
              <a:lstStyle/>
              <a:p>
                <a:pPr marL="0" indent="0">
                  <a:buNone/>
                </a:pPr>
                <a14:m>
                  <m:oMathPara xmlns:m="http://schemas.openxmlformats.org/officeDocument/2006/math">
                    <m:oMathParaPr>
                      <m:jc m:val="center"/>
                    </m:oMathParaPr>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𝑣</m:t>
                          </m:r>
                        </m:e>
                        <m:sub>
                          <m:r>
                            <a:rPr lang="en-US" altLang="zh-CN" sz="1800" i="1">
                              <a:latin typeface="Cambria Math" panose="02040503050406030204" pitchFamily="18" charset="0"/>
                            </a:rPr>
                            <m:t>𝑏𝐷</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𝑟</m:t>
                          </m:r>
                        </m:e>
                        <m:sub>
                          <m:r>
                            <a:rPr lang="en-US" altLang="zh-CN" sz="1800" i="1">
                              <a:latin typeface="Cambria Math" panose="02040503050406030204" pitchFamily="18" charset="0"/>
                            </a:rPr>
                            <m:t>𝑛</m:t>
                          </m:r>
                        </m:sub>
                      </m:sSub>
                      <m:d>
                        <m:dPr>
                          <m:ctrlPr>
                            <a:rPr lang="en-US" altLang="zh-CN" sz="1800" i="1">
                              <a:latin typeface="Cambria Math" panose="02040503050406030204" pitchFamily="18" charset="0"/>
                            </a:rPr>
                          </m:ctrlPr>
                        </m:dPr>
                        <m:e>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𝑖</m:t>
                              </m:r>
                            </m:e>
                            <m:sub>
                              <m:r>
                                <a:rPr lang="en-US" altLang="zh-CN" sz="1800" i="1">
                                  <a:latin typeface="Cambria Math" panose="02040503050406030204" pitchFamily="18" charset="0"/>
                                </a:rPr>
                                <m:t>𝑜𝐷</m:t>
                              </m:r>
                            </m:sub>
                          </m:sSub>
                          <m:r>
                            <a:rPr lang="en-US" altLang="zh-CN" sz="1800" i="1">
                              <a:latin typeface="Cambria Math" panose="02040503050406030204" pitchFamily="18" charset="0"/>
                            </a:rPr>
                            <m:t>+</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𝑖</m:t>
                              </m:r>
                            </m:e>
                            <m:sub>
                              <m:r>
                                <a:rPr lang="en-US" altLang="zh-CN" sz="1800" i="1">
                                  <a:latin typeface="Cambria Math" panose="02040503050406030204" pitchFamily="18" charset="0"/>
                                </a:rPr>
                                <m:t>𝑙𝑖𝑛𝑒𝐷</m:t>
                              </m:r>
                            </m:sub>
                          </m:sSub>
                          <m:r>
                            <a:rPr lang="en-US" altLang="zh-CN" sz="1800" i="1">
                              <a:latin typeface="Cambria Math" panose="02040503050406030204" pitchFamily="18" charset="0"/>
                            </a:rPr>
                            <m:t>−</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𝑖</m:t>
                              </m:r>
                            </m:e>
                            <m:sub>
                              <m:r>
                                <a:rPr lang="en-US" altLang="zh-CN" sz="1800" i="1">
                                  <a:latin typeface="Cambria Math" panose="02040503050406030204" pitchFamily="18" charset="0"/>
                                </a:rPr>
                                <m:t>𝑙𝑜𝑎𝑑𝐷</m:t>
                              </m:r>
                            </m:sub>
                          </m:sSub>
                        </m:e>
                      </m:d>
                      <m:r>
                        <a:rPr lang="en-US" altLang="zh-CN" sz="1800" i="1">
                          <a:latin typeface="Cambria Math" panose="02040503050406030204" pitchFamily="18" charset="0"/>
                        </a:rPr>
                        <m:t>,</m:t>
                      </m:r>
                    </m:oMath>
                  </m:oMathPara>
                </a14:m>
                <a:endParaRPr lang="zh-CN" altLang="zh-CN" sz="1800" i="1" dirty="0">
                  <a:latin typeface="Cambria Math" panose="02040503050406030204" pitchFamily="18" charset="0"/>
                </a:endParaRPr>
              </a:p>
              <a:p>
                <a:pPr marL="0" indent="0">
                  <a:buNone/>
                </a:pPr>
                <a14:m>
                  <m:oMathPara xmlns:m="http://schemas.openxmlformats.org/officeDocument/2006/math">
                    <m:oMathParaPr>
                      <m:jc m:val="center"/>
                    </m:oMathParaPr>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𝑣</m:t>
                          </m:r>
                        </m:e>
                        <m:sub>
                          <m:r>
                            <a:rPr lang="en-US" altLang="zh-CN" sz="1800" i="1">
                              <a:latin typeface="Cambria Math" panose="02040503050406030204" pitchFamily="18" charset="0"/>
                            </a:rPr>
                            <m:t>𝑏𝑄</m:t>
                          </m:r>
                        </m:sub>
                      </m:s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m:t>
                          </m:r>
                          <m:r>
                            <a:rPr lang="en-US" altLang="zh-CN" sz="1800" i="1">
                              <a:latin typeface="Cambria Math" panose="02040503050406030204" pitchFamily="18" charset="0"/>
                            </a:rPr>
                            <m:t>𝑟</m:t>
                          </m:r>
                        </m:e>
                        <m:sub>
                          <m:r>
                            <a:rPr lang="en-US" altLang="zh-CN" sz="1800" i="1">
                              <a:latin typeface="Cambria Math" panose="02040503050406030204" pitchFamily="18" charset="0"/>
                            </a:rPr>
                            <m:t>𝑛</m:t>
                          </m:r>
                        </m:sub>
                      </m:sSub>
                      <m:d>
                        <m:dPr>
                          <m:ctrlPr>
                            <a:rPr lang="en-US" altLang="zh-CN" sz="1800" i="1">
                              <a:latin typeface="Cambria Math" panose="02040503050406030204" pitchFamily="18" charset="0"/>
                            </a:rPr>
                          </m:ctrlPr>
                        </m:dPr>
                        <m:e>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𝑖</m:t>
                              </m:r>
                            </m:e>
                            <m:sub>
                              <m:r>
                                <a:rPr lang="en-US" altLang="zh-CN" sz="1800" i="1">
                                  <a:latin typeface="Cambria Math" panose="02040503050406030204" pitchFamily="18" charset="0"/>
                                </a:rPr>
                                <m:t>𝑜𝑄</m:t>
                              </m:r>
                            </m:sub>
                          </m:sSub>
                          <m:r>
                            <a:rPr lang="en-US" altLang="zh-CN" sz="1800" i="1">
                              <a:latin typeface="Cambria Math" panose="02040503050406030204" pitchFamily="18" charset="0"/>
                            </a:rPr>
                            <m:t>+</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𝑖</m:t>
                              </m:r>
                            </m:e>
                            <m:sub>
                              <m:r>
                                <a:rPr lang="en-US" altLang="zh-CN" sz="1800" i="1">
                                  <a:latin typeface="Cambria Math" panose="02040503050406030204" pitchFamily="18" charset="0"/>
                                </a:rPr>
                                <m:t>𝑙𝑖𝑛𝑒𝑄</m:t>
                              </m:r>
                            </m:sub>
                          </m:sSub>
                          <m:r>
                            <a:rPr lang="en-US" altLang="zh-CN" sz="1800" i="1">
                              <a:latin typeface="Cambria Math" panose="02040503050406030204" pitchFamily="18" charset="0"/>
                            </a:rPr>
                            <m:t>−</m:t>
                          </m:r>
                          <m:sSub>
                            <m:sSubPr>
                              <m:ctrlPr>
                                <a:rPr lang="zh-CN" altLang="zh-CN" sz="1800" i="1">
                                  <a:latin typeface="Cambria Math" panose="02040503050406030204" pitchFamily="18" charset="0"/>
                                </a:rPr>
                              </m:ctrlPr>
                            </m:sSubPr>
                            <m:e>
                              <m:r>
                                <a:rPr lang="en-US" altLang="zh-CN" sz="1800" i="1">
                                  <a:latin typeface="Cambria Math" panose="02040503050406030204" pitchFamily="18" charset="0"/>
                                </a:rPr>
                                <m:t>𝑖</m:t>
                              </m:r>
                            </m:e>
                            <m:sub>
                              <m:r>
                                <a:rPr lang="en-US" altLang="zh-CN" sz="1800" i="1">
                                  <a:latin typeface="Cambria Math" panose="02040503050406030204" pitchFamily="18" charset="0"/>
                                </a:rPr>
                                <m:t>𝑙𝑜𝑎𝑑𝑄</m:t>
                              </m:r>
                            </m:sub>
                          </m:sSub>
                        </m:e>
                      </m:d>
                      <m:r>
                        <a:rPr lang="en-US" altLang="zh-CN" sz="1800" i="1">
                          <a:latin typeface="Cambria Math" panose="02040503050406030204" pitchFamily="18" charset="0"/>
                        </a:rPr>
                        <m:t>.</m:t>
                      </m:r>
                    </m:oMath>
                  </m:oMathPara>
                </a14:m>
                <a:endParaRPr lang="zh-CN" altLang="zh-CN" sz="1800" i="1" dirty="0">
                  <a:latin typeface="Cambria Math" panose="02040503050406030204" pitchFamily="18" charset="0"/>
                </a:endParaRPr>
              </a:p>
            </p:txBody>
          </p:sp>
        </mc:Choice>
        <mc:Fallback xmlns="">
          <p:sp>
            <p:nvSpPr>
              <p:cNvPr id="3" name="文本框 2">
                <a:extLst>
                  <a:ext uri="{FF2B5EF4-FFF2-40B4-BE49-F238E27FC236}">
                    <a16:creationId xmlns:a16="http://schemas.microsoft.com/office/drawing/2014/main" id="{8C722095-A3AD-4051-9AA5-6207B709F687}"/>
                  </a:ext>
                </a:extLst>
              </p:cNvPr>
              <p:cNvSpPr txBox="1">
                <a:spLocks noRot="1" noChangeAspect="1" noMove="1" noResize="1" noEditPoints="1" noAdjustHandles="1" noChangeArrowheads="1" noChangeShapeType="1" noTextEdit="1"/>
              </p:cNvSpPr>
              <p:nvPr/>
            </p:nvSpPr>
            <p:spPr>
              <a:xfrm>
                <a:off x="4267200" y="3683126"/>
                <a:ext cx="3854153" cy="685637"/>
              </a:xfrm>
              <a:prstGeom prst="rect">
                <a:avLst/>
              </a:prstGeom>
              <a:blipFill>
                <a:blip r:embed="rId5"/>
                <a:stretch>
                  <a:fillRect b="-4425"/>
                </a:stretch>
              </a:blipFill>
            </p:spPr>
            <p:txBody>
              <a:bodyPr/>
              <a:lstStyle/>
              <a:p>
                <a:r>
                  <a:rPr lang="zh-CN" altLang="en-US">
                    <a:noFill/>
                  </a:rPr>
                  <a:t> </a:t>
                </a:r>
              </a:p>
            </p:txBody>
          </p:sp>
        </mc:Fallback>
      </mc:AlternateContent>
      <p:sp>
        <p:nvSpPr>
          <p:cNvPr id="14" name="文本框 13">
            <a:extLst>
              <a:ext uri="{FF2B5EF4-FFF2-40B4-BE49-F238E27FC236}">
                <a16:creationId xmlns:a16="http://schemas.microsoft.com/office/drawing/2014/main" id="{EE81DD15-92FF-4EBE-9A84-9444C87DAB8D}"/>
              </a:ext>
            </a:extLst>
          </p:cNvPr>
          <p:cNvSpPr txBox="1"/>
          <p:nvPr/>
        </p:nvSpPr>
        <p:spPr>
          <a:xfrm>
            <a:off x="8108185" y="3962400"/>
            <a:ext cx="685803"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(19b)</a:t>
            </a:r>
            <a:endParaRPr lang="zh-CN" altLang="en-US" sz="1800" dirty="0">
              <a:latin typeface="Times" panose="02020603050405020304" pitchFamily="18" charset="0"/>
              <a:cs typeface="Times" panose="02020603050405020304" pitchFamily="18" charset="0"/>
            </a:endParaRPr>
          </a:p>
        </p:txBody>
      </p:sp>
      <p:sp>
        <p:nvSpPr>
          <p:cNvPr id="8" name="箭头: 下 7">
            <a:extLst>
              <a:ext uri="{FF2B5EF4-FFF2-40B4-BE49-F238E27FC236}">
                <a16:creationId xmlns:a16="http://schemas.microsoft.com/office/drawing/2014/main" id="{CB5D3265-54EA-4084-A9CE-09FD912C0681}"/>
              </a:ext>
            </a:extLst>
          </p:cNvPr>
          <p:cNvSpPr/>
          <p:nvPr/>
        </p:nvSpPr>
        <p:spPr bwMode="auto">
          <a:xfrm>
            <a:off x="5791200" y="4403725"/>
            <a:ext cx="1143000" cy="244475"/>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mc:AlternateContent xmlns:mc="http://schemas.openxmlformats.org/markup-compatibility/2006" xmlns:a14="http://schemas.microsoft.com/office/drawing/2010/main">
        <mc:Choice Requires="a14">
          <p:sp>
            <p:nvSpPr>
              <p:cNvPr id="9" name="矩形 8">
                <a:extLst>
                  <a:ext uri="{FF2B5EF4-FFF2-40B4-BE49-F238E27FC236}">
                    <a16:creationId xmlns:a16="http://schemas.microsoft.com/office/drawing/2014/main" id="{3CB893BE-6A13-4C17-A747-300BDD25AB6A}"/>
                  </a:ext>
                </a:extLst>
              </p:cNvPr>
              <p:cNvSpPr/>
              <p:nvPr/>
            </p:nvSpPr>
            <p:spPr>
              <a:xfrm>
                <a:off x="5020378" y="4764935"/>
                <a:ext cx="2684646" cy="468205"/>
              </a:xfrm>
              <a:prstGeom prst="rect">
                <a:avLst/>
              </a:prstGeom>
            </p:spPr>
            <p:txBody>
              <a:bodyPr wrap="none">
                <a:spAutoFit/>
              </a:bodyPr>
              <a:lstStyle/>
              <a:p>
                <a:pPr marL="0" indent="0" algn="just">
                  <a:spcAft>
                    <a:spcPts val="600"/>
                  </a:spcAft>
                  <a:buNone/>
                </a:pPr>
                <a14:m>
                  <m:oMathPara xmlns:m="http://schemas.openxmlformats.org/officeDocument/2006/math">
                    <m:oMathParaPr>
                      <m:jc m:val="centerGroup"/>
                    </m:oMathParaPr>
                    <m:oMath xmlns:m="http://schemas.openxmlformats.org/officeDocument/2006/math">
                      <m:r>
                        <a:rPr lang="zh-CN" altLang="en-US" sz="1800" i="1" smtClean="0">
                          <a:latin typeface="Cambria Math" panose="02040503050406030204" pitchFamily="18" charset="0"/>
                          <a:cs typeface="Times" panose="02020603050405020304" pitchFamily="18" charset="0"/>
                        </a:rPr>
                        <m:t>𝜕</m:t>
                      </m:r>
                      <m:sSub>
                        <m:sSubPr>
                          <m:ctrlPr>
                            <a:rPr lang="en-US" altLang="zh-CN" sz="1800" i="1" smtClean="0">
                              <a:latin typeface="Cambria Math" panose="02040503050406030204" pitchFamily="18" charset="0"/>
                              <a:cs typeface="Times" panose="02020603050405020304" pitchFamily="18" charset="0"/>
                            </a:rPr>
                          </m:ctrlPr>
                        </m:sSubPr>
                        <m:e>
                          <m:acc>
                            <m:accPr>
                              <m:chr m:val="̇"/>
                              <m:ctrlPr>
                                <a:rPr lang="en-US" altLang="zh-CN" sz="1800" i="1" smtClean="0">
                                  <a:latin typeface="Cambria Math" panose="02040503050406030204" pitchFamily="18" charset="0"/>
                                  <a:cs typeface="Times" panose="02020603050405020304" pitchFamily="18" charset="0"/>
                                </a:rPr>
                              </m:ctrlPr>
                            </m:accPr>
                            <m:e>
                              <m:r>
                                <a:rPr lang="en-US" altLang="zh-CN" sz="1800" b="0" i="1" smtClean="0">
                                  <a:latin typeface="Cambria Math" panose="02040503050406030204" pitchFamily="18" charset="0"/>
                                  <a:cs typeface="Times" panose="02020603050405020304" pitchFamily="18" charset="0"/>
                                </a:rPr>
                                <m:t>𝑥</m:t>
                              </m:r>
                            </m:e>
                          </m:acc>
                        </m:e>
                        <m:sub>
                          <m:r>
                            <a:rPr lang="en-US" altLang="zh-CN" sz="1800" b="0" i="1" smtClean="0">
                              <a:latin typeface="Cambria Math" panose="02040503050406030204" pitchFamily="18" charset="0"/>
                              <a:cs typeface="Times" panose="02020603050405020304" pitchFamily="18" charset="0"/>
                            </a:rPr>
                            <m:t>𝐼</m:t>
                          </m:r>
                        </m:sub>
                      </m:sSub>
                      <m:r>
                        <a:rPr lang="en-US" altLang="zh-CN" sz="1800" i="1">
                          <a:latin typeface="Cambria Math" panose="02040503050406030204" pitchFamily="18" charset="0"/>
                          <a:cs typeface="Times" panose="02020603050405020304" pitchFamily="18" charset="0"/>
                        </a:rPr>
                        <m:t>=</m:t>
                      </m:r>
                      <m:sSub>
                        <m:sSubPr>
                          <m:ctrlPr>
                            <a:rPr lang="en-US" altLang="zh-CN" sz="180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𝐴</m:t>
                          </m:r>
                        </m:e>
                        <m:sub>
                          <m:r>
                            <a:rPr lang="en-US" altLang="zh-CN" sz="1800" b="0" i="1" smtClean="0">
                              <a:latin typeface="Cambria Math" panose="02040503050406030204" pitchFamily="18" charset="0"/>
                              <a:cs typeface="Times" panose="02020603050405020304" pitchFamily="18" charset="0"/>
                            </a:rPr>
                            <m:t>𝑠𝑦𝑠</m:t>
                          </m:r>
                        </m:sub>
                      </m:sSub>
                      <m:r>
                        <a:rPr lang="zh-CN" altLang="en-US" sz="1800" i="1">
                          <a:latin typeface="Cambria Math" panose="02040503050406030204" pitchFamily="18" charset="0"/>
                          <a:cs typeface="Times" panose="02020603050405020304" pitchFamily="18" charset="0"/>
                        </a:rPr>
                        <m:t>𝜕</m:t>
                      </m:r>
                      <m:sSub>
                        <m:sSubPr>
                          <m:ctrlPr>
                            <a:rPr lang="en-US" altLang="zh-CN" sz="180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𝑥</m:t>
                          </m:r>
                        </m:e>
                        <m:sub>
                          <m:r>
                            <a:rPr lang="en-US" altLang="zh-CN" sz="1800" b="0" i="1" smtClean="0">
                              <a:latin typeface="Cambria Math" panose="02040503050406030204" pitchFamily="18" charset="0"/>
                              <a:cs typeface="Times" panose="02020603050405020304" pitchFamily="18" charset="0"/>
                            </a:rPr>
                            <m:t>𝐼</m:t>
                          </m:r>
                        </m:sub>
                      </m:sSub>
                      <m:r>
                        <a:rPr lang="en-US" altLang="zh-CN" sz="1800" b="0" i="1" smtClean="0">
                          <a:solidFill>
                            <a:srgbClr val="FF0000"/>
                          </a:solidFill>
                          <a:latin typeface="Cambria Math" panose="02040503050406030204" pitchFamily="18" charset="0"/>
                          <a:cs typeface="Times" panose="02020603050405020304" pitchFamily="18" charset="0"/>
                        </a:rPr>
                        <m:t>+</m:t>
                      </m:r>
                      <m:sSub>
                        <m:sSubPr>
                          <m:ctrlPr>
                            <a:rPr lang="en-US" altLang="zh-CN" sz="1800" b="0" i="1" smtClean="0">
                              <a:solidFill>
                                <a:srgbClr val="FF0000"/>
                              </a:solidFill>
                              <a:latin typeface="Cambria Math" panose="02040503050406030204" pitchFamily="18" charset="0"/>
                              <a:cs typeface="Times" panose="02020603050405020304" pitchFamily="18" charset="0"/>
                            </a:rPr>
                          </m:ctrlPr>
                        </m:sSubPr>
                        <m:e>
                          <m:r>
                            <a:rPr lang="en-US" altLang="zh-CN" sz="1800" b="0" i="1" smtClean="0">
                              <a:solidFill>
                                <a:srgbClr val="FF0000"/>
                              </a:solidFill>
                              <a:latin typeface="Cambria Math" panose="02040503050406030204" pitchFamily="18" charset="0"/>
                              <a:cs typeface="Times" panose="02020603050405020304" pitchFamily="18" charset="0"/>
                            </a:rPr>
                            <m:t>𝐵</m:t>
                          </m:r>
                        </m:e>
                        <m:sub>
                          <m:r>
                            <a:rPr lang="en-US" altLang="zh-CN" sz="1800" b="0" i="1" smtClean="0">
                              <a:solidFill>
                                <a:srgbClr val="FF0000"/>
                              </a:solidFill>
                              <a:latin typeface="Cambria Math" panose="02040503050406030204" pitchFamily="18" charset="0"/>
                              <a:cs typeface="Times" panose="02020603050405020304" pitchFamily="18" charset="0"/>
                            </a:rPr>
                            <m:t>𝑠𝑦𝑠</m:t>
                          </m:r>
                        </m:sub>
                      </m:sSub>
                      <m:r>
                        <a:rPr lang="zh-CN" altLang="en-US" sz="1800" b="0" i="1" smtClean="0">
                          <a:solidFill>
                            <a:srgbClr val="FF0000"/>
                          </a:solidFill>
                          <a:latin typeface="Cambria Math" panose="02040503050406030204" pitchFamily="18" charset="0"/>
                          <a:cs typeface="Times" panose="02020603050405020304" pitchFamily="18" charset="0"/>
                        </a:rPr>
                        <m:t>𝜕</m:t>
                      </m:r>
                      <m:sSub>
                        <m:sSubPr>
                          <m:ctrlPr>
                            <a:rPr lang="en-US" altLang="zh-CN" sz="1800" b="0" i="1" smtClean="0">
                              <a:solidFill>
                                <a:srgbClr val="FF0000"/>
                              </a:solidFill>
                              <a:latin typeface="Cambria Math" panose="02040503050406030204" pitchFamily="18" charset="0"/>
                              <a:cs typeface="Times" panose="02020603050405020304" pitchFamily="18" charset="0"/>
                            </a:rPr>
                          </m:ctrlPr>
                        </m:sSubPr>
                        <m:e>
                          <m:acc>
                            <m:accPr>
                              <m:chr m:val="̃"/>
                              <m:ctrlPr>
                                <a:rPr lang="en-US" altLang="zh-CN" sz="1800" b="0" i="1" smtClean="0">
                                  <a:solidFill>
                                    <a:srgbClr val="FF0000"/>
                                  </a:solidFill>
                                  <a:latin typeface="Cambria Math" panose="02040503050406030204" pitchFamily="18" charset="0"/>
                                  <a:cs typeface="Times" panose="02020603050405020304" pitchFamily="18" charset="0"/>
                                </a:rPr>
                              </m:ctrlPr>
                            </m:accPr>
                            <m:e>
                              <m:r>
                                <a:rPr lang="en-US" altLang="zh-CN" sz="1800" b="0" i="1" smtClean="0">
                                  <a:solidFill>
                                    <a:srgbClr val="FF0000"/>
                                  </a:solidFill>
                                  <a:latin typeface="Cambria Math" panose="02040503050406030204" pitchFamily="18" charset="0"/>
                                  <a:cs typeface="Times" panose="02020603050405020304" pitchFamily="18" charset="0"/>
                                </a:rPr>
                                <m:t>𝑢</m:t>
                              </m:r>
                            </m:e>
                          </m:acc>
                        </m:e>
                        <m:sub>
                          <m:r>
                            <a:rPr lang="en-US" altLang="zh-CN" sz="1800" b="0" i="1" smtClean="0">
                              <a:solidFill>
                                <a:srgbClr val="FF0000"/>
                              </a:solidFill>
                              <a:latin typeface="Cambria Math" panose="02040503050406030204" pitchFamily="18" charset="0"/>
                              <a:cs typeface="Times" panose="02020603050405020304" pitchFamily="18" charset="0"/>
                            </a:rPr>
                            <m:t>𝐼</m:t>
                          </m:r>
                        </m:sub>
                      </m:sSub>
                    </m:oMath>
                  </m:oMathPara>
                </a14:m>
                <a:endParaRPr lang="en-US" altLang="zh-CN" sz="1800" dirty="0">
                  <a:latin typeface="Times" panose="02020603050405020304" pitchFamily="18" charset="0"/>
                  <a:cs typeface="Times" panose="02020603050405020304" pitchFamily="18" charset="0"/>
                </a:endParaRPr>
              </a:p>
            </p:txBody>
          </p:sp>
        </mc:Choice>
        <mc:Fallback xmlns="">
          <p:sp>
            <p:nvSpPr>
              <p:cNvPr id="9" name="矩形 8">
                <a:extLst>
                  <a:ext uri="{FF2B5EF4-FFF2-40B4-BE49-F238E27FC236}">
                    <a16:creationId xmlns:a16="http://schemas.microsoft.com/office/drawing/2014/main" id="{3CB893BE-6A13-4C17-A747-300BDD25AB6A}"/>
                  </a:ext>
                </a:extLst>
              </p:cNvPr>
              <p:cNvSpPr>
                <a:spLocks noRot="1" noChangeAspect="1" noMove="1" noResize="1" noEditPoints="1" noAdjustHandles="1" noChangeArrowheads="1" noChangeShapeType="1" noTextEdit="1"/>
              </p:cNvSpPr>
              <p:nvPr/>
            </p:nvSpPr>
            <p:spPr>
              <a:xfrm>
                <a:off x="5020378" y="4764935"/>
                <a:ext cx="2684646" cy="468205"/>
              </a:xfrm>
              <a:prstGeom prst="rect">
                <a:avLst/>
              </a:prstGeom>
              <a:blipFill>
                <a:blip r:embed="rId6"/>
                <a:stretch>
                  <a:fillRect r="-431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9C3C4648-BEA1-4A7E-98AC-BD292D60DFAA}"/>
                  </a:ext>
                </a:extLst>
              </p:cNvPr>
              <p:cNvSpPr txBox="1"/>
              <p:nvPr/>
            </p:nvSpPr>
            <p:spPr>
              <a:xfrm>
                <a:off x="4572000" y="5257800"/>
                <a:ext cx="3549353" cy="4104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800" i="1">
                              <a:solidFill>
                                <a:srgbClr val="FF0000"/>
                              </a:solidFill>
                              <a:latin typeface="Cambria Math" panose="02040503050406030204" pitchFamily="18" charset="0"/>
                              <a:cs typeface="Times" panose="02020603050405020304" pitchFamily="18" charset="0"/>
                            </a:rPr>
                          </m:ctrlPr>
                        </m:sSubPr>
                        <m:e>
                          <m:acc>
                            <m:accPr>
                              <m:chr m:val="̃"/>
                              <m:ctrlPr>
                                <a:rPr lang="en-US" altLang="zh-CN" sz="1800" i="1">
                                  <a:solidFill>
                                    <a:srgbClr val="FF0000"/>
                                  </a:solidFill>
                                  <a:latin typeface="Cambria Math" panose="02040503050406030204" pitchFamily="18" charset="0"/>
                                  <a:cs typeface="Times" panose="02020603050405020304" pitchFamily="18" charset="0"/>
                                </a:rPr>
                              </m:ctrlPr>
                            </m:accPr>
                            <m:e>
                              <m:r>
                                <a:rPr lang="en-US" altLang="zh-CN" sz="1800" i="1">
                                  <a:solidFill>
                                    <a:srgbClr val="FF0000"/>
                                  </a:solidFill>
                                  <a:latin typeface="Cambria Math" panose="02040503050406030204" pitchFamily="18" charset="0"/>
                                  <a:cs typeface="Times" panose="02020603050405020304" pitchFamily="18" charset="0"/>
                                </a:rPr>
                                <m:t>𝑢</m:t>
                              </m:r>
                            </m:e>
                          </m:acc>
                        </m:e>
                        <m:sub>
                          <m:r>
                            <a:rPr lang="en-US" altLang="zh-CN" sz="1800" i="1">
                              <a:solidFill>
                                <a:srgbClr val="FF0000"/>
                              </a:solidFill>
                              <a:latin typeface="Cambria Math" panose="02040503050406030204" pitchFamily="18" charset="0"/>
                              <a:cs typeface="Times" panose="02020603050405020304" pitchFamily="18" charset="0"/>
                            </a:rPr>
                            <m:t>𝐼</m:t>
                          </m:r>
                        </m:sub>
                      </m:sSub>
                      <m:r>
                        <a:rPr lang="en-US" altLang="zh-CN" sz="1800" b="0" i="1" dirty="0" smtClean="0">
                          <a:solidFill>
                            <a:srgbClr val="FF0000"/>
                          </a:solidFill>
                          <a:latin typeface="Cambria Math" panose="02040503050406030204" pitchFamily="18" charset="0"/>
                          <a:cs typeface="Times" panose="02020603050405020304" pitchFamily="18" charset="0"/>
                        </a:rPr>
                        <m:t>=</m:t>
                      </m:r>
                      <m:d>
                        <m:dPr>
                          <m:begChr m:val="["/>
                          <m:endChr m:val="]"/>
                          <m:ctrlPr>
                            <a:rPr lang="en-US" altLang="zh-CN" sz="1800" b="0" i="1" dirty="0" smtClean="0">
                              <a:solidFill>
                                <a:srgbClr val="FF0000"/>
                              </a:solidFill>
                              <a:latin typeface="Cambria Math" panose="02040503050406030204" pitchFamily="18" charset="0"/>
                              <a:cs typeface="Times" panose="02020603050405020304" pitchFamily="18" charset="0"/>
                            </a:rPr>
                          </m:ctrlPr>
                        </m:dPr>
                        <m:e>
                          <m:sSup>
                            <m:sSupPr>
                              <m:ctrlPr>
                                <a:rPr lang="en-US" altLang="zh-CN" sz="1800" b="0" i="1" dirty="0" smtClean="0">
                                  <a:solidFill>
                                    <a:srgbClr val="FF0000"/>
                                  </a:solidFill>
                                  <a:latin typeface="Cambria Math" panose="02040503050406030204" pitchFamily="18" charset="0"/>
                                  <a:cs typeface="Times" panose="02020603050405020304" pitchFamily="18" charset="0"/>
                                </a:rPr>
                              </m:ctrlPr>
                            </m:sSupPr>
                            <m:e>
                              <m:r>
                                <a:rPr lang="zh-CN" altLang="en-US" sz="1800" b="0" i="1" dirty="0" smtClean="0">
                                  <a:solidFill>
                                    <a:srgbClr val="FF0000"/>
                                  </a:solidFill>
                                  <a:latin typeface="Cambria Math" panose="02040503050406030204" pitchFamily="18" charset="0"/>
                                  <a:cs typeface="Times" panose="02020603050405020304" pitchFamily="18" charset="0"/>
                                </a:rPr>
                                <m:t>𝜔</m:t>
                              </m:r>
                            </m:e>
                            <m:sup>
                              <m:r>
                                <a:rPr lang="en-US" altLang="zh-CN" sz="1800" b="0" i="1" dirty="0" smtClean="0">
                                  <a:solidFill>
                                    <a:srgbClr val="FF0000"/>
                                  </a:solidFill>
                                  <a:latin typeface="Cambria Math" panose="02040503050406030204" pitchFamily="18" charset="0"/>
                                  <a:ea typeface="Cambria Math" panose="02040503050406030204" pitchFamily="18" charset="0"/>
                                  <a:cs typeface="Times" panose="02020603050405020304" pitchFamily="18" charset="0"/>
                                </a:rPr>
                                <m:t>∗</m:t>
                              </m:r>
                            </m:sup>
                          </m:sSup>
                          <m:r>
                            <a:rPr lang="en-US" altLang="zh-CN" sz="1800" b="0" i="1" dirty="0" smtClean="0">
                              <a:solidFill>
                                <a:srgbClr val="FF0000"/>
                              </a:solidFill>
                              <a:latin typeface="Cambria Math" panose="02040503050406030204" pitchFamily="18" charset="0"/>
                              <a:cs typeface="Times" panose="02020603050405020304" pitchFamily="18" charset="0"/>
                            </a:rPr>
                            <m:t>,</m:t>
                          </m:r>
                          <m:sSubSup>
                            <m:sSubSupPr>
                              <m:ctrlPr>
                                <a:rPr lang="en-US" altLang="zh-CN" sz="1800" b="0" i="1" dirty="0" smtClean="0">
                                  <a:solidFill>
                                    <a:srgbClr val="FF0000"/>
                                  </a:solidFill>
                                  <a:latin typeface="Cambria Math" panose="02040503050406030204" pitchFamily="18" charset="0"/>
                                  <a:cs typeface="Times" panose="02020603050405020304" pitchFamily="18" charset="0"/>
                                </a:rPr>
                              </m:ctrlPr>
                            </m:sSubSupPr>
                            <m:e>
                              <m:r>
                                <a:rPr lang="en-US" altLang="zh-CN" sz="1800" b="0" i="1" dirty="0" smtClean="0">
                                  <a:solidFill>
                                    <a:srgbClr val="FF0000"/>
                                  </a:solidFill>
                                  <a:latin typeface="Cambria Math" panose="02040503050406030204" pitchFamily="18" charset="0"/>
                                  <a:cs typeface="Times" panose="02020603050405020304" pitchFamily="18" charset="0"/>
                                </a:rPr>
                                <m:t>𝑣</m:t>
                              </m:r>
                            </m:e>
                            <m:sub>
                              <m:r>
                                <a:rPr lang="en-US" altLang="zh-CN" sz="1800" b="0" i="1" dirty="0" smtClean="0">
                                  <a:solidFill>
                                    <a:srgbClr val="FF0000"/>
                                  </a:solidFill>
                                  <a:latin typeface="Cambria Math" panose="02040503050406030204" pitchFamily="18" charset="0"/>
                                  <a:cs typeface="Times" panose="02020603050405020304" pitchFamily="18" charset="0"/>
                                </a:rPr>
                                <m:t>𝑜𝑞</m:t>
                              </m:r>
                            </m:sub>
                            <m:sup>
                              <m:r>
                                <a:rPr lang="en-US" altLang="zh-CN" sz="1800" b="0" i="1" dirty="0" smtClean="0">
                                  <a:solidFill>
                                    <a:srgbClr val="FF0000"/>
                                  </a:solidFill>
                                  <a:latin typeface="Cambria Math" panose="02040503050406030204" pitchFamily="18" charset="0"/>
                                  <a:cs typeface="Times" panose="02020603050405020304" pitchFamily="18" charset="0"/>
                                </a:rPr>
                                <m:t>∗</m:t>
                              </m:r>
                            </m:sup>
                          </m:sSubSup>
                          <m:r>
                            <a:rPr lang="en-US" altLang="zh-CN" sz="1800" b="0" i="1" dirty="0" smtClean="0">
                              <a:solidFill>
                                <a:srgbClr val="FF0000"/>
                              </a:solidFill>
                              <a:latin typeface="Cambria Math" panose="02040503050406030204" pitchFamily="18" charset="0"/>
                              <a:cs typeface="Times" panose="02020603050405020304" pitchFamily="18" charset="0"/>
                            </a:rPr>
                            <m:t> </m:t>
                          </m:r>
                        </m:e>
                      </m:d>
                    </m:oMath>
                  </m:oMathPara>
                </a14:m>
                <a:endParaRPr lang="zh-CN" altLang="en-US" sz="1800" dirty="0">
                  <a:solidFill>
                    <a:srgbClr val="FF0000"/>
                  </a:solidFill>
                  <a:latin typeface="Times" panose="02020603050405020304" pitchFamily="18" charset="0"/>
                  <a:cs typeface="Times" panose="02020603050405020304" pitchFamily="18" charset="0"/>
                </a:endParaRPr>
              </a:p>
            </p:txBody>
          </p:sp>
        </mc:Choice>
        <mc:Fallback xmlns="">
          <p:sp>
            <p:nvSpPr>
              <p:cNvPr id="11" name="文本框 10">
                <a:extLst>
                  <a:ext uri="{FF2B5EF4-FFF2-40B4-BE49-F238E27FC236}">
                    <a16:creationId xmlns:a16="http://schemas.microsoft.com/office/drawing/2014/main" id="{9C3C4648-BEA1-4A7E-98AC-BD292D60DFAA}"/>
                  </a:ext>
                </a:extLst>
              </p:cNvPr>
              <p:cNvSpPr txBox="1">
                <a:spLocks noRot="1" noChangeAspect="1" noMove="1" noResize="1" noEditPoints="1" noAdjustHandles="1" noChangeArrowheads="1" noChangeShapeType="1" noTextEdit="1"/>
              </p:cNvSpPr>
              <p:nvPr/>
            </p:nvSpPr>
            <p:spPr>
              <a:xfrm>
                <a:off x="4572000" y="5257800"/>
                <a:ext cx="3549353" cy="410497"/>
              </a:xfrm>
              <a:prstGeom prst="rect">
                <a:avLst/>
              </a:prstGeom>
              <a:blipFill>
                <a:blip r:embed="rId7"/>
                <a:stretch>
                  <a:fillRect b="-2985"/>
                </a:stretch>
              </a:blipFill>
            </p:spPr>
            <p:txBody>
              <a:bodyPr/>
              <a:lstStyle/>
              <a:p>
                <a:r>
                  <a:rPr lang="zh-CN" altLang="en-US">
                    <a:noFill/>
                  </a:rPr>
                  <a:t> </a:t>
                </a:r>
              </a:p>
            </p:txBody>
          </p:sp>
        </mc:Fallback>
      </mc:AlternateContent>
      <p:sp>
        <p:nvSpPr>
          <p:cNvPr id="12" name="矩形 11">
            <a:extLst>
              <a:ext uri="{FF2B5EF4-FFF2-40B4-BE49-F238E27FC236}">
                <a16:creationId xmlns:a16="http://schemas.microsoft.com/office/drawing/2014/main" id="{83C1AF61-A5C5-4A41-B0B7-DBC4E18B45C5}"/>
              </a:ext>
            </a:extLst>
          </p:cNvPr>
          <p:cNvSpPr/>
          <p:nvPr/>
        </p:nvSpPr>
        <p:spPr bwMode="auto">
          <a:xfrm>
            <a:off x="6553200" y="4764935"/>
            <a:ext cx="1040159" cy="416665"/>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20" name="文本框 19">
            <a:extLst>
              <a:ext uri="{FF2B5EF4-FFF2-40B4-BE49-F238E27FC236}">
                <a16:creationId xmlns:a16="http://schemas.microsoft.com/office/drawing/2014/main" id="{9CBD820B-6E2E-4642-8380-F6DE7F1BCD41}"/>
              </a:ext>
            </a:extLst>
          </p:cNvPr>
          <p:cNvSpPr txBox="1"/>
          <p:nvPr/>
        </p:nvSpPr>
        <p:spPr>
          <a:xfrm>
            <a:off x="8108184" y="4758254"/>
            <a:ext cx="685803"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(20a)</a:t>
            </a:r>
            <a:endParaRPr lang="zh-CN" altLang="en-US" sz="1800" dirty="0">
              <a:latin typeface="Times" panose="02020603050405020304" pitchFamily="18" charset="0"/>
              <a:cs typeface="Times" panose="02020603050405020304" pitchFamily="18" charset="0"/>
            </a:endParaRPr>
          </a:p>
        </p:txBody>
      </p:sp>
      <p:sp>
        <p:nvSpPr>
          <p:cNvPr id="21" name="文本框 20">
            <a:extLst>
              <a:ext uri="{FF2B5EF4-FFF2-40B4-BE49-F238E27FC236}">
                <a16:creationId xmlns:a16="http://schemas.microsoft.com/office/drawing/2014/main" id="{D4916514-921F-40BA-9685-9F7D9FF0F5CD}"/>
              </a:ext>
            </a:extLst>
          </p:cNvPr>
          <p:cNvSpPr txBox="1"/>
          <p:nvPr/>
        </p:nvSpPr>
        <p:spPr>
          <a:xfrm>
            <a:off x="8108183" y="5273587"/>
            <a:ext cx="685803"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(20b)</a:t>
            </a:r>
            <a:endParaRPr lang="zh-CN" alt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249622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533400"/>
          </a:xfrm>
        </p:spPr>
        <p:txBody>
          <a:bodyPr/>
          <a:lstStyle/>
          <a:p>
            <a:r>
              <a:rPr lang="en-US" sz="2800" dirty="0">
                <a:latin typeface="Times New Roman" panose="02020603050405020304" pitchFamily="18" charset="0"/>
                <a:cs typeface="Times New Roman" panose="02020603050405020304" pitchFamily="18" charset="0"/>
              </a:rPr>
              <a:t>Model Order Reduction Method using Singular Perturbation</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18</a:t>
            </a:fld>
            <a:endParaRPr lang="en-US" dirty="0"/>
          </a:p>
        </p:txBody>
      </p:sp>
      <p:sp>
        <p:nvSpPr>
          <p:cNvPr id="5" name="Text Placeholder 4"/>
          <p:cNvSpPr>
            <a:spLocks noGrp="1"/>
          </p:cNvSpPr>
          <p:nvPr>
            <p:ph type="body" sz="quarter" idx="10"/>
          </p:nvPr>
        </p:nvSpPr>
        <p:spPr/>
        <p:txBody>
          <a:bodyPr/>
          <a:lstStyle/>
          <a:p>
            <a:endParaRPr lang="en-US"/>
          </a:p>
        </p:txBody>
      </p:sp>
      <p:sp>
        <p:nvSpPr>
          <p:cNvPr id="8" name="Content Placeholder 2">
            <a:extLst>
              <a:ext uri="{FF2B5EF4-FFF2-40B4-BE49-F238E27FC236}">
                <a16:creationId xmlns:a16="http://schemas.microsoft.com/office/drawing/2014/main" id="{20DC538C-6260-44A3-B597-6E066D7E78F5}"/>
              </a:ext>
            </a:extLst>
          </p:cNvPr>
          <p:cNvSpPr>
            <a:spLocks noGrp="1"/>
          </p:cNvSpPr>
          <p:nvPr>
            <p:ph idx="1"/>
          </p:nvPr>
        </p:nvSpPr>
        <p:spPr>
          <a:xfrm>
            <a:off x="11394" y="533400"/>
            <a:ext cx="8446803" cy="3429000"/>
          </a:xfrm>
        </p:spPr>
        <p:txBody>
          <a:bodyPr/>
          <a:lstStyle/>
          <a:p>
            <a:pPr lvl="1" algn="just"/>
            <a:r>
              <a:rPr lang="en-US" altLang="zh-CN" sz="1800" kern="1200" dirty="0">
                <a:solidFill>
                  <a:schemeClr val="tx1"/>
                </a:solidFill>
                <a:latin typeface="Times" panose="02020603050405020304" pitchFamily="18" charset="0"/>
                <a:cs typeface="Times" panose="02020603050405020304" pitchFamily="18" charset="0"/>
              </a:rPr>
              <a:t>Existing microgrid models have many state variables, thus increasing the computational burden and difficulty of stability analysis.</a:t>
            </a:r>
          </a:p>
          <a:p>
            <a:pPr lvl="1" algn="just"/>
            <a:r>
              <a:rPr lang="en-US" altLang="zh-CN" sz="1800" kern="1200" dirty="0">
                <a:solidFill>
                  <a:schemeClr val="tx1"/>
                </a:solidFill>
                <a:latin typeface="Times" panose="02020603050405020304" pitchFamily="18" charset="0"/>
                <a:cs typeface="Times" panose="02020603050405020304" pitchFamily="18" charset="0"/>
              </a:rPr>
              <a:t>The dynamical model exhibits behaviors at two time-scales: faster dynamics for converters and PI controllers; and slower dynamics for power calculator and droop controller.</a:t>
            </a:r>
          </a:p>
          <a:p>
            <a:pPr lvl="1" algn="just"/>
            <a:r>
              <a:rPr lang="en-US" altLang="zh-CN" sz="1800" kern="1200" dirty="0">
                <a:solidFill>
                  <a:schemeClr val="tx1"/>
                </a:solidFill>
                <a:latin typeface="Times" panose="02020603050405020304" pitchFamily="18" charset="0"/>
                <a:cs typeface="Times" panose="02020603050405020304" pitchFamily="18" charset="0"/>
              </a:rPr>
              <a:t>The reduced-order model is developed based on the singular perturbation theory that separates the system states into fast and slow dynamics. </a:t>
            </a:r>
          </a:p>
        </p:txBody>
      </p:sp>
      <mc:AlternateContent xmlns:mc="http://schemas.openxmlformats.org/markup-compatibility/2006" xmlns:a14="http://schemas.microsoft.com/office/drawing/2010/main">
        <mc:Choice Requires="a14">
          <p:sp>
            <p:nvSpPr>
              <p:cNvPr id="26" name="Content Placeholder 2">
                <a:extLst>
                  <a:ext uri="{FF2B5EF4-FFF2-40B4-BE49-F238E27FC236}">
                    <a16:creationId xmlns:a16="http://schemas.microsoft.com/office/drawing/2014/main" id="{A8D7FD99-9CBF-4CFE-8CB4-150FB3C51340}"/>
                  </a:ext>
                </a:extLst>
              </p:cNvPr>
              <p:cNvSpPr txBox="1">
                <a:spLocks/>
              </p:cNvSpPr>
              <p:nvPr/>
            </p:nvSpPr>
            <p:spPr bwMode="auto">
              <a:xfrm>
                <a:off x="764853" y="2805678"/>
                <a:ext cx="7693344" cy="85192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CE1126"/>
                  </a:buClr>
                  <a:buSzPct val="80000"/>
                  <a:buFont typeface="Times" charset="0"/>
                  <a:buChar char="•"/>
                  <a:defRPr sz="2600">
                    <a:solidFill>
                      <a:srgbClr val="7A6E67"/>
                    </a:solidFill>
                    <a:latin typeface="+mn-lt"/>
                    <a:ea typeface="+mn-ea"/>
                    <a:cs typeface="+mn-cs"/>
                  </a:defRPr>
                </a:lvl1pPr>
                <a:lvl2pPr marL="742950" indent="-28575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marL="0" indent="0" algn="just" eaLnBrk="1" hangingPunct="1">
                  <a:buFont typeface="Times" charset="0"/>
                  <a:buNone/>
                </a:pPr>
                <a:r>
                  <a:rPr lang="en-US" sz="1800" kern="0" dirty="0">
                    <a:solidFill>
                      <a:schemeClr val="tx1"/>
                    </a:solidFill>
                    <a:latin typeface="Times" panose="02020603050405020304" pitchFamily="18" charset="0"/>
                    <a:ea typeface="Microsoft YaHei UI" panose="020B0503020204020204" pitchFamily="34" charset="-122"/>
                    <a:cs typeface="Times" panose="02020603050405020304" pitchFamily="18" charset="0"/>
                  </a:rPr>
                  <a:t>Consider a singular perturbation model of a dynamical system whose derivatives of some of the states are multiplied by a small positive parameter </a:t>
                </a:r>
                <a:r>
                  <a:rPr lang="el-GR" sz="1800" kern="0" dirty="0">
                    <a:solidFill>
                      <a:schemeClr val="tx1"/>
                    </a:solidFill>
                    <a:latin typeface="Times" panose="02020603050405020304" pitchFamily="18" charset="0"/>
                    <a:ea typeface="Microsoft YaHei UI" panose="020B0503020204020204" pitchFamily="34" charset="-122"/>
                    <a:cs typeface="Times" panose="02020603050405020304" pitchFamily="18" charset="0"/>
                  </a:rPr>
                  <a:t>ε</a:t>
                </a:r>
                <a:r>
                  <a:rPr lang="en-US" sz="1800" kern="0" dirty="0">
                    <a:solidFill>
                      <a:schemeClr val="tx1"/>
                    </a:solidFill>
                    <a:latin typeface="Times" panose="02020603050405020304" pitchFamily="18" charset="0"/>
                    <a:ea typeface="Microsoft YaHei UI" panose="020B0503020204020204" pitchFamily="34" charset="-122"/>
                    <a:cs typeface="Times" panose="02020603050405020304" pitchFamily="18" charset="0"/>
                  </a:rPr>
                  <a:t> (perturbation coefficient) as follows</a:t>
                </a:r>
              </a:p>
              <a:p>
                <a:pPr marL="0" indent="0" algn="just" eaLnBrk="1" hangingPunct="1">
                  <a:buNone/>
                </a:pPr>
                <a14:m>
                  <m:oMathPara xmlns:m="http://schemas.openxmlformats.org/officeDocument/2006/math">
                    <m:oMathParaPr>
                      <m:jc m:val="centerGroup"/>
                    </m:oMathParaPr>
                    <m:oMath xmlns:m="http://schemas.openxmlformats.org/officeDocument/2006/math">
                      <m:acc>
                        <m:accPr>
                          <m:chr m:val="̇"/>
                          <m:ctrlPr>
                            <a:rPr lang="en-US" altLang="zh-CN" sz="1800" i="1" smtClean="0">
                              <a:solidFill>
                                <a:schemeClr val="tx1"/>
                              </a:solidFill>
                              <a:latin typeface="Cambria Math" panose="02040503050406030204" pitchFamily="18" charset="0"/>
                            </a:rPr>
                          </m:ctrlPr>
                        </m:accPr>
                        <m:e>
                          <m:r>
                            <a:rPr lang="en-US" altLang="zh-CN" sz="1800" i="1">
                              <a:solidFill>
                                <a:schemeClr val="tx1"/>
                              </a:solidFill>
                              <a:latin typeface="Cambria Math" panose="02040503050406030204" pitchFamily="18" charset="0"/>
                            </a:rPr>
                            <m:t>𝑥</m:t>
                          </m:r>
                        </m:e>
                      </m:acc>
                      <m:r>
                        <a:rPr lang="en-US" altLang="zh-CN" sz="1800">
                          <a:solidFill>
                            <a:schemeClr val="tx1"/>
                          </a:solidFill>
                          <a:latin typeface="Cambria Math" panose="02040503050406030204" pitchFamily="18" charset="0"/>
                        </a:rPr>
                        <m:t>=</m:t>
                      </m:r>
                      <m:r>
                        <a:rPr lang="en-US" altLang="zh-CN" sz="1800" i="1">
                          <a:solidFill>
                            <a:schemeClr val="tx1"/>
                          </a:solidFill>
                          <a:latin typeface="Cambria Math" panose="02040503050406030204" pitchFamily="18" charset="0"/>
                        </a:rPr>
                        <m:t>𝐹</m:t>
                      </m:r>
                      <m:d>
                        <m:dPr>
                          <m:ctrlPr>
                            <a:rPr lang="en-US" altLang="zh-CN" sz="1800" i="1">
                              <a:solidFill>
                                <a:schemeClr val="tx1"/>
                              </a:solidFill>
                              <a:latin typeface="Cambria Math" panose="02040503050406030204" pitchFamily="18" charset="0"/>
                            </a:rPr>
                          </m:ctrlPr>
                        </m:dPr>
                        <m:e>
                          <m:r>
                            <a:rPr lang="en-US" altLang="zh-CN" sz="1800" i="1">
                              <a:solidFill>
                                <a:schemeClr val="tx1"/>
                              </a:solidFill>
                              <a:latin typeface="Cambria Math" panose="02040503050406030204" pitchFamily="18" charset="0"/>
                            </a:rPr>
                            <m:t>𝑥</m:t>
                          </m:r>
                          <m:r>
                            <a:rPr lang="en-US" altLang="zh-CN" sz="1800" i="1">
                              <a:solidFill>
                                <a:schemeClr val="tx1"/>
                              </a:solidFill>
                              <a:latin typeface="Cambria Math" panose="02040503050406030204" pitchFamily="18" charset="0"/>
                            </a:rPr>
                            <m:t>,</m:t>
                          </m:r>
                          <m:r>
                            <a:rPr lang="en-US" altLang="zh-CN" sz="1800" i="1">
                              <a:solidFill>
                                <a:schemeClr val="tx1"/>
                              </a:solidFill>
                              <a:latin typeface="Cambria Math" panose="02040503050406030204" pitchFamily="18" charset="0"/>
                            </a:rPr>
                            <m:t>𝑧</m:t>
                          </m:r>
                          <m:r>
                            <a:rPr lang="en-US" altLang="zh-CN" sz="1800" i="1">
                              <a:solidFill>
                                <a:schemeClr val="tx1"/>
                              </a:solidFill>
                              <a:latin typeface="Cambria Math" panose="02040503050406030204" pitchFamily="18" charset="0"/>
                            </a:rPr>
                            <m:t>,</m:t>
                          </m:r>
                          <m:r>
                            <a:rPr lang="en-US" altLang="zh-CN" sz="1800" i="1">
                              <a:solidFill>
                                <a:schemeClr val="tx1"/>
                              </a:solidFill>
                              <a:latin typeface="Cambria Math" panose="02040503050406030204" pitchFamily="18" charset="0"/>
                            </a:rPr>
                            <m:t>𝑢</m:t>
                          </m:r>
                          <m:r>
                            <a:rPr lang="en-US" altLang="zh-CN" sz="1800" i="1">
                              <a:solidFill>
                                <a:schemeClr val="tx1"/>
                              </a:solidFill>
                              <a:latin typeface="Cambria Math" panose="02040503050406030204" pitchFamily="18" charset="0"/>
                            </a:rPr>
                            <m:t>,</m:t>
                          </m:r>
                          <m:r>
                            <a:rPr lang="en-US" altLang="zh-CN" sz="1800" i="1">
                              <a:solidFill>
                                <a:schemeClr val="tx1"/>
                              </a:solidFill>
                              <a:latin typeface="Cambria Math" panose="02040503050406030204" pitchFamily="18" charset="0"/>
                            </a:rPr>
                            <m:t>𝑡</m:t>
                          </m:r>
                          <m:r>
                            <a:rPr lang="en-US" altLang="zh-CN" sz="1800" i="1">
                              <a:solidFill>
                                <a:schemeClr val="tx1"/>
                              </a:solidFill>
                              <a:latin typeface="Cambria Math" panose="02040503050406030204" pitchFamily="18" charset="0"/>
                            </a:rPr>
                            <m:t>,</m:t>
                          </m:r>
                          <m:r>
                            <a:rPr lang="zh-CN" altLang="en-US" sz="1800" i="1">
                              <a:solidFill>
                                <a:schemeClr val="tx1"/>
                              </a:solidFill>
                              <a:latin typeface="Cambria Math" panose="02040503050406030204" pitchFamily="18" charset="0"/>
                            </a:rPr>
                            <m:t>𝜀</m:t>
                          </m:r>
                        </m:e>
                      </m:d>
                    </m:oMath>
                  </m:oMathPara>
                </a14:m>
                <a:endParaRPr lang="en-US" altLang="zh-CN" sz="1800" dirty="0">
                  <a:solidFill>
                    <a:schemeClr val="tx1"/>
                  </a:solidFill>
                  <a:latin typeface="Times" panose="02020603050405020304" pitchFamily="18" charset="0"/>
                </a:endParaRPr>
              </a:p>
              <a:p>
                <a:pPr marL="0" indent="0" algn="just" eaLnBrk="1" hangingPunct="1">
                  <a:buNone/>
                </a:pPr>
                <a14:m>
                  <m:oMathPara xmlns:m="http://schemas.openxmlformats.org/officeDocument/2006/math">
                    <m:oMathParaPr>
                      <m:jc m:val="centerGroup"/>
                    </m:oMathParaPr>
                    <m:oMath xmlns:m="http://schemas.openxmlformats.org/officeDocument/2006/math">
                      <m:r>
                        <a:rPr lang="zh-CN" altLang="en-US" sz="1800" i="1">
                          <a:solidFill>
                            <a:schemeClr val="tx1"/>
                          </a:solidFill>
                          <a:latin typeface="Cambria Math" panose="02040503050406030204" pitchFamily="18" charset="0"/>
                        </a:rPr>
                        <m:t>𝜀</m:t>
                      </m:r>
                      <m:acc>
                        <m:accPr>
                          <m:chr m:val="̇"/>
                          <m:ctrlPr>
                            <a:rPr lang="en-US" altLang="zh-CN" sz="1800" i="1">
                              <a:solidFill>
                                <a:schemeClr val="tx1"/>
                              </a:solidFill>
                              <a:latin typeface="Cambria Math" panose="02040503050406030204" pitchFamily="18" charset="0"/>
                            </a:rPr>
                          </m:ctrlPr>
                        </m:accPr>
                        <m:e>
                          <m:r>
                            <a:rPr lang="en-US" altLang="zh-CN" sz="1800" i="1">
                              <a:solidFill>
                                <a:schemeClr val="tx1"/>
                              </a:solidFill>
                              <a:latin typeface="Cambria Math" panose="02040503050406030204" pitchFamily="18" charset="0"/>
                            </a:rPr>
                            <m:t>𝑧</m:t>
                          </m:r>
                        </m:e>
                      </m:acc>
                      <m:r>
                        <a:rPr lang="en-US" altLang="zh-CN" sz="1800">
                          <a:solidFill>
                            <a:schemeClr val="tx1"/>
                          </a:solidFill>
                          <a:latin typeface="Cambria Math" panose="02040503050406030204" pitchFamily="18" charset="0"/>
                        </a:rPr>
                        <m:t>=</m:t>
                      </m:r>
                      <m:r>
                        <a:rPr lang="en-US" altLang="zh-CN" sz="1800" i="1">
                          <a:solidFill>
                            <a:schemeClr val="tx1"/>
                          </a:solidFill>
                          <a:latin typeface="Cambria Math" panose="02040503050406030204" pitchFamily="18" charset="0"/>
                        </a:rPr>
                        <m:t>𝐺</m:t>
                      </m:r>
                      <m:d>
                        <m:dPr>
                          <m:ctrlPr>
                            <a:rPr lang="en-US" altLang="zh-CN" sz="1800" i="1">
                              <a:solidFill>
                                <a:schemeClr val="tx1"/>
                              </a:solidFill>
                              <a:latin typeface="Cambria Math" panose="02040503050406030204" pitchFamily="18" charset="0"/>
                            </a:rPr>
                          </m:ctrlPr>
                        </m:dPr>
                        <m:e>
                          <m:r>
                            <a:rPr lang="en-US" altLang="zh-CN" sz="1800" i="1">
                              <a:solidFill>
                                <a:schemeClr val="tx1"/>
                              </a:solidFill>
                              <a:latin typeface="Cambria Math" panose="02040503050406030204" pitchFamily="18" charset="0"/>
                            </a:rPr>
                            <m:t>𝑥</m:t>
                          </m:r>
                          <m:r>
                            <a:rPr lang="en-US" altLang="zh-CN" sz="1800" i="1">
                              <a:solidFill>
                                <a:schemeClr val="tx1"/>
                              </a:solidFill>
                              <a:latin typeface="Cambria Math" panose="02040503050406030204" pitchFamily="18" charset="0"/>
                            </a:rPr>
                            <m:t>,</m:t>
                          </m:r>
                          <m:r>
                            <a:rPr lang="en-US" altLang="zh-CN" sz="1800" i="1">
                              <a:solidFill>
                                <a:schemeClr val="tx1"/>
                              </a:solidFill>
                              <a:latin typeface="Cambria Math" panose="02040503050406030204" pitchFamily="18" charset="0"/>
                            </a:rPr>
                            <m:t>𝑧</m:t>
                          </m:r>
                          <m:r>
                            <a:rPr lang="en-US" altLang="zh-CN" sz="1800" i="1">
                              <a:solidFill>
                                <a:schemeClr val="tx1"/>
                              </a:solidFill>
                              <a:latin typeface="Cambria Math" panose="02040503050406030204" pitchFamily="18" charset="0"/>
                            </a:rPr>
                            <m:t>,</m:t>
                          </m:r>
                          <m:r>
                            <a:rPr lang="en-US" altLang="zh-CN" sz="1800" i="1">
                              <a:solidFill>
                                <a:schemeClr val="tx1"/>
                              </a:solidFill>
                              <a:latin typeface="Cambria Math" panose="02040503050406030204" pitchFamily="18" charset="0"/>
                            </a:rPr>
                            <m:t>𝑢</m:t>
                          </m:r>
                          <m:r>
                            <a:rPr lang="en-US" altLang="zh-CN" sz="1800" i="1">
                              <a:solidFill>
                                <a:schemeClr val="tx1"/>
                              </a:solidFill>
                              <a:latin typeface="Cambria Math" panose="02040503050406030204" pitchFamily="18" charset="0"/>
                            </a:rPr>
                            <m:t>,</m:t>
                          </m:r>
                          <m:r>
                            <a:rPr lang="en-US" altLang="zh-CN" sz="1800" i="1">
                              <a:solidFill>
                                <a:schemeClr val="tx1"/>
                              </a:solidFill>
                              <a:latin typeface="Cambria Math" panose="02040503050406030204" pitchFamily="18" charset="0"/>
                            </a:rPr>
                            <m:t>𝑡</m:t>
                          </m:r>
                          <m:r>
                            <a:rPr lang="en-US" altLang="zh-CN" sz="1800" i="1">
                              <a:solidFill>
                                <a:schemeClr val="tx1"/>
                              </a:solidFill>
                              <a:latin typeface="Cambria Math" panose="02040503050406030204" pitchFamily="18" charset="0"/>
                            </a:rPr>
                            <m:t>,</m:t>
                          </m:r>
                          <m:r>
                            <a:rPr lang="zh-CN" altLang="en-US" sz="1800" i="1">
                              <a:solidFill>
                                <a:schemeClr val="tx1"/>
                              </a:solidFill>
                              <a:latin typeface="Cambria Math" panose="02040503050406030204" pitchFamily="18" charset="0"/>
                            </a:rPr>
                            <m:t>𝜀</m:t>
                          </m:r>
                        </m:e>
                      </m:d>
                    </m:oMath>
                  </m:oMathPara>
                </a14:m>
                <a:endParaRPr lang="en-US" altLang="zh-CN" sz="1800" dirty="0">
                  <a:latin typeface="Times" panose="02020603050405020304" pitchFamily="18" charset="0"/>
                  <a:cs typeface="Times" panose="02020603050405020304" pitchFamily="18" charset="0"/>
                </a:endParaRPr>
              </a:p>
              <a:p>
                <a:pPr marL="0" indent="0" algn="just" eaLnBrk="1" hangingPunct="1">
                  <a:buNone/>
                </a:pPr>
                <a:r>
                  <a:rPr lang="en-US" altLang="zh-CN" sz="1800" kern="0" dirty="0">
                    <a:solidFill>
                      <a:schemeClr val="tx1"/>
                    </a:solidFill>
                    <a:latin typeface="Times" panose="02020603050405020304" pitchFamily="18" charset="0"/>
                    <a:ea typeface="Microsoft YaHei UI" panose="020B0503020204020204" pitchFamily="34" charset="-122"/>
                    <a:cs typeface="Times" panose="02020603050405020304" pitchFamily="18" charset="0"/>
                  </a:rPr>
                  <a:t>where </a:t>
                </a:r>
                <a14:m>
                  <m:oMath xmlns:m="http://schemas.openxmlformats.org/officeDocument/2006/math">
                    <m:r>
                      <a:rPr lang="en-US" altLang="zh-CN" sz="1800" i="1" kern="0">
                        <a:solidFill>
                          <a:schemeClr val="tx1"/>
                        </a:solidFill>
                        <a:latin typeface="Cambria Math" panose="02040503050406030204" pitchFamily="18" charset="0"/>
                        <a:cs typeface="Times" panose="02020603050405020304" pitchFamily="18" charset="0"/>
                      </a:rPr>
                      <m:t>𝑥</m:t>
                    </m:r>
                    <m:r>
                      <a:rPr lang="en-US" altLang="zh-CN" sz="1800" i="1" kern="0">
                        <a:solidFill>
                          <a:schemeClr val="tx1"/>
                        </a:solidFill>
                        <a:latin typeface="Cambria Math" panose="02040503050406030204" pitchFamily="18" charset="0"/>
                        <a:ea typeface="Cambria Math" panose="02040503050406030204" pitchFamily="18" charset="0"/>
                        <a:cs typeface="Times" panose="02020603050405020304" pitchFamily="18" charset="0"/>
                      </a:rPr>
                      <m:t>∈</m:t>
                    </m:r>
                    <m:sSup>
                      <m:sSupPr>
                        <m:ctrlPr>
                          <a:rPr lang="en-US" altLang="zh-CN" sz="1800" i="1" kern="0">
                            <a:solidFill>
                              <a:schemeClr val="tx1"/>
                            </a:solidFill>
                            <a:latin typeface="Cambria Math" panose="02040503050406030204" pitchFamily="18" charset="0"/>
                            <a:ea typeface="Cambria Math" panose="02040503050406030204" pitchFamily="18" charset="0"/>
                            <a:cs typeface="Times" panose="02020603050405020304" pitchFamily="18" charset="0"/>
                          </a:rPr>
                        </m:ctrlPr>
                      </m:sSupPr>
                      <m:e>
                        <m:r>
                          <a:rPr lang="en-US" altLang="zh-CN" sz="1800" i="1" kern="0">
                            <a:solidFill>
                              <a:schemeClr val="tx1"/>
                            </a:solidFill>
                            <a:latin typeface="Cambria Math" panose="02040503050406030204" pitchFamily="18" charset="0"/>
                            <a:ea typeface="Cambria Math" panose="02040503050406030204" pitchFamily="18" charset="0"/>
                            <a:cs typeface="Times" panose="02020603050405020304" pitchFamily="18" charset="0"/>
                          </a:rPr>
                          <m:t>𝑅</m:t>
                        </m:r>
                      </m:e>
                      <m:sup>
                        <m:r>
                          <a:rPr lang="en-US" altLang="zh-CN" sz="1800" b="0" i="1" kern="0" smtClean="0">
                            <a:solidFill>
                              <a:schemeClr val="tx1"/>
                            </a:solidFill>
                            <a:latin typeface="Cambria Math" panose="02040503050406030204" pitchFamily="18" charset="0"/>
                            <a:ea typeface="Cambria Math" panose="02040503050406030204" pitchFamily="18" charset="0"/>
                            <a:cs typeface="Times" panose="02020603050405020304" pitchFamily="18" charset="0"/>
                          </a:rPr>
                          <m:t>𝑁</m:t>
                        </m:r>
                      </m:sup>
                    </m:sSup>
                  </m:oMath>
                </a14:m>
                <a:r>
                  <a:rPr lang="en-US" altLang="zh-CN" sz="1800" kern="0" dirty="0">
                    <a:solidFill>
                      <a:schemeClr val="tx1"/>
                    </a:solidFill>
                    <a:latin typeface="Times" panose="02020603050405020304" pitchFamily="18" charset="0"/>
                    <a:ea typeface="Microsoft YaHei UI" panose="020B0503020204020204" pitchFamily="34" charset="-122"/>
                    <a:cs typeface="Times" panose="02020603050405020304" pitchFamily="18" charset="0"/>
                  </a:rPr>
                  <a:t> representing slower dynamics, </a:t>
                </a:r>
                <a14:m>
                  <m:oMath xmlns:m="http://schemas.openxmlformats.org/officeDocument/2006/math">
                    <m:r>
                      <a:rPr lang="en-US" altLang="zh-CN" sz="1800" i="1" kern="0">
                        <a:solidFill>
                          <a:schemeClr val="tx1"/>
                        </a:solidFill>
                        <a:latin typeface="Cambria Math" panose="02040503050406030204" pitchFamily="18" charset="0"/>
                        <a:cs typeface="Times" panose="02020603050405020304" pitchFamily="18" charset="0"/>
                      </a:rPr>
                      <m:t>𝑧</m:t>
                    </m:r>
                    <m:r>
                      <a:rPr lang="en-US" altLang="zh-CN" sz="1800" i="1" kern="0">
                        <a:solidFill>
                          <a:schemeClr val="tx1"/>
                        </a:solidFill>
                        <a:latin typeface="Cambria Math" panose="02040503050406030204" pitchFamily="18" charset="0"/>
                        <a:ea typeface="Cambria Math" panose="02040503050406030204" pitchFamily="18" charset="0"/>
                        <a:cs typeface="Times" panose="02020603050405020304" pitchFamily="18" charset="0"/>
                      </a:rPr>
                      <m:t>∈</m:t>
                    </m:r>
                    <m:sSup>
                      <m:sSupPr>
                        <m:ctrlPr>
                          <a:rPr lang="en-US" altLang="zh-CN" sz="1800" i="1" kern="0">
                            <a:solidFill>
                              <a:schemeClr val="tx1"/>
                            </a:solidFill>
                            <a:latin typeface="Cambria Math" panose="02040503050406030204" pitchFamily="18" charset="0"/>
                            <a:ea typeface="Cambria Math" panose="02040503050406030204" pitchFamily="18" charset="0"/>
                            <a:cs typeface="Times" panose="02020603050405020304" pitchFamily="18" charset="0"/>
                          </a:rPr>
                        </m:ctrlPr>
                      </m:sSupPr>
                      <m:e>
                        <m:r>
                          <a:rPr lang="en-US" altLang="zh-CN" sz="1800" i="1" kern="0">
                            <a:solidFill>
                              <a:schemeClr val="tx1"/>
                            </a:solidFill>
                            <a:latin typeface="Cambria Math" panose="02040503050406030204" pitchFamily="18" charset="0"/>
                            <a:ea typeface="Cambria Math" panose="02040503050406030204" pitchFamily="18" charset="0"/>
                            <a:cs typeface="Times" panose="02020603050405020304" pitchFamily="18" charset="0"/>
                          </a:rPr>
                          <m:t>𝑅</m:t>
                        </m:r>
                      </m:e>
                      <m:sup>
                        <m:r>
                          <a:rPr lang="en-US" altLang="zh-CN" sz="1800" b="0" i="1" kern="0" smtClean="0">
                            <a:solidFill>
                              <a:schemeClr val="tx1"/>
                            </a:solidFill>
                            <a:latin typeface="Cambria Math" panose="02040503050406030204" pitchFamily="18" charset="0"/>
                            <a:ea typeface="Cambria Math" panose="02040503050406030204" pitchFamily="18" charset="0"/>
                            <a:cs typeface="Times" panose="02020603050405020304" pitchFamily="18" charset="0"/>
                          </a:rPr>
                          <m:t>𝑀</m:t>
                        </m:r>
                      </m:sup>
                    </m:sSup>
                  </m:oMath>
                </a14:m>
                <a:r>
                  <a:rPr lang="en-US" altLang="zh-CN" sz="1800" kern="0" dirty="0">
                    <a:solidFill>
                      <a:schemeClr val="tx1"/>
                    </a:solidFill>
                    <a:latin typeface="Times" panose="02020603050405020304" pitchFamily="18" charset="0"/>
                    <a:ea typeface="Microsoft YaHei UI" panose="020B0503020204020204" pitchFamily="34" charset="-122"/>
                    <a:cs typeface="Times" panose="02020603050405020304" pitchFamily="18" charset="0"/>
                  </a:rPr>
                  <a:t>representing faster dynamics. Let </a:t>
                </a:r>
                <a:r>
                  <a:rPr lang="el-GR" altLang="zh-CN" sz="1800" kern="0" dirty="0">
                    <a:solidFill>
                      <a:schemeClr val="tx1"/>
                    </a:solidFill>
                    <a:latin typeface="Times" panose="02020603050405020304" pitchFamily="18" charset="0"/>
                    <a:ea typeface="Microsoft YaHei UI" panose="020B0503020204020204" pitchFamily="34" charset="-122"/>
                    <a:cs typeface="Times" panose="02020603050405020304" pitchFamily="18" charset="0"/>
                  </a:rPr>
                  <a:t>ε</a:t>
                </a:r>
                <a:r>
                  <a:rPr lang="en-US" altLang="zh-CN" sz="1800" kern="0" dirty="0">
                    <a:solidFill>
                      <a:schemeClr val="tx1"/>
                    </a:solidFill>
                    <a:latin typeface="Times" panose="02020603050405020304" pitchFamily="18" charset="0"/>
                    <a:ea typeface="Microsoft YaHei UI" panose="020B0503020204020204" pitchFamily="34" charset="-122"/>
                    <a:cs typeface="Times" panose="02020603050405020304" pitchFamily="18" charset="0"/>
                  </a:rPr>
                  <a:t>=0, we have</a:t>
                </a:r>
              </a:p>
              <a:p>
                <a:pPr marL="0" indent="0" algn="just" eaLnBrk="1" hangingPunct="1">
                  <a:buNone/>
                </a:pPr>
                <a14:m>
                  <m:oMathPara xmlns:m="http://schemas.openxmlformats.org/officeDocument/2006/math">
                    <m:oMathParaPr>
                      <m:jc m:val="centerGroup"/>
                    </m:oMathParaPr>
                    <m:oMath xmlns:m="http://schemas.openxmlformats.org/officeDocument/2006/math">
                      <m:r>
                        <a:rPr lang="en-US" altLang="zh-CN" sz="1800" i="1" smtClean="0">
                          <a:solidFill>
                            <a:schemeClr val="tx1"/>
                          </a:solidFill>
                          <a:latin typeface="Cambria Math" panose="02040503050406030204" pitchFamily="18" charset="0"/>
                        </a:rPr>
                        <m:t>0</m:t>
                      </m:r>
                      <m:r>
                        <a:rPr lang="en-US" altLang="zh-CN" sz="1800">
                          <a:solidFill>
                            <a:schemeClr val="tx1"/>
                          </a:solidFill>
                          <a:latin typeface="Cambria Math" panose="02040503050406030204" pitchFamily="18" charset="0"/>
                        </a:rPr>
                        <m:t>=</m:t>
                      </m:r>
                      <m:r>
                        <a:rPr lang="en-US" altLang="zh-CN" sz="1800" i="1">
                          <a:solidFill>
                            <a:schemeClr val="tx1"/>
                          </a:solidFill>
                          <a:latin typeface="Cambria Math" panose="02040503050406030204" pitchFamily="18" charset="0"/>
                        </a:rPr>
                        <m:t>𝐺</m:t>
                      </m:r>
                      <m:d>
                        <m:dPr>
                          <m:ctrlPr>
                            <a:rPr lang="en-US" altLang="zh-CN" sz="1800" i="1">
                              <a:solidFill>
                                <a:schemeClr val="tx1"/>
                              </a:solidFill>
                              <a:latin typeface="Cambria Math" panose="02040503050406030204" pitchFamily="18" charset="0"/>
                            </a:rPr>
                          </m:ctrlPr>
                        </m:dPr>
                        <m:e>
                          <m:r>
                            <a:rPr lang="en-US" altLang="zh-CN" sz="1800" i="1">
                              <a:solidFill>
                                <a:schemeClr val="tx1"/>
                              </a:solidFill>
                              <a:latin typeface="Cambria Math" panose="02040503050406030204" pitchFamily="18" charset="0"/>
                            </a:rPr>
                            <m:t>𝑥</m:t>
                          </m:r>
                          <m:r>
                            <a:rPr lang="en-US" altLang="zh-CN" sz="1800" i="1">
                              <a:solidFill>
                                <a:schemeClr val="tx1"/>
                              </a:solidFill>
                              <a:latin typeface="Cambria Math" panose="02040503050406030204" pitchFamily="18" charset="0"/>
                            </a:rPr>
                            <m:t>,</m:t>
                          </m:r>
                          <m:r>
                            <a:rPr lang="en-US" altLang="zh-CN" sz="1800" i="1">
                              <a:solidFill>
                                <a:schemeClr val="tx1"/>
                              </a:solidFill>
                              <a:latin typeface="Cambria Math" panose="02040503050406030204" pitchFamily="18" charset="0"/>
                            </a:rPr>
                            <m:t>𝑧</m:t>
                          </m:r>
                          <m:r>
                            <a:rPr lang="en-US" altLang="zh-CN" sz="1800" i="1">
                              <a:solidFill>
                                <a:schemeClr val="tx1"/>
                              </a:solidFill>
                              <a:latin typeface="Cambria Math" panose="02040503050406030204" pitchFamily="18" charset="0"/>
                            </a:rPr>
                            <m:t>,</m:t>
                          </m:r>
                          <m:r>
                            <a:rPr lang="en-US" altLang="zh-CN" sz="1800" i="1">
                              <a:solidFill>
                                <a:schemeClr val="tx1"/>
                              </a:solidFill>
                              <a:latin typeface="Cambria Math" panose="02040503050406030204" pitchFamily="18" charset="0"/>
                            </a:rPr>
                            <m:t>𝑢</m:t>
                          </m:r>
                          <m:r>
                            <a:rPr lang="en-US" altLang="zh-CN" sz="1800" i="1">
                              <a:solidFill>
                                <a:schemeClr val="tx1"/>
                              </a:solidFill>
                              <a:latin typeface="Cambria Math" panose="02040503050406030204" pitchFamily="18" charset="0"/>
                            </a:rPr>
                            <m:t>,</m:t>
                          </m:r>
                          <m:r>
                            <a:rPr lang="en-US" altLang="zh-CN" sz="1800" i="1">
                              <a:solidFill>
                                <a:schemeClr val="tx1"/>
                              </a:solidFill>
                              <a:latin typeface="Cambria Math" panose="02040503050406030204" pitchFamily="18" charset="0"/>
                            </a:rPr>
                            <m:t>𝑡</m:t>
                          </m:r>
                        </m:e>
                      </m:d>
                    </m:oMath>
                  </m:oMathPara>
                </a14:m>
                <a:endParaRPr lang="en-US" altLang="zh-CN" sz="1800" dirty="0">
                  <a:solidFill>
                    <a:schemeClr val="tx1"/>
                  </a:solidFill>
                  <a:latin typeface="Times" panose="02020603050405020304" pitchFamily="18" charset="0"/>
                  <a:cs typeface="Times" panose="02020603050405020304" pitchFamily="18" charset="0"/>
                </a:endParaRPr>
              </a:p>
              <a:p>
                <a:pPr marL="0" indent="0" algn="just" eaLnBrk="1" hangingPunct="1">
                  <a:buNone/>
                </a:pPr>
                <a:r>
                  <a:rPr lang="en-US" altLang="zh-CN" sz="1800" u="sng" dirty="0">
                    <a:solidFill>
                      <a:schemeClr val="tx1"/>
                    </a:solidFill>
                    <a:latin typeface="Times" panose="02020603050405020304" pitchFamily="18" charset="0"/>
                    <a:ea typeface="Microsoft YaHei UI" panose="020B0503020204020204" pitchFamily="34" charset="-122"/>
                    <a:cs typeface="Times" panose="02020603050405020304" pitchFamily="18" charset="0"/>
                  </a:rPr>
                  <a:t>If G in (23) has at least one isolated real roots</a:t>
                </a:r>
              </a:p>
              <a:p>
                <a:pPr marL="0" indent="0" algn="just" eaLnBrk="1" hangingPunct="1">
                  <a:buNone/>
                </a:pPr>
                <a14:m>
                  <m:oMathPara xmlns:m="http://schemas.openxmlformats.org/officeDocument/2006/math">
                    <m:oMathParaPr>
                      <m:jc m:val="centerGroup"/>
                    </m:oMathParaPr>
                    <m:oMath xmlns:m="http://schemas.openxmlformats.org/officeDocument/2006/math">
                      <m:r>
                        <m:rPr>
                          <m:sty m:val="p"/>
                        </m:rPr>
                        <a:rPr lang="en-US" altLang="zh-CN" sz="1800" i="1">
                          <a:solidFill>
                            <a:schemeClr val="tx1"/>
                          </a:solidFill>
                          <a:latin typeface="Cambria Math" panose="02040503050406030204" pitchFamily="18" charset="0"/>
                        </a:rPr>
                        <m:t>z</m:t>
                      </m:r>
                      <m:r>
                        <a:rPr lang="en-US" altLang="zh-CN" sz="1800">
                          <a:solidFill>
                            <a:schemeClr val="tx1"/>
                          </a:solidFill>
                          <a:latin typeface="Cambria Math" panose="02040503050406030204" pitchFamily="18" charset="0"/>
                        </a:rPr>
                        <m:t>=</m:t>
                      </m:r>
                      <m:sSub>
                        <m:sSubPr>
                          <m:ctrlPr>
                            <a:rPr lang="en-US"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h</m:t>
                          </m:r>
                        </m:e>
                        <m:sub>
                          <m:r>
                            <a:rPr lang="en-US" altLang="zh-CN" sz="1800" i="1">
                              <a:solidFill>
                                <a:schemeClr val="tx1"/>
                              </a:solidFill>
                              <a:latin typeface="Cambria Math" panose="02040503050406030204" pitchFamily="18" charset="0"/>
                            </a:rPr>
                            <m:t>𝑖</m:t>
                          </m:r>
                        </m:sub>
                      </m:sSub>
                      <m:d>
                        <m:dPr>
                          <m:ctrlPr>
                            <a:rPr lang="en-US" altLang="zh-CN" sz="1800" i="1">
                              <a:solidFill>
                                <a:schemeClr val="tx1"/>
                              </a:solidFill>
                              <a:latin typeface="Cambria Math" panose="02040503050406030204" pitchFamily="18" charset="0"/>
                            </a:rPr>
                          </m:ctrlPr>
                        </m:dPr>
                        <m:e>
                          <m:r>
                            <a:rPr lang="en-US" altLang="zh-CN" sz="1800" i="1">
                              <a:solidFill>
                                <a:schemeClr val="tx1"/>
                              </a:solidFill>
                              <a:latin typeface="Cambria Math" panose="02040503050406030204" pitchFamily="18" charset="0"/>
                            </a:rPr>
                            <m:t>𝑥</m:t>
                          </m:r>
                          <m:r>
                            <a:rPr lang="en-US" altLang="zh-CN" sz="1800" i="1">
                              <a:solidFill>
                                <a:schemeClr val="tx1"/>
                              </a:solidFill>
                              <a:latin typeface="Cambria Math" panose="02040503050406030204" pitchFamily="18" charset="0"/>
                            </a:rPr>
                            <m:t>,</m:t>
                          </m:r>
                          <m:r>
                            <a:rPr lang="en-US" altLang="zh-CN" sz="1800" i="1">
                              <a:solidFill>
                                <a:schemeClr val="tx1"/>
                              </a:solidFill>
                              <a:latin typeface="Cambria Math" panose="02040503050406030204" pitchFamily="18" charset="0"/>
                            </a:rPr>
                            <m:t>𝑢</m:t>
                          </m:r>
                          <m:r>
                            <a:rPr lang="en-US" altLang="zh-CN" sz="1800" i="1">
                              <a:solidFill>
                                <a:schemeClr val="tx1"/>
                              </a:solidFill>
                              <a:latin typeface="Cambria Math" panose="02040503050406030204" pitchFamily="18" charset="0"/>
                            </a:rPr>
                            <m:t>,</m:t>
                          </m:r>
                          <m:r>
                            <a:rPr lang="en-US" altLang="zh-CN" sz="1800" i="1">
                              <a:solidFill>
                                <a:schemeClr val="tx1"/>
                              </a:solidFill>
                              <a:latin typeface="Cambria Math" panose="02040503050406030204" pitchFamily="18" charset="0"/>
                            </a:rPr>
                            <m:t>𝑡</m:t>
                          </m:r>
                        </m:e>
                      </m:d>
                      <m:r>
                        <m:rPr>
                          <m:nor/>
                        </m:rPr>
                        <a:rPr lang="en-US" altLang="zh-CN" sz="1800" i="1" dirty="0">
                          <a:solidFill>
                            <a:schemeClr val="tx1"/>
                          </a:solidFill>
                          <a:latin typeface="Times" panose="02020603050405020304" pitchFamily="18" charset="0"/>
                          <a:ea typeface="Cambria Math" panose="02040503050406030204" pitchFamily="18" charset="0"/>
                          <a:cs typeface="Times" panose="02020603050405020304" pitchFamily="18" charset="0"/>
                        </a:rPr>
                        <m:t>, </m:t>
                      </m:r>
                      <m:r>
                        <m:rPr>
                          <m:nor/>
                        </m:rPr>
                        <a:rPr lang="en-US" altLang="zh-CN" sz="1800" i="1" dirty="0">
                          <a:solidFill>
                            <a:schemeClr val="tx1"/>
                          </a:solidFill>
                          <a:latin typeface="Times" panose="02020603050405020304" pitchFamily="18" charset="0"/>
                          <a:ea typeface="Cambria Math" panose="02040503050406030204" pitchFamily="18" charset="0"/>
                          <a:cs typeface="Times" panose="02020603050405020304" pitchFamily="18" charset="0"/>
                        </a:rPr>
                        <m:t>i</m:t>
                      </m:r>
                      <m:r>
                        <m:rPr>
                          <m:nor/>
                        </m:rPr>
                        <a:rPr lang="en-US" altLang="zh-CN" sz="1800" i="1" dirty="0">
                          <a:solidFill>
                            <a:schemeClr val="tx1"/>
                          </a:solidFill>
                          <a:latin typeface="Times" panose="02020603050405020304" pitchFamily="18" charset="0"/>
                          <a:ea typeface="Cambria Math" panose="02040503050406030204" pitchFamily="18" charset="0"/>
                          <a:cs typeface="Times" panose="02020603050405020304" pitchFamily="18" charset="0"/>
                        </a:rPr>
                        <m:t>=1,2,…,</m:t>
                      </m:r>
                      <m:r>
                        <m:rPr>
                          <m:nor/>
                        </m:rPr>
                        <a:rPr lang="en-US" altLang="zh-CN" sz="1800" i="1" dirty="0">
                          <a:solidFill>
                            <a:schemeClr val="tx1"/>
                          </a:solidFill>
                          <a:latin typeface="Times" panose="02020603050405020304" pitchFamily="18" charset="0"/>
                          <a:ea typeface="Cambria Math" panose="02040503050406030204" pitchFamily="18" charset="0"/>
                          <a:cs typeface="Times" panose="02020603050405020304" pitchFamily="18" charset="0"/>
                        </a:rPr>
                        <m:t>k</m:t>
                      </m:r>
                    </m:oMath>
                  </m:oMathPara>
                </a14:m>
                <a:endParaRPr lang="zh-CN" altLang="en-US" sz="1800" u="sng" dirty="0">
                  <a:solidFill>
                    <a:schemeClr val="tx1"/>
                  </a:solidFill>
                  <a:latin typeface="Times" panose="02020603050405020304" pitchFamily="18" charset="0"/>
                  <a:ea typeface="Microsoft YaHei UI" panose="020B0503020204020204" pitchFamily="34" charset="-122"/>
                  <a:cs typeface="Times" panose="02020603050405020304" pitchFamily="18" charset="0"/>
                </a:endParaRPr>
              </a:p>
              <a:p>
                <a:pPr marL="0" indent="0" algn="just" eaLnBrk="1" hangingPunct="1">
                  <a:buNone/>
                </a:pPr>
                <a:endParaRPr lang="en-US" altLang="zh-CN" sz="1800" dirty="0">
                  <a:latin typeface="Times" panose="02020603050405020304" pitchFamily="18" charset="0"/>
                  <a:cs typeface="Times" panose="02020603050405020304" pitchFamily="18" charset="0"/>
                </a:endParaRPr>
              </a:p>
              <a:p>
                <a:pPr marL="0" indent="0" algn="just" eaLnBrk="1" hangingPunct="1">
                  <a:buNone/>
                </a:pPr>
                <a:endParaRPr lang="en-US" altLang="zh-CN" sz="1800" kern="0" dirty="0">
                  <a:solidFill>
                    <a:schemeClr val="tx1"/>
                  </a:solidFill>
                  <a:latin typeface="Times" panose="02020603050405020304" pitchFamily="18" charset="0"/>
                  <a:ea typeface="Microsoft YaHei UI" panose="020B0503020204020204" pitchFamily="34" charset="-122"/>
                  <a:cs typeface="Times" panose="02020603050405020304" pitchFamily="18" charset="0"/>
                </a:endParaRPr>
              </a:p>
              <a:p>
                <a:pPr marL="0" indent="0" algn="just" eaLnBrk="1" hangingPunct="1">
                  <a:buNone/>
                </a:pPr>
                <a:endParaRPr lang="en-US" altLang="zh-CN" sz="1800" dirty="0">
                  <a:latin typeface="Times" panose="02020603050405020304" pitchFamily="18" charset="0"/>
                  <a:cs typeface="Times" panose="02020603050405020304" pitchFamily="18" charset="0"/>
                </a:endParaRPr>
              </a:p>
              <a:p>
                <a:pPr marL="0" indent="0" algn="just" eaLnBrk="1" hangingPunct="1">
                  <a:buNone/>
                </a:pPr>
                <a:endParaRPr lang="en-US" altLang="zh-CN" sz="1800" dirty="0">
                  <a:latin typeface="Times" panose="02020603050405020304" pitchFamily="18" charset="0"/>
                  <a:cs typeface="Times" panose="02020603050405020304" pitchFamily="18" charset="0"/>
                </a:endParaRPr>
              </a:p>
              <a:p>
                <a:pPr marL="0" indent="0" algn="just" eaLnBrk="1" hangingPunct="1">
                  <a:buFont typeface="Times" charset="0"/>
                  <a:buNone/>
                </a:pPr>
                <a:endParaRPr lang="en-US" sz="1800" kern="0" dirty="0">
                  <a:solidFill>
                    <a:schemeClr val="tx1"/>
                  </a:solidFill>
                  <a:latin typeface="Times" panose="02020603050405020304" pitchFamily="18" charset="0"/>
                  <a:ea typeface="Microsoft YaHei UI" panose="020B0503020204020204" pitchFamily="34" charset="-122"/>
                  <a:cs typeface="Times" panose="02020603050405020304" pitchFamily="18" charset="0"/>
                </a:endParaRPr>
              </a:p>
              <a:p>
                <a:pPr eaLnBrk="1" hangingPunct="1"/>
                <a:endParaRPr lang="en-US" sz="1800" kern="0" dirty="0">
                  <a:solidFill>
                    <a:schemeClr val="tx1"/>
                  </a:solidFill>
                  <a:latin typeface="Times" panose="02020603050405020304" pitchFamily="18" charset="0"/>
                  <a:ea typeface="Microsoft YaHei UI" panose="020B0503020204020204" pitchFamily="34" charset="-122"/>
                  <a:cs typeface="Times" panose="02020603050405020304" pitchFamily="18" charset="0"/>
                </a:endParaRPr>
              </a:p>
            </p:txBody>
          </p:sp>
        </mc:Choice>
        <mc:Fallback xmlns="">
          <p:sp>
            <p:nvSpPr>
              <p:cNvPr id="26" name="Content Placeholder 2">
                <a:extLst>
                  <a:ext uri="{FF2B5EF4-FFF2-40B4-BE49-F238E27FC236}">
                    <a16:creationId xmlns:a16="http://schemas.microsoft.com/office/drawing/2014/main" id="{A8D7FD99-9CBF-4CFE-8CB4-150FB3C51340}"/>
                  </a:ext>
                </a:extLst>
              </p:cNvPr>
              <p:cNvSpPr txBox="1">
                <a:spLocks noRot="1" noChangeAspect="1" noMove="1" noResize="1" noEditPoints="1" noAdjustHandles="1" noChangeArrowheads="1" noChangeShapeType="1" noTextEdit="1"/>
              </p:cNvSpPr>
              <p:nvPr/>
            </p:nvSpPr>
            <p:spPr bwMode="auto">
              <a:xfrm>
                <a:off x="764853" y="2805678"/>
                <a:ext cx="7693344" cy="851922"/>
              </a:xfrm>
              <a:prstGeom prst="rect">
                <a:avLst/>
              </a:prstGeom>
              <a:blipFill>
                <a:blip r:embed="rId2"/>
                <a:stretch>
                  <a:fillRect l="-634" t="-3571" r="-713" b="-248571"/>
                </a:stretch>
              </a:blipFill>
              <a:ln w="9525">
                <a:noFill/>
                <a:miter lim="800000"/>
                <a:headEnd/>
                <a:tailEnd/>
              </a:ln>
              <a:effectLst/>
            </p:spPr>
            <p:txBody>
              <a:bodyPr/>
              <a:lstStyle/>
              <a:p>
                <a:r>
                  <a:rPr lang="zh-CN" altLang="en-US">
                    <a:noFill/>
                  </a:rPr>
                  <a:t> </a:t>
                </a:r>
              </a:p>
            </p:txBody>
          </p:sp>
        </mc:Fallback>
      </mc:AlternateContent>
      <p:sp>
        <p:nvSpPr>
          <p:cNvPr id="33" name="文本框 14">
            <a:extLst>
              <a:ext uri="{FF2B5EF4-FFF2-40B4-BE49-F238E27FC236}">
                <a16:creationId xmlns:a16="http://schemas.microsoft.com/office/drawing/2014/main" id="{E1B0904E-6A59-456E-A804-182A436B58E3}"/>
              </a:ext>
            </a:extLst>
          </p:cNvPr>
          <p:cNvSpPr txBox="1"/>
          <p:nvPr/>
        </p:nvSpPr>
        <p:spPr>
          <a:xfrm>
            <a:off x="7848597" y="3581400"/>
            <a:ext cx="650928"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(21)</a:t>
            </a:r>
            <a:endParaRPr lang="zh-CN" altLang="en-US" sz="1800" dirty="0">
              <a:latin typeface="Times" panose="02020603050405020304" pitchFamily="18" charset="0"/>
              <a:cs typeface="Times" panose="02020603050405020304" pitchFamily="18" charset="0"/>
            </a:endParaRPr>
          </a:p>
        </p:txBody>
      </p:sp>
      <p:sp>
        <p:nvSpPr>
          <p:cNvPr id="34" name="文本框 14">
            <a:extLst>
              <a:ext uri="{FF2B5EF4-FFF2-40B4-BE49-F238E27FC236}">
                <a16:creationId xmlns:a16="http://schemas.microsoft.com/office/drawing/2014/main" id="{669B36F9-DC3B-42FD-A078-922BC3DFC8D4}"/>
              </a:ext>
            </a:extLst>
          </p:cNvPr>
          <p:cNvSpPr txBox="1"/>
          <p:nvPr/>
        </p:nvSpPr>
        <p:spPr>
          <a:xfrm>
            <a:off x="7848601" y="4736068"/>
            <a:ext cx="609599"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(23)</a:t>
            </a:r>
            <a:endParaRPr lang="zh-CN" altLang="en-US" sz="1800" dirty="0">
              <a:latin typeface="Times" panose="02020603050405020304" pitchFamily="18" charset="0"/>
              <a:cs typeface="Times" panose="02020603050405020304" pitchFamily="18" charset="0"/>
            </a:endParaRPr>
          </a:p>
        </p:txBody>
      </p:sp>
      <p:sp>
        <p:nvSpPr>
          <p:cNvPr id="35" name="文本框 14">
            <a:extLst>
              <a:ext uri="{FF2B5EF4-FFF2-40B4-BE49-F238E27FC236}">
                <a16:creationId xmlns:a16="http://schemas.microsoft.com/office/drawing/2014/main" id="{A9013F22-1B09-476B-9AB9-E87839D31040}"/>
              </a:ext>
            </a:extLst>
          </p:cNvPr>
          <p:cNvSpPr txBox="1"/>
          <p:nvPr/>
        </p:nvSpPr>
        <p:spPr>
          <a:xfrm>
            <a:off x="7848598" y="5334000"/>
            <a:ext cx="609599"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(24)</a:t>
            </a:r>
            <a:endParaRPr lang="zh-CN" altLang="en-US" sz="1800" dirty="0">
              <a:latin typeface="Times" panose="02020603050405020304" pitchFamily="18" charset="0"/>
              <a:cs typeface="Times" panose="02020603050405020304" pitchFamily="18" charset="0"/>
            </a:endParaRPr>
          </a:p>
        </p:txBody>
      </p:sp>
      <p:sp>
        <p:nvSpPr>
          <p:cNvPr id="36" name="文本框 14">
            <a:extLst>
              <a:ext uri="{FF2B5EF4-FFF2-40B4-BE49-F238E27FC236}">
                <a16:creationId xmlns:a16="http://schemas.microsoft.com/office/drawing/2014/main" id="{C1AD3F43-E178-4C01-AED7-E2D1D78F9CAF}"/>
              </a:ext>
            </a:extLst>
          </p:cNvPr>
          <p:cNvSpPr txBox="1"/>
          <p:nvPr/>
        </p:nvSpPr>
        <p:spPr>
          <a:xfrm>
            <a:off x="7848596" y="3871805"/>
            <a:ext cx="609604"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(22)</a:t>
            </a:r>
            <a:endParaRPr lang="zh-CN" alt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90910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533400"/>
          </a:xfrm>
        </p:spPr>
        <p:txBody>
          <a:bodyPr/>
          <a:lstStyle/>
          <a:p>
            <a:r>
              <a:rPr lang="en-US" sz="2800" dirty="0">
                <a:latin typeface="Times New Roman" panose="02020603050405020304" pitchFamily="18" charset="0"/>
                <a:cs typeface="Times New Roman" panose="02020603050405020304" pitchFamily="18" charset="0"/>
              </a:rPr>
              <a:t>Model Order Reduction Method using Singular Perturbation</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19</a:t>
            </a:fld>
            <a:endParaRPr lang="en-US" dirty="0"/>
          </a:p>
        </p:txBody>
      </p:sp>
      <p:sp>
        <p:nvSpPr>
          <p:cNvPr id="5" name="Text Placeholder 4"/>
          <p:cNvSpPr>
            <a:spLocks noGrp="1"/>
          </p:cNvSpPr>
          <p:nvPr>
            <p:ph type="body" sz="quarter" idx="10"/>
          </p:nvPr>
        </p:nvSpPr>
        <p:spPr/>
        <p:txBody>
          <a:bodyPr/>
          <a:lstStyle/>
          <a:p>
            <a:endParaRPr lang="en-US"/>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86A33DC9-2A82-4A6B-A810-11B1BA452EAA}"/>
                  </a:ext>
                </a:extLst>
              </p:cNvPr>
              <p:cNvSpPr txBox="1"/>
              <p:nvPr/>
            </p:nvSpPr>
            <p:spPr>
              <a:xfrm>
                <a:off x="708268" y="694142"/>
                <a:ext cx="7597532" cy="5081071"/>
              </a:xfrm>
              <a:prstGeom prst="rect">
                <a:avLst/>
              </a:prstGeom>
              <a:noFill/>
            </p:spPr>
            <p:txBody>
              <a:bodyPr wrap="square" rtlCol="0">
                <a:spAutoFit/>
              </a:bodyPr>
              <a:lstStyle/>
              <a:p>
                <a:pPr algn="just">
                  <a:spcAft>
                    <a:spcPts val="600"/>
                  </a:spcAft>
                </a:pPr>
                <a:r>
                  <a:rPr lang="en-US" altLang="zh-CN" sz="1800" dirty="0">
                    <a:latin typeface="Times" panose="02020603050405020304" pitchFamily="18" charset="0"/>
                    <a:ea typeface="Microsoft YaHei UI" panose="020B0503020204020204" pitchFamily="34" charset="-122"/>
                    <a:cs typeface="Times" panose="02020603050405020304" pitchFamily="18" charset="0"/>
                  </a:rPr>
                  <a:t>Substitute (24) into (21), we obtain the reduced order model as follows</a:t>
                </a:r>
              </a:p>
              <a:p>
                <a:pPr algn="just">
                  <a:spcAft>
                    <a:spcPts val="600"/>
                  </a:spcAft>
                </a:pPr>
                <a14:m>
                  <m:oMathPara xmlns:m="http://schemas.openxmlformats.org/officeDocument/2006/math">
                    <m:oMathParaPr>
                      <m:jc m:val="centerGroup"/>
                    </m:oMathParaPr>
                    <m:oMath xmlns:m="http://schemas.openxmlformats.org/officeDocument/2006/math">
                      <m:acc>
                        <m:accPr>
                          <m:chr m:val="̇"/>
                          <m:ctrlPr>
                            <a:rPr lang="en-US" altLang="zh-CN" sz="1800" i="1">
                              <a:latin typeface="Cambria Math" panose="02040503050406030204" pitchFamily="18" charset="0"/>
                            </a:rPr>
                          </m:ctrlPr>
                        </m:accPr>
                        <m:e>
                          <m:r>
                            <a:rPr lang="en-US" altLang="zh-CN" sz="1800" i="1">
                              <a:latin typeface="Cambria Math" panose="02040503050406030204" pitchFamily="18" charset="0"/>
                            </a:rPr>
                            <m:t>𝑥</m:t>
                          </m:r>
                        </m:e>
                      </m:acc>
                      <m:r>
                        <a:rPr lang="en-US" altLang="zh-CN" sz="1800">
                          <a:latin typeface="Cambria Math" panose="02040503050406030204" pitchFamily="18" charset="0"/>
                        </a:rPr>
                        <m:t>=</m:t>
                      </m:r>
                      <m:r>
                        <a:rPr lang="en-US" altLang="zh-CN" sz="1800" i="1">
                          <a:latin typeface="Cambria Math" panose="02040503050406030204" pitchFamily="18" charset="0"/>
                        </a:rPr>
                        <m:t>𝐹</m:t>
                      </m:r>
                      <m:d>
                        <m:dPr>
                          <m:ctrlPr>
                            <a:rPr lang="en-US" altLang="zh-CN" sz="1800" i="1">
                              <a:latin typeface="Cambria Math" panose="02040503050406030204" pitchFamily="18" charset="0"/>
                            </a:rPr>
                          </m:ctrlPr>
                        </m:dPr>
                        <m:e>
                          <m:r>
                            <a:rPr lang="en-US" altLang="zh-CN" sz="1800" i="1">
                              <a:latin typeface="Cambria Math" panose="02040503050406030204" pitchFamily="18" charset="0"/>
                            </a:rPr>
                            <m:t>𝑥</m:t>
                          </m:r>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h</m:t>
                              </m:r>
                            </m:e>
                            <m:sub>
                              <m:r>
                                <a:rPr lang="en-US" altLang="zh-CN" sz="1800" i="1">
                                  <a:latin typeface="Cambria Math" panose="02040503050406030204" pitchFamily="18" charset="0"/>
                                </a:rPr>
                                <m:t>𝑖</m:t>
                              </m:r>
                            </m:sub>
                          </m:sSub>
                          <m:d>
                            <m:dPr>
                              <m:ctrlPr>
                                <a:rPr lang="en-US" altLang="zh-CN" sz="1800" i="1">
                                  <a:latin typeface="Cambria Math" panose="02040503050406030204" pitchFamily="18" charset="0"/>
                                </a:rPr>
                              </m:ctrlPr>
                            </m:dPr>
                            <m:e>
                              <m:r>
                                <a:rPr lang="en-US" altLang="zh-CN" sz="1800" i="1">
                                  <a:latin typeface="Cambria Math" panose="02040503050406030204" pitchFamily="18" charset="0"/>
                                </a:rPr>
                                <m:t>𝑥</m:t>
                              </m:r>
                              <m:r>
                                <a:rPr lang="en-US" altLang="zh-CN" sz="1800" i="1">
                                  <a:latin typeface="Cambria Math" panose="02040503050406030204" pitchFamily="18" charset="0"/>
                                </a:rPr>
                                <m:t>,</m:t>
                              </m:r>
                              <m:r>
                                <a:rPr lang="en-US" altLang="zh-CN" sz="1800" i="1">
                                  <a:latin typeface="Cambria Math" panose="02040503050406030204" pitchFamily="18" charset="0"/>
                                </a:rPr>
                                <m:t>𝑢</m:t>
                              </m:r>
                              <m:r>
                                <a:rPr lang="en-US" altLang="zh-CN" sz="1800" i="1">
                                  <a:latin typeface="Cambria Math" panose="02040503050406030204" pitchFamily="18" charset="0"/>
                                </a:rPr>
                                <m:t>,</m:t>
                              </m:r>
                              <m:r>
                                <a:rPr lang="en-US" altLang="zh-CN" sz="1800" i="1">
                                  <a:latin typeface="Cambria Math" panose="02040503050406030204" pitchFamily="18" charset="0"/>
                                </a:rPr>
                                <m:t>𝑡</m:t>
                              </m:r>
                            </m:e>
                          </m:d>
                          <m:r>
                            <a:rPr lang="en-US" altLang="zh-CN" sz="1800" i="1">
                              <a:latin typeface="Cambria Math" panose="02040503050406030204" pitchFamily="18" charset="0"/>
                            </a:rPr>
                            <m:t>,</m:t>
                          </m:r>
                          <m:r>
                            <a:rPr lang="en-US" altLang="zh-CN" sz="1800" i="1">
                              <a:latin typeface="Cambria Math" panose="02040503050406030204" pitchFamily="18" charset="0"/>
                            </a:rPr>
                            <m:t>𝑢</m:t>
                          </m:r>
                          <m:r>
                            <a:rPr lang="en-US" altLang="zh-CN" sz="1800" i="1">
                              <a:latin typeface="Cambria Math" panose="02040503050406030204" pitchFamily="18" charset="0"/>
                            </a:rPr>
                            <m:t>,</m:t>
                          </m:r>
                          <m:r>
                            <a:rPr lang="en-US" altLang="zh-CN" sz="1800" i="1">
                              <a:latin typeface="Cambria Math" panose="02040503050406030204" pitchFamily="18" charset="0"/>
                            </a:rPr>
                            <m:t>𝑡</m:t>
                          </m:r>
                        </m:e>
                      </m:d>
                      <m:r>
                        <a:rPr lang="en-US" altLang="zh-CN" sz="1800" b="0" i="1" smtClean="0">
                          <a:latin typeface="Cambria Math" panose="02040503050406030204" pitchFamily="18" charset="0"/>
                        </a:rPr>
                        <m:t>.</m:t>
                      </m:r>
                    </m:oMath>
                  </m:oMathPara>
                </a14:m>
                <a:endParaRPr lang="en-US" altLang="zh-CN" sz="1800" dirty="0">
                  <a:latin typeface="Times" panose="02020603050405020304" pitchFamily="18" charset="0"/>
                  <a:cs typeface="Times" panose="02020603050405020304" pitchFamily="18" charset="0"/>
                </a:endParaRPr>
              </a:p>
              <a:p>
                <a:pPr algn="just"/>
                <a:r>
                  <a:rPr lang="en-US" altLang="zh-CN" sz="1800" dirty="0">
                    <a:latin typeface="Times" panose="02020603050405020304" pitchFamily="18" charset="0"/>
                    <a:ea typeface="Microsoft YaHei UI" panose="020B0503020204020204" pitchFamily="34" charset="-122"/>
                    <a:cs typeface="Times" panose="02020603050405020304" pitchFamily="18" charset="0"/>
                  </a:rPr>
                  <a:t>Note that the dimension of (1) is reduced from </a:t>
                </a:r>
                <a:r>
                  <a:rPr lang="en-US" altLang="zh-CN" sz="1800" i="1" dirty="0" err="1">
                    <a:latin typeface="Times" panose="02020603050405020304" pitchFamily="18" charset="0"/>
                    <a:ea typeface="Microsoft YaHei UI" panose="020B0503020204020204" pitchFamily="34" charset="-122"/>
                    <a:cs typeface="Times" panose="02020603050405020304" pitchFamily="18" charset="0"/>
                  </a:rPr>
                  <a:t>n+m</a:t>
                </a:r>
                <a:r>
                  <a:rPr lang="en-US" altLang="zh-CN" sz="1800" dirty="0">
                    <a:latin typeface="Times" panose="02020603050405020304" pitchFamily="18" charset="0"/>
                    <a:ea typeface="Microsoft YaHei UI" panose="020B0503020204020204" pitchFamily="34" charset="-122"/>
                    <a:cs typeface="Times" panose="02020603050405020304" pitchFamily="18" charset="0"/>
                  </a:rPr>
                  <a:t> to </a:t>
                </a:r>
                <a:r>
                  <a:rPr lang="en-US" altLang="zh-CN" sz="1800" i="1" dirty="0">
                    <a:latin typeface="Times" panose="02020603050405020304" pitchFamily="18" charset="0"/>
                    <a:ea typeface="Microsoft YaHei UI" panose="020B0503020204020204" pitchFamily="34" charset="-122"/>
                    <a:cs typeface="Times" panose="02020603050405020304" pitchFamily="18" charset="0"/>
                  </a:rPr>
                  <a:t>n</a:t>
                </a:r>
                <a:r>
                  <a:rPr lang="en-US" altLang="zh-CN" sz="1800" dirty="0">
                    <a:latin typeface="Times" panose="02020603050405020304" pitchFamily="18" charset="0"/>
                    <a:ea typeface="Microsoft YaHei UI" panose="020B0503020204020204" pitchFamily="34" charset="-122"/>
                    <a:cs typeface="Times" panose="02020603050405020304" pitchFamily="18" charset="0"/>
                  </a:rPr>
                  <a:t>.</a:t>
                </a:r>
              </a:p>
              <a:p>
                <a:pPr algn="just"/>
                <a:endParaRPr lang="en-US" altLang="zh-CN" sz="1800" dirty="0">
                  <a:latin typeface="Times" panose="02020603050405020304" pitchFamily="18" charset="0"/>
                  <a:ea typeface="Microsoft YaHei UI" panose="020B0503020204020204" pitchFamily="34" charset="-122"/>
                  <a:cs typeface="Times" panose="02020603050405020304" pitchFamily="18" charset="0"/>
                </a:endParaRPr>
              </a:p>
              <a:p>
                <a:pPr algn="just"/>
                <a:r>
                  <a:rPr lang="en-US" altLang="zh-CN" sz="1800" dirty="0">
                    <a:latin typeface="Times" panose="02020603050405020304" pitchFamily="18" charset="0"/>
                    <a:ea typeface="Microsoft YaHei UI" panose="020B0503020204020204" pitchFamily="34" charset="-122"/>
                    <a:cs typeface="Times" panose="02020603050405020304" pitchFamily="18" charset="0"/>
                  </a:rPr>
                  <a:t>Compared to conventional order reduction that simply ignores some dynamic states, our method uses slower dynamics to represent faster ones, thus reducing order while maintaining all dynamic characteristics.</a:t>
                </a:r>
              </a:p>
              <a:p>
                <a:pPr algn="just">
                  <a:spcAft>
                    <a:spcPts val="600"/>
                  </a:spcAft>
                </a:pPr>
                <a:r>
                  <a:rPr lang="en-US" altLang="zh-CN" sz="1800" dirty="0">
                    <a:latin typeface="Times" panose="02020603050405020304" pitchFamily="18" charset="0"/>
                    <a:ea typeface="Microsoft YaHei UI" panose="020B0503020204020204" pitchFamily="34" charset="-122"/>
                    <a:cs typeface="Times" panose="02020603050405020304" pitchFamily="18" charset="0"/>
                  </a:rPr>
                  <a:t>Even though we can get the reduced-order model using the above method, the accuracy of the reduced model is not guaranteed. Define a new time variable </a:t>
                </a:r>
                <a14:m>
                  <m:oMath xmlns:m="http://schemas.openxmlformats.org/officeDocument/2006/math">
                    <m:r>
                      <a:rPr lang="en-US" altLang="zh-CN" sz="1800" i="1" kern="0">
                        <a:latin typeface="Cambria Math" panose="02040503050406030204" pitchFamily="18" charset="0"/>
                        <a:ea typeface="Cambria Math" panose="02040503050406030204" pitchFamily="18" charset="0"/>
                        <a:cs typeface="Times New Roman" panose="02020603050405020304" pitchFamily="18" charset="0"/>
                      </a:rPr>
                      <m:t>𝜏</m:t>
                    </m:r>
                    <m:r>
                      <a:rPr lang="en-US" altLang="zh-CN" sz="1800" i="1" kern="0">
                        <a:latin typeface="Cambria Math" panose="02040503050406030204" pitchFamily="18" charset="0"/>
                        <a:ea typeface="Cambria Math" panose="02040503050406030204" pitchFamily="18" charset="0"/>
                        <a:cs typeface="Times New Roman" panose="02020603050405020304" pitchFamily="18" charset="0"/>
                      </a:rPr>
                      <m:t>=(</m:t>
                    </m:r>
                    <m:r>
                      <a:rPr lang="en-US" altLang="zh-CN" sz="1800" i="1" kern="0">
                        <a:latin typeface="Cambria Math" panose="02040503050406030204" pitchFamily="18" charset="0"/>
                        <a:ea typeface="Cambria Math" panose="02040503050406030204" pitchFamily="18" charset="0"/>
                        <a:cs typeface="Times New Roman" panose="02020603050405020304" pitchFamily="18" charset="0"/>
                      </a:rPr>
                      <m:t>𝑡</m:t>
                    </m:r>
                    <m:r>
                      <a:rPr lang="en-US" altLang="zh-CN" sz="1800" i="1" kern="0">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1800" i="1" kern="0">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1800" i="1" kern="0">
                            <a:latin typeface="Cambria Math" panose="02040503050406030204" pitchFamily="18" charset="0"/>
                            <a:ea typeface="Cambria Math" panose="02040503050406030204" pitchFamily="18" charset="0"/>
                            <a:cs typeface="Times New Roman" panose="02020603050405020304" pitchFamily="18" charset="0"/>
                          </a:rPr>
                          <m:t>𝑡</m:t>
                        </m:r>
                      </m:e>
                      <m:sub>
                        <m:r>
                          <a:rPr lang="en-US" altLang="zh-CN" sz="1800" i="1" kern="0">
                            <a:latin typeface="Cambria Math" panose="02040503050406030204" pitchFamily="18" charset="0"/>
                            <a:ea typeface="Cambria Math" panose="02040503050406030204" pitchFamily="18" charset="0"/>
                            <a:cs typeface="Times New Roman" panose="02020603050405020304" pitchFamily="18" charset="0"/>
                          </a:rPr>
                          <m:t>0</m:t>
                        </m:r>
                      </m:sub>
                    </m:sSub>
                    <m:r>
                      <a:rPr lang="en-US" altLang="zh-CN" sz="1800" i="1" kern="0">
                        <a:latin typeface="Cambria Math" panose="02040503050406030204" pitchFamily="18" charset="0"/>
                        <a:ea typeface="Cambria Math" panose="02040503050406030204" pitchFamily="18" charset="0"/>
                        <a:cs typeface="Times New Roman" panose="02020603050405020304" pitchFamily="18" charset="0"/>
                      </a:rPr>
                      <m:t>)/</m:t>
                    </m:r>
                    <m:r>
                      <a:rPr lang="en-US" altLang="zh-CN" sz="1800" i="1" kern="0">
                        <a:latin typeface="Cambria Math" panose="02040503050406030204" pitchFamily="18" charset="0"/>
                        <a:ea typeface="Cambria Math" panose="02040503050406030204" pitchFamily="18" charset="0"/>
                        <a:cs typeface="Times New Roman" panose="02020603050405020304" pitchFamily="18" charset="0"/>
                      </a:rPr>
                      <m:t>𝜀</m:t>
                    </m:r>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and introduce the boundary-layer model as follows,</a:t>
                </a:r>
              </a:p>
              <a:p>
                <a:pPr algn="just">
                  <a:spcAft>
                    <a:spcPts val="600"/>
                  </a:spcAft>
                </a:pPr>
                <a14:m>
                  <m:oMathPara xmlns:m="http://schemas.openxmlformats.org/officeDocument/2006/math">
                    <m:oMathParaPr>
                      <m:jc m:val="centerGroup"/>
                    </m:oMathParaPr>
                    <m:oMath xmlns:m="http://schemas.openxmlformats.org/officeDocument/2006/math">
                      <m:f>
                        <m:fPr>
                          <m:ctrlPr>
                            <a:rPr lang="en-US" altLang="zh-CN" sz="1800" i="1" kern="0">
                              <a:latin typeface="Cambria Math" panose="02040503050406030204" pitchFamily="18" charset="0"/>
                              <a:ea typeface="Microsoft YaHei UI" panose="020B0503020204020204" pitchFamily="34" charset="-122"/>
                              <a:cs typeface="Times New Roman" panose="02020603050405020304" pitchFamily="18" charset="0"/>
                            </a:rPr>
                          </m:ctrlPr>
                        </m:fPr>
                        <m:num>
                          <m:r>
                            <a:rPr lang="en-US" altLang="zh-CN" sz="1800" i="1" kern="0">
                              <a:latin typeface="Cambria Math" panose="02040503050406030204" pitchFamily="18" charset="0"/>
                              <a:ea typeface="Microsoft YaHei UI" panose="020B0503020204020204" pitchFamily="34" charset="-122"/>
                              <a:cs typeface="Times New Roman" panose="02020603050405020304" pitchFamily="18" charset="0"/>
                            </a:rPr>
                            <m:t>𝑑𝑦</m:t>
                          </m:r>
                        </m:num>
                        <m:den>
                          <m:r>
                            <a:rPr lang="en-US" altLang="zh-CN" sz="1800" i="1" kern="0">
                              <a:latin typeface="Cambria Math" panose="02040503050406030204" pitchFamily="18" charset="0"/>
                              <a:ea typeface="Microsoft YaHei UI" panose="020B0503020204020204" pitchFamily="34" charset="-122"/>
                              <a:cs typeface="Times New Roman" panose="02020603050405020304" pitchFamily="18" charset="0"/>
                            </a:rPr>
                            <m:t>𝑑</m:t>
                          </m:r>
                          <m:r>
                            <a:rPr lang="zh-CN" altLang="en-US" sz="1800" i="1" kern="0">
                              <a:latin typeface="Cambria Math" panose="02040503050406030204" pitchFamily="18" charset="0"/>
                              <a:ea typeface="Microsoft YaHei UI" panose="020B0503020204020204" pitchFamily="34" charset="-122"/>
                              <a:cs typeface="Times New Roman" panose="02020603050405020304" pitchFamily="18" charset="0"/>
                            </a:rPr>
                            <m:t>𝜏</m:t>
                          </m:r>
                        </m:den>
                      </m:f>
                      <m:r>
                        <a:rPr lang="en-US" altLang="zh-CN" sz="1800" kern="0">
                          <a:latin typeface="Cambria Math" panose="02040503050406030204" pitchFamily="18" charset="0"/>
                          <a:ea typeface="Microsoft YaHei UI" panose="020B0503020204020204" pitchFamily="34" charset="-122"/>
                          <a:cs typeface="Times New Roman" panose="02020603050405020304" pitchFamily="18" charset="0"/>
                        </a:rPr>
                        <m:t>=</m:t>
                      </m:r>
                      <m:r>
                        <a:rPr lang="en-US" altLang="zh-CN" sz="1800" i="1" kern="0">
                          <a:latin typeface="Cambria Math" panose="02040503050406030204" pitchFamily="18" charset="0"/>
                          <a:ea typeface="Microsoft YaHei UI" panose="020B0503020204020204" pitchFamily="34" charset="-122"/>
                          <a:cs typeface="Times New Roman" panose="02020603050405020304" pitchFamily="18" charset="0"/>
                        </a:rPr>
                        <m:t>𝑔</m:t>
                      </m:r>
                      <m:d>
                        <m:dPr>
                          <m:ctrlPr>
                            <a:rPr lang="en-US" altLang="zh-CN" sz="1800" i="1" kern="0">
                              <a:latin typeface="Cambria Math" panose="02040503050406030204" pitchFamily="18" charset="0"/>
                              <a:ea typeface="Microsoft YaHei UI" panose="020B0503020204020204" pitchFamily="34" charset="-122"/>
                              <a:cs typeface="Times New Roman" panose="02020603050405020304" pitchFamily="18" charset="0"/>
                            </a:rPr>
                          </m:ctrlPr>
                        </m:dPr>
                        <m:e>
                          <m:r>
                            <a:rPr lang="en-US" altLang="zh-CN" sz="1800" i="1" kern="0">
                              <a:latin typeface="Cambria Math" panose="02040503050406030204" pitchFamily="18" charset="0"/>
                              <a:ea typeface="Microsoft YaHei UI" panose="020B0503020204020204" pitchFamily="34" charset="-122"/>
                              <a:cs typeface="Times New Roman" panose="02020603050405020304" pitchFamily="18" charset="0"/>
                            </a:rPr>
                            <m:t>𝑡</m:t>
                          </m:r>
                          <m:r>
                            <a:rPr lang="en-US" altLang="zh-CN" sz="1800" i="1" kern="0">
                              <a:latin typeface="Cambria Math" panose="02040503050406030204" pitchFamily="18" charset="0"/>
                              <a:ea typeface="Microsoft YaHei UI" panose="020B0503020204020204" pitchFamily="34" charset="-122"/>
                              <a:cs typeface="Times New Roman" panose="02020603050405020304" pitchFamily="18" charset="0"/>
                            </a:rPr>
                            <m:t>,</m:t>
                          </m:r>
                          <m:r>
                            <a:rPr lang="en-US" altLang="zh-CN" sz="1800" i="1" kern="0">
                              <a:latin typeface="Cambria Math" panose="02040503050406030204" pitchFamily="18" charset="0"/>
                              <a:ea typeface="Microsoft YaHei UI" panose="020B0503020204020204" pitchFamily="34" charset="-122"/>
                              <a:cs typeface="Times New Roman" panose="02020603050405020304" pitchFamily="18" charset="0"/>
                            </a:rPr>
                            <m:t>𝑥</m:t>
                          </m:r>
                          <m:r>
                            <a:rPr lang="en-US" altLang="zh-CN" sz="1800" i="1" kern="0">
                              <a:latin typeface="Cambria Math" panose="02040503050406030204" pitchFamily="18" charset="0"/>
                              <a:ea typeface="Microsoft YaHei UI" panose="020B0503020204020204" pitchFamily="34" charset="-122"/>
                              <a:cs typeface="Times New Roman" panose="02020603050405020304" pitchFamily="18" charset="0"/>
                            </a:rPr>
                            <m:t>,</m:t>
                          </m:r>
                          <m:r>
                            <a:rPr lang="en-US" altLang="zh-CN" sz="1800" i="1" kern="0">
                              <a:latin typeface="Cambria Math" panose="02040503050406030204" pitchFamily="18" charset="0"/>
                              <a:ea typeface="Microsoft YaHei UI" panose="020B0503020204020204" pitchFamily="34" charset="-122"/>
                              <a:cs typeface="Times New Roman" panose="02020603050405020304" pitchFamily="18" charset="0"/>
                            </a:rPr>
                            <m:t>𝑦</m:t>
                          </m:r>
                          <m:r>
                            <a:rPr lang="en-US" altLang="zh-CN" sz="1800" i="1" kern="0">
                              <a:latin typeface="Cambria Math" panose="02040503050406030204" pitchFamily="18" charset="0"/>
                              <a:ea typeface="Microsoft YaHei UI" panose="020B0503020204020204" pitchFamily="34" charset="-122"/>
                              <a:cs typeface="Times New Roman" panose="02020603050405020304" pitchFamily="18" charset="0"/>
                            </a:rPr>
                            <m:t>+</m:t>
                          </m:r>
                          <m:r>
                            <a:rPr lang="en-US" altLang="zh-CN" sz="1800" i="1" kern="0">
                              <a:latin typeface="Cambria Math" panose="02040503050406030204" pitchFamily="18" charset="0"/>
                              <a:ea typeface="Microsoft YaHei UI" panose="020B0503020204020204" pitchFamily="34" charset="-122"/>
                              <a:cs typeface="Times New Roman" panose="02020603050405020304" pitchFamily="18" charset="0"/>
                            </a:rPr>
                            <m:t>h</m:t>
                          </m:r>
                          <m:r>
                            <a:rPr lang="en-US" altLang="zh-CN" sz="1800" i="1" kern="0">
                              <a:latin typeface="Cambria Math" panose="02040503050406030204" pitchFamily="18" charset="0"/>
                              <a:ea typeface="Microsoft YaHei UI" panose="020B0503020204020204" pitchFamily="34" charset="-122"/>
                              <a:cs typeface="Times New Roman" panose="02020603050405020304" pitchFamily="18" charset="0"/>
                            </a:rPr>
                            <m:t>(</m:t>
                          </m:r>
                          <m:r>
                            <a:rPr lang="en-US" altLang="zh-CN" sz="1800" i="1" kern="0">
                              <a:latin typeface="Cambria Math" panose="02040503050406030204" pitchFamily="18" charset="0"/>
                              <a:ea typeface="Microsoft YaHei UI" panose="020B0503020204020204" pitchFamily="34" charset="-122"/>
                              <a:cs typeface="Times New Roman" panose="02020603050405020304" pitchFamily="18" charset="0"/>
                            </a:rPr>
                            <m:t>𝑡</m:t>
                          </m:r>
                          <m:r>
                            <a:rPr lang="en-US" altLang="zh-CN" sz="1800" i="1" kern="0">
                              <a:latin typeface="Cambria Math" panose="02040503050406030204" pitchFamily="18" charset="0"/>
                              <a:ea typeface="Microsoft YaHei UI" panose="020B0503020204020204" pitchFamily="34" charset="-122"/>
                              <a:cs typeface="Times New Roman" panose="02020603050405020304" pitchFamily="18" charset="0"/>
                            </a:rPr>
                            <m:t>,</m:t>
                          </m:r>
                          <m:r>
                            <a:rPr lang="en-US" altLang="zh-CN" sz="1800" i="1" kern="0">
                              <a:latin typeface="Cambria Math" panose="02040503050406030204" pitchFamily="18" charset="0"/>
                              <a:ea typeface="Microsoft YaHei UI" panose="020B0503020204020204" pitchFamily="34" charset="-122"/>
                              <a:cs typeface="Times New Roman" panose="02020603050405020304" pitchFamily="18" charset="0"/>
                            </a:rPr>
                            <m:t>𝑥</m:t>
                          </m:r>
                          <m:r>
                            <a:rPr lang="en-US" altLang="zh-CN" sz="1800" i="1" kern="0">
                              <a:latin typeface="Cambria Math" panose="02040503050406030204" pitchFamily="18" charset="0"/>
                              <a:ea typeface="Microsoft YaHei UI" panose="020B0503020204020204" pitchFamily="34" charset="-122"/>
                              <a:cs typeface="Times New Roman" panose="02020603050405020304" pitchFamily="18" charset="0"/>
                            </a:rPr>
                            <m:t>),0</m:t>
                          </m:r>
                        </m:e>
                      </m:d>
                      <m:r>
                        <a:rPr lang="en-US" altLang="zh-CN" sz="1800" b="0" i="1" kern="0" smtClean="0">
                          <a:latin typeface="Cambria Math" panose="02040503050406030204" pitchFamily="18" charset="0"/>
                          <a:ea typeface="Microsoft YaHei UI" panose="020B0503020204020204" pitchFamily="34" charset="-122"/>
                          <a:cs typeface="Times New Roman" panose="02020603050405020304" pitchFamily="18" charset="0"/>
                        </a:rPr>
                        <m:t>.</m:t>
                      </m:r>
                    </m:oMath>
                  </m:oMathPara>
                </a14:m>
                <a:endParaRPr lang="en-US" altLang="zh-CN" sz="1800" dirty="0">
                  <a:latin typeface="Times" panose="02020603050405020304" pitchFamily="18" charset="0"/>
                  <a:ea typeface="Microsoft YaHei UI" panose="020B0503020204020204" pitchFamily="34" charset="-122"/>
                  <a:cs typeface="Times" panose="02020603050405020304" pitchFamily="18" charset="0"/>
                </a:endParaRPr>
              </a:p>
              <a:p>
                <a:pPr algn="just"/>
                <a:r>
                  <a:rPr lang="en-US" altLang="zh-CN" sz="1800" dirty="0">
                    <a:latin typeface="Times" panose="02020603050405020304" pitchFamily="18" charset="0"/>
                    <a:ea typeface="Microsoft YaHei UI" panose="020B0503020204020204" pitchFamily="34" charset="-122"/>
                    <a:cs typeface="Times" panose="02020603050405020304" pitchFamily="18" charset="0"/>
                  </a:rPr>
                  <a:t>where </a:t>
                </a:r>
                <a:r>
                  <a:rPr lang="zh-CN" altLang="en-US" sz="1800" dirty="0">
                    <a:latin typeface="Times" panose="02020603050405020304" pitchFamily="18" charset="0"/>
                    <a:ea typeface="Microsoft YaHei UI" panose="020B0503020204020204" pitchFamily="34" charset="-122"/>
                    <a:cs typeface="Times" panose="02020603050405020304" pitchFamily="18" charset="0"/>
                  </a:rPr>
                  <a:t>𝑦</a:t>
                </a:r>
                <a:r>
                  <a:rPr lang="en-US" altLang="zh-CN" sz="1800" dirty="0">
                    <a:latin typeface="Times" panose="02020603050405020304" pitchFamily="18" charset="0"/>
                    <a:ea typeface="Microsoft YaHei UI" panose="020B0503020204020204" pitchFamily="34" charset="-122"/>
                    <a:cs typeface="Times" panose="02020603050405020304" pitchFamily="18" charset="0"/>
                  </a:rPr>
                  <a:t>=</a:t>
                </a:r>
                <a:r>
                  <a:rPr lang="zh-CN" altLang="en-US" sz="1800" dirty="0">
                    <a:latin typeface="Times" panose="02020603050405020304" pitchFamily="18" charset="0"/>
                    <a:ea typeface="Microsoft YaHei UI" panose="020B0503020204020204" pitchFamily="34" charset="-122"/>
                    <a:cs typeface="Times" panose="02020603050405020304" pitchFamily="18" charset="0"/>
                  </a:rPr>
                  <a:t>𝑧−</a:t>
                </a:r>
                <a:r>
                  <a:rPr lang="en-US" altLang="zh-CN" sz="1800" dirty="0">
                    <a:latin typeface="Times" panose="02020603050405020304" pitchFamily="18" charset="0"/>
                    <a:ea typeface="Microsoft YaHei UI" panose="020B0503020204020204" pitchFamily="34" charset="-122"/>
                    <a:cs typeface="Times" panose="02020603050405020304" pitchFamily="18" charset="0"/>
                  </a:rPr>
                  <a:t>ℎ(</a:t>
                </a:r>
                <a:r>
                  <a:rPr lang="zh-CN" altLang="en-US" sz="1800" dirty="0">
                    <a:latin typeface="Times" panose="02020603050405020304" pitchFamily="18" charset="0"/>
                    <a:ea typeface="Microsoft YaHei UI" panose="020B0503020204020204" pitchFamily="34" charset="-122"/>
                    <a:cs typeface="Times" panose="02020603050405020304" pitchFamily="18" charset="0"/>
                  </a:rPr>
                  <a:t>𝑡</a:t>
                </a:r>
                <a:r>
                  <a:rPr lang="en-US" altLang="zh-CN" sz="1800" dirty="0">
                    <a:latin typeface="Times" panose="02020603050405020304" pitchFamily="18" charset="0"/>
                    <a:ea typeface="Microsoft YaHei UI" panose="020B0503020204020204" pitchFamily="34" charset="-122"/>
                    <a:cs typeface="Times" panose="02020603050405020304" pitchFamily="18" charset="0"/>
                  </a:rPr>
                  <a:t>,</a:t>
                </a:r>
                <a:r>
                  <a:rPr lang="zh-CN" altLang="en-US" sz="1800" dirty="0">
                    <a:latin typeface="Times" panose="02020603050405020304" pitchFamily="18" charset="0"/>
                    <a:ea typeface="Microsoft YaHei UI" panose="020B0503020204020204" pitchFamily="34" charset="-122"/>
                    <a:cs typeface="Times" panose="02020603050405020304" pitchFamily="18" charset="0"/>
                  </a:rPr>
                  <a:t>𝑥</a:t>
                </a:r>
                <a:r>
                  <a:rPr lang="en-US" altLang="zh-CN" sz="1800" dirty="0">
                    <a:latin typeface="Times" panose="02020603050405020304" pitchFamily="18" charset="0"/>
                    <a:ea typeface="Microsoft YaHei UI" panose="020B0503020204020204" pitchFamily="34" charset="-122"/>
                    <a:cs typeface="Times" panose="02020603050405020304" pitchFamily="18" charset="0"/>
                  </a:rPr>
                  <a:t>) is the change of state variables. </a:t>
                </a:r>
              </a:p>
              <a:p>
                <a:pPr algn="just"/>
                <a:endParaRPr lang="zh-CN" altLang="en-US" sz="1800" dirty="0">
                  <a:latin typeface="Times" panose="02020603050405020304" pitchFamily="18" charset="0"/>
                  <a:ea typeface="Microsoft YaHei UI" panose="020B0503020204020204" pitchFamily="34" charset="-122"/>
                  <a:cs typeface="Times" panose="02020603050405020304" pitchFamily="18" charset="0"/>
                </a:endParaRPr>
              </a:p>
              <a:p>
                <a:pPr algn="just"/>
                <a:endParaRPr lang="zh-CN" altLang="en-US" sz="1800" dirty="0">
                  <a:latin typeface="Times" panose="02020603050405020304" pitchFamily="18" charset="0"/>
                  <a:ea typeface="Microsoft YaHei UI" panose="020B0503020204020204" pitchFamily="34" charset="-122"/>
                  <a:cs typeface="Times" panose="02020603050405020304" pitchFamily="18" charset="0"/>
                </a:endParaRPr>
              </a:p>
              <a:p>
                <a:pPr algn="just"/>
                <a:endParaRPr lang="en-US" altLang="zh-CN" sz="1800" dirty="0">
                  <a:latin typeface="Times" panose="02020603050405020304" pitchFamily="18" charset="0"/>
                  <a:cs typeface="Times" panose="02020603050405020304" pitchFamily="18" charset="0"/>
                </a:endParaRPr>
              </a:p>
              <a:p>
                <a:pPr algn="just"/>
                <a:endParaRPr lang="zh-CN" altLang="en-US" sz="1800" dirty="0">
                  <a:latin typeface="Times" panose="02020603050405020304" pitchFamily="18" charset="0"/>
                  <a:ea typeface="Microsoft YaHei UI" panose="020B0503020204020204" pitchFamily="34" charset="-122"/>
                  <a:cs typeface="Times" panose="02020603050405020304" pitchFamily="18" charset="0"/>
                </a:endParaRPr>
              </a:p>
            </p:txBody>
          </p:sp>
        </mc:Choice>
        <mc:Fallback xmlns="">
          <p:sp>
            <p:nvSpPr>
              <p:cNvPr id="19" name="文本框 18">
                <a:extLst>
                  <a:ext uri="{FF2B5EF4-FFF2-40B4-BE49-F238E27FC236}">
                    <a16:creationId xmlns:a16="http://schemas.microsoft.com/office/drawing/2014/main" id="{86A33DC9-2A82-4A6B-A810-11B1BA452EAA}"/>
                  </a:ext>
                </a:extLst>
              </p:cNvPr>
              <p:cNvSpPr txBox="1">
                <a:spLocks noRot="1" noChangeAspect="1" noMove="1" noResize="1" noEditPoints="1" noAdjustHandles="1" noChangeArrowheads="1" noChangeShapeType="1" noTextEdit="1"/>
              </p:cNvSpPr>
              <p:nvPr/>
            </p:nvSpPr>
            <p:spPr>
              <a:xfrm>
                <a:off x="708268" y="694142"/>
                <a:ext cx="7597532" cy="5081071"/>
              </a:xfrm>
              <a:prstGeom prst="rect">
                <a:avLst/>
              </a:prstGeom>
              <a:blipFill>
                <a:blip r:embed="rId2"/>
                <a:stretch>
                  <a:fillRect l="-642" t="-720" r="-642"/>
                </a:stretch>
              </a:blipFill>
            </p:spPr>
            <p:txBody>
              <a:bodyPr/>
              <a:lstStyle/>
              <a:p>
                <a:r>
                  <a:rPr lang="zh-CN" altLang="en-US">
                    <a:noFill/>
                  </a:rPr>
                  <a:t> </a:t>
                </a:r>
              </a:p>
            </p:txBody>
          </p:sp>
        </mc:Fallback>
      </mc:AlternateContent>
      <p:sp>
        <p:nvSpPr>
          <p:cNvPr id="22" name="文本框 14">
            <a:extLst>
              <a:ext uri="{FF2B5EF4-FFF2-40B4-BE49-F238E27FC236}">
                <a16:creationId xmlns:a16="http://schemas.microsoft.com/office/drawing/2014/main" id="{9BACB9AF-C9C5-4D71-8B08-D4D8F68F3D2F}"/>
              </a:ext>
            </a:extLst>
          </p:cNvPr>
          <p:cNvSpPr txBox="1"/>
          <p:nvPr/>
        </p:nvSpPr>
        <p:spPr>
          <a:xfrm>
            <a:off x="7772396" y="1078468"/>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(25)</a:t>
            </a:r>
            <a:endParaRPr lang="zh-CN" altLang="en-US" sz="1800" dirty="0">
              <a:latin typeface="Times" panose="02020603050405020304" pitchFamily="18" charset="0"/>
              <a:cs typeface="Times" panose="02020603050405020304" pitchFamily="18" charset="0"/>
            </a:endParaRPr>
          </a:p>
        </p:txBody>
      </p:sp>
      <p:sp>
        <p:nvSpPr>
          <p:cNvPr id="24" name="文本框 14">
            <a:extLst>
              <a:ext uri="{FF2B5EF4-FFF2-40B4-BE49-F238E27FC236}">
                <a16:creationId xmlns:a16="http://schemas.microsoft.com/office/drawing/2014/main" id="{069AAB27-B0EB-496B-9CA2-34D930DFB642}"/>
              </a:ext>
            </a:extLst>
          </p:cNvPr>
          <p:cNvSpPr txBox="1"/>
          <p:nvPr/>
        </p:nvSpPr>
        <p:spPr>
          <a:xfrm>
            <a:off x="7772396" y="3810000"/>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(26)</a:t>
            </a:r>
            <a:endParaRPr lang="zh-CN" alt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588857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57" y="0"/>
            <a:ext cx="7772400" cy="685800"/>
          </a:xfrm>
        </p:spPr>
        <p:txBody>
          <a:bodyPr/>
          <a:lstStyle/>
          <a:p>
            <a:r>
              <a:rPr lang="en-US" sz="3200" dirty="0">
                <a:latin typeface="Times New Roman" panose="02020603050405020304" pitchFamily="18" charset="0"/>
                <a:cs typeface="Times New Roman" panose="02020603050405020304" pitchFamily="18" charset="0"/>
              </a:rPr>
              <a:t>Contents</a:t>
            </a:r>
          </a:p>
        </p:txBody>
      </p:sp>
      <p:sp>
        <p:nvSpPr>
          <p:cNvPr id="4" name="Slide Number Placeholder 3"/>
          <p:cNvSpPr>
            <a:spLocks noGrp="1"/>
          </p:cNvSpPr>
          <p:nvPr>
            <p:ph type="sldNum" sz="quarter" idx="4"/>
          </p:nvPr>
        </p:nvSpPr>
        <p:spPr/>
        <p:txBody>
          <a:bodyPr/>
          <a:lstStyle/>
          <a:p>
            <a:fld id="{179A9A4E-4C82-4D44-9372-C31BB3818094}" type="slidenum">
              <a:rPr lang="en-US" smtClean="0">
                <a:latin typeface="Times New Roman" panose="02020603050405020304" pitchFamily="18" charset="0"/>
                <a:cs typeface="Times New Roman" panose="02020603050405020304" pitchFamily="18" charset="0"/>
              </a:rPr>
              <a:pPr/>
              <a:t>2</a:t>
            </a:fld>
            <a:endParaRPr lang="en-US"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10"/>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3" name="TextBox 2"/>
          <p:cNvSpPr txBox="1"/>
          <p:nvPr/>
        </p:nvSpPr>
        <p:spPr>
          <a:xfrm>
            <a:off x="16476" y="789087"/>
            <a:ext cx="8763000" cy="5078313"/>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Dynamic Modeling of </a:t>
            </a:r>
            <a:r>
              <a:rPr lang="en-US" sz="2800" dirty="0" err="1">
                <a:latin typeface="Times New Roman" panose="02020603050405020304" pitchFamily="18" charset="0"/>
                <a:cs typeface="Times New Roman" panose="02020603050405020304" pitchFamily="18" charset="0"/>
              </a:rPr>
              <a:t>Microgirds</a:t>
            </a:r>
            <a:endParaRPr lang="en-US" sz="2800" dirty="0">
              <a:latin typeface="Times New Roman" panose="02020603050405020304" pitchFamily="18" charset="0"/>
              <a:cs typeface="Times New Roman" panose="02020603050405020304" pitchFamily="18" charset="0"/>
            </a:endParaRP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Background of Microgrids Modeling</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Mathematical Modeling of Inverter-Dominated Microgrids</a:t>
            </a:r>
          </a:p>
          <a:p>
            <a:pPr marL="800100" lvl="1"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Reduced-Order Small-Signal Model of </a:t>
            </a:r>
            <a:r>
              <a:rPr lang="en-US" altLang="zh-CN" sz="2000" dirty="0">
                <a:latin typeface="Times New Roman" panose="02020603050405020304" pitchFamily="18" charset="0"/>
                <a:cs typeface="Times New Roman" panose="02020603050405020304" pitchFamily="18" charset="0"/>
              </a:rPr>
              <a:t>Inverter-Dominated Microgrids</a:t>
            </a:r>
            <a:endParaRPr lang="en-US" sz="20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Microgrids Control: Primary and Secondary</a:t>
            </a:r>
          </a:p>
          <a:p>
            <a:pPr marL="800100" lvl="1" indent="-342900">
              <a:buFont typeface="Arial" panose="020B0604020202020204" pitchFamily="34" charset="0"/>
              <a:buChar char="•"/>
            </a:pPr>
            <a:r>
              <a:rPr lang="en-US" altLang="zh-CN" dirty="0"/>
              <a:t>Primary Control</a:t>
            </a:r>
          </a:p>
          <a:p>
            <a:pPr marL="1257300" lvl="2" indent="-342900">
              <a:buFont typeface="Arial" panose="020B0604020202020204" pitchFamily="34" charset="0"/>
              <a:buChar char="•"/>
            </a:pPr>
            <a:r>
              <a:rPr lang="en-US" altLang="zh-CN" sz="2000" dirty="0"/>
              <a:t>Active Load Sharing</a:t>
            </a:r>
          </a:p>
          <a:p>
            <a:pPr marL="1257300" lvl="2" indent="-342900">
              <a:buFont typeface="Arial" panose="020B0604020202020204" pitchFamily="34" charset="0"/>
              <a:buChar char="•"/>
            </a:pPr>
            <a:r>
              <a:rPr lang="en-US" altLang="zh-CN" sz="2000" dirty="0"/>
              <a:t>Droop Characteristic Techniques</a:t>
            </a:r>
          </a:p>
          <a:p>
            <a:pPr marL="1257300" lvl="2" indent="-342900">
              <a:buFont typeface="Arial" panose="020B0604020202020204" pitchFamily="34" charset="0"/>
              <a:buChar char="•"/>
            </a:pPr>
            <a:r>
              <a:rPr lang="en-US" altLang="zh-CN" sz="2000" dirty="0"/>
              <a:t>Discussion of Primary Control Level Techniques</a:t>
            </a:r>
          </a:p>
          <a:p>
            <a:pPr marL="800100" lvl="1" indent="-342900">
              <a:buFont typeface="Arial" panose="020B0604020202020204" pitchFamily="34" charset="0"/>
              <a:buChar char="•"/>
            </a:pPr>
            <a:r>
              <a:rPr lang="en-US" altLang="zh-CN" dirty="0"/>
              <a:t>Secondary Control</a:t>
            </a:r>
          </a:p>
          <a:p>
            <a:pPr marL="1257300" lvl="2" indent="-342900">
              <a:buFont typeface="Arial" panose="020B0604020202020204" pitchFamily="34" charset="0"/>
              <a:buChar char="•"/>
            </a:pPr>
            <a:r>
              <a:rPr lang="en-US" altLang="zh-CN" sz="2000" dirty="0"/>
              <a:t>Literature Review of Secondary Control</a:t>
            </a:r>
          </a:p>
          <a:p>
            <a:pPr marL="1257300" lvl="2" indent="-342900">
              <a:buFont typeface="Arial" panose="020B0604020202020204" pitchFamily="34" charset="0"/>
              <a:buChar char="•"/>
            </a:pPr>
            <a:r>
              <a:rPr lang="en-US" altLang="zh-CN" sz="2000" dirty="0"/>
              <a:t>Distributed Cooperative Secondary Control of Microgrids Using Feedback Linearization</a:t>
            </a:r>
          </a:p>
          <a:p>
            <a:pPr marL="1257300" lvl="2" indent="-342900">
              <a:buFont typeface="Arial" panose="020B0604020202020204" pitchFamily="34" charset="0"/>
              <a:buChar char="•"/>
            </a:pPr>
            <a:endParaRPr lang="en-US" altLang="zh-CN" sz="2000" dirty="0"/>
          </a:p>
          <a:p>
            <a:pPr marL="1257300" lvl="2" indent="-342900">
              <a:buFont typeface="Arial" panose="020B0604020202020204" pitchFamily="34" charset="0"/>
              <a:buChar char="•"/>
            </a:pPr>
            <a:endParaRPr lang="en-US" altLang="zh-CN" sz="2000" dirty="0"/>
          </a:p>
        </p:txBody>
      </p:sp>
    </p:spTree>
    <p:extLst>
      <p:ext uri="{BB962C8B-B14F-4D97-AF65-F5344CB8AC3E}">
        <p14:creationId xmlns:p14="http://schemas.microsoft.com/office/powerpoint/2010/main" val="9140037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15400" cy="533400"/>
          </a:xfrm>
        </p:spPr>
        <p:txBody>
          <a:bodyPr/>
          <a:lstStyle/>
          <a:p>
            <a:r>
              <a:rPr lang="en-US" sz="2800" dirty="0">
                <a:latin typeface="Times New Roman" panose="02020603050405020304" pitchFamily="18" charset="0"/>
                <a:cs typeface="Times New Roman" panose="02020603050405020304" pitchFamily="18" charset="0"/>
              </a:rPr>
              <a:t>Order Reduction Method for Small-Signal Microgrid Model</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20</a:t>
            </a:fld>
            <a:endParaRPr lang="en-US" dirty="0"/>
          </a:p>
        </p:txBody>
      </p:sp>
      <p:sp>
        <p:nvSpPr>
          <p:cNvPr id="5" name="Text Placeholder 4"/>
          <p:cNvSpPr>
            <a:spLocks noGrp="1"/>
          </p:cNvSpPr>
          <p:nvPr>
            <p:ph type="body" sz="quarter" idx="10"/>
          </p:nvPr>
        </p:nvSpPr>
        <p:spPr/>
        <p:txBody>
          <a:bodyPr/>
          <a:lstStyle/>
          <a:p>
            <a:endParaRPr lang="en-US"/>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86A33DC9-2A82-4A6B-A810-11B1BA452EAA}"/>
                  </a:ext>
                </a:extLst>
              </p:cNvPr>
              <p:cNvSpPr txBox="1"/>
              <p:nvPr/>
            </p:nvSpPr>
            <p:spPr>
              <a:xfrm>
                <a:off x="708268" y="694142"/>
                <a:ext cx="7597532" cy="4727448"/>
              </a:xfrm>
              <a:prstGeom prst="rect">
                <a:avLst/>
              </a:prstGeom>
              <a:noFill/>
            </p:spPr>
            <p:txBody>
              <a:bodyPr wrap="square" rtlCol="0">
                <a:spAutoFit/>
              </a:bodyPr>
              <a:lstStyle/>
              <a:p>
                <a:pPr algn="just">
                  <a:spcAft>
                    <a:spcPts val="600"/>
                  </a:spcAft>
                </a:pPr>
                <a:r>
                  <a:rPr lang="en-US" altLang="zh-CN" sz="1800" dirty="0">
                    <a:latin typeface="Times" panose="02020603050405020304" pitchFamily="18" charset="0"/>
                    <a:ea typeface="Microsoft YaHei UI" panose="020B0503020204020204" pitchFamily="34" charset="-122"/>
                    <a:cs typeface="Times" panose="02020603050405020304" pitchFamily="18" charset="0"/>
                  </a:rPr>
                  <a:t>Then we can specify the singular perturbation theory for small-signal (linear) systems. First, we need to identify the slow and fast dynamics. For linear system, we can use the modal analysis by calculating the participation factor:</a:t>
                </a:r>
              </a:p>
              <a:p>
                <a:pPr algn="just">
                  <a:spcAft>
                    <a:spcPts val="600"/>
                  </a:spcAft>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𝑃</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𝑖𝑗</m:t>
                          </m:r>
                        </m:sub>
                      </m:s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f>
                        <m:fPr>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fPr>
                        <m:num>
                          <m:d>
                            <m:dPr>
                              <m:begChr m:val="|"/>
                              <m:endChr m:val="|"/>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dPr>
                            <m:e>
                              <m:sSubSup>
                                <m:sSubSupPr>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sSubSup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𝑢</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𝑖𝑗</m:t>
                                  </m:r>
                                </m:sub>
                                <m:sup>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𝑇</m:t>
                                  </m:r>
                                </m:sup>
                              </m:sSubSup>
                            </m:e>
                          </m:d>
                          <m:d>
                            <m:dPr>
                              <m:begChr m:val="|"/>
                              <m:endChr m:val="|"/>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dPr>
                            <m:e>
                              <m:sSub>
                                <m:sSubPr>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𝑣</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𝑖𝑗</m:t>
                                  </m:r>
                                </m:sub>
                              </m:sSub>
                            </m:e>
                          </m:d>
                        </m:num>
                        <m:den>
                          <m:nary>
                            <m:naryPr>
                              <m:chr m:val="∑"/>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naryPr>
                            <m:sub>
                              <m:r>
                                <m:rPr>
                                  <m:brk m:alnAt="23"/>
                                </m:r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𝑘</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=1</m:t>
                              </m:r>
                            </m:sub>
                            <m:sup>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𝑁</m:t>
                              </m:r>
                            </m:sup>
                            <m:e>
                              <m:d>
                                <m:dPr>
                                  <m:begChr m:val="|"/>
                                  <m:endChr m:val="|"/>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dPr>
                                <m:e>
                                  <m:sSubSup>
                                    <m:sSubSup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Sup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𝑢</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𝑘</m:t>
                                      </m:r>
                                      <m:r>
                                        <a:rPr lang="en-US" altLang="zh-CN" sz="1800" i="1">
                                          <a:latin typeface="Cambria Math" panose="02040503050406030204" pitchFamily="18" charset="0"/>
                                          <a:ea typeface="Microsoft YaHei UI" panose="020B0503020204020204" pitchFamily="34" charset="-122"/>
                                          <a:cs typeface="Times" panose="02020603050405020304" pitchFamily="18" charset="0"/>
                                        </a:rPr>
                                        <m:t>𝑗</m:t>
                                      </m:r>
                                    </m:sub>
                                    <m:sup>
                                      <m:r>
                                        <a:rPr lang="en-US" altLang="zh-CN" sz="1800" i="1">
                                          <a:latin typeface="Cambria Math" panose="02040503050406030204" pitchFamily="18" charset="0"/>
                                          <a:ea typeface="Microsoft YaHei UI" panose="020B0503020204020204" pitchFamily="34" charset="-122"/>
                                          <a:cs typeface="Times" panose="02020603050405020304" pitchFamily="18" charset="0"/>
                                        </a:rPr>
                                        <m:t>𝑇</m:t>
                                      </m:r>
                                    </m:sup>
                                  </m:sSubSup>
                                </m:e>
                              </m:d>
                              <m:d>
                                <m:dPr>
                                  <m:begChr m:val="|"/>
                                  <m:endChr m:val="|"/>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dPr>
                                <m:e>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𝑣</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𝑗</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𝑘</m:t>
                                      </m:r>
                                    </m:sub>
                                  </m:sSub>
                                </m:e>
                              </m:d>
                            </m:e>
                          </m:nary>
                        </m:den>
                      </m:f>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oMath>
                  </m:oMathPara>
                </a14:m>
                <a:endParaRPr lang="en-US" altLang="zh-CN" sz="1800" dirty="0">
                  <a:latin typeface="Times" panose="02020603050405020304" pitchFamily="18" charset="0"/>
                  <a:ea typeface="Microsoft YaHei UI" panose="020B0503020204020204" pitchFamily="34" charset="-122"/>
                  <a:cs typeface="Times" panose="02020603050405020304" pitchFamily="18" charset="0"/>
                </a:endParaRPr>
              </a:p>
              <a:p>
                <a:pPr algn="just">
                  <a:spcAft>
                    <a:spcPts val="600"/>
                  </a:spcAft>
                </a:pPr>
                <a:r>
                  <a:rPr lang="en-US" altLang="zh-CN" sz="1800" dirty="0">
                    <a:latin typeface="Times" panose="02020603050405020304" pitchFamily="18" charset="0"/>
                    <a:ea typeface="Microsoft YaHei UI" panose="020B0503020204020204" pitchFamily="34" charset="-122"/>
                    <a:cs typeface="Times" panose="02020603050405020304" pitchFamily="18" charset="0"/>
                  </a:rPr>
                  <a:t>where</a:t>
                </a:r>
                <a14:m>
                  <m:oMath xmlns:m="http://schemas.openxmlformats.org/officeDocument/2006/math">
                    <m:r>
                      <a:rPr lang="en-US" altLang="zh-CN" sz="1800" b="0" i="0" smtClean="0">
                        <a:latin typeface="Cambria Math" panose="02040503050406030204" pitchFamily="18" charset="0"/>
                        <a:ea typeface="Microsoft YaHei UI" panose="020B0503020204020204" pitchFamily="34" charset="-122"/>
                        <a:cs typeface="Times" panose="02020603050405020304" pitchFamily="18" charset="0"/>
                      </a:rPr>
                      <m:t> </m:t>
                    </m:r>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𝑢</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𝑖𝑗</m:t>
                        </m:r>
                      </m:sub>
                    </m:sSub>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and </a:t>
                </a:r>
                <a14:m>
                  <m:oMath xmlns:m="http://schemas.openxmlformats.org/officeDocument/2006/math">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𝑣</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𝑖𝑗</m:t>
                        </m:r>
                      </m:sub>
                    </m:sSub>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are left and right eigenvectors, respectively. Using the participation factor we can know that which eigenvalue participates mostly in which state. Then based on the magnitudes of their corresponding eigenvalues, we can determine the states with larger eigenvalues as fast states, while the others as slow states. For example, </a:t>
                </a:r>
              </a:p>
              <a:p>
                <a:pPr algn="just">
                  <a:spcAft>
                    <a:spcPts val="600"/>
                  </a:spcAft>
                </a:pPr>
                <a:endParaRPr lang="en-US" altLang="zh-CN" sz="1800" dirty="0">
                  <a:latin typeface="Times" panose="02020603050405020304" pitchFamily="18" charset="0"/>
                  <a:ea typeface="Microsoft YaHei UI" panose="020B0503020204020204" pitchFamily="34" charset="-122"/>
                  <a:cs typeface="Times" panose="02020603050405020304" pitchFamily="18" charset="0"/>
                </a:endParaRPr>
              </a:p>
              <a:p>
                <a:pPr algn="just"/>
                <a:endParaRPr lang="zh-CN" altLang="en-US" sz="1800" dirty="0">
                  <a:latin typeface="Times" panose="02020603050405020304" pitchFamily="18" charset="0"/>
                  <a:ea typeface="Microsoft YaHei UI" panose="020B0503020204020204" pitchFamily="34" charset="-122"/>
                  <a:cs typeface="Times" panose="02020603050405020304" pitchFamily="18" charset="0"/>
                </a:endParaRPr>
              </a:p>
              <a:p>
                <a:pPr algn="just"/>
                <a:endParaRPr lang="zh-CN" altLang="en-US" sz="1800" dirty="0">
                  <a:latin typeface="Times" panose="02020603050405020304" pitchFamily="18" charset="0"/>
                  <a:ea typeface="Microsoft YaHei UI" panose="020B0503020204020204" pitchFamily="34" charset="-122"/>
                  <a:cs typeface="Times" panose="02020603050405020304" pitchFamily="18" charset="0"/>
                </a:endParaRPr>
              </a:p>
              <a:p>
                <a:pPr algn="just"/>
                <a:endParaRPr lang="en-US" altLang="zh-CN" sz="1800" dirty="0">
                  <a:latin typeface="Times" panose="02020603050405020304" pitchFamily="18" charset="0"/>
                  <a:cs typeface="Times" panose="02020603050405020304" pitchFamily="18" charset="0"/>
                </a:endParaRPr>
              </a:p>
              <a:p>
                <a:pPr algn="just"/>
                <a:endParaRPr lang="zh-CN" altLang="en-US" sz="1800" dirty="0">
                  <a:latin typeface="Times" panose="02020603050405020304" pitchFamily="18" charset="0"/>
                  <a:ea typeface="Microsoft YaHei UI" panose="020B0503020204020204" pitchFamily="34" charset="-122"/>
                  <a:cs typeface="Times" panose="02020603050405020304" pitchFamily="18" charset="0"/>
                </a:endParaRPr>
              </a:p>
            </p:txBody>
          </p:sp>
        </mc:Choice>
        <mc:Fallback xmlns="">
          <p:sp>
            <p:nvSpPr>
              <p:cNvPr id="19" name="文本框 18">
                <a:extLst>
                  <a:ext uri="{FF2B5EF4-FFF2-40B4-BE49-F238E27FC236}">
                    <a16:creationId xmlns:a16="http://schemas.microsoft.com/office/drawing/2014/main" id="{86A33DC9-2A82-4A6B-A810-11B1BA452EAA}"/>
                  </a:ext>
                </a:extLst>
              </p:cNvPr>
              <p:cNvSpPr txBox="1">
                <a:spLocks noRot="1" noChangeAspect="1" noMove="1" noResize="1" noEditPoints="1" noAdjustHandles="1" noChangeArrowheads="1" noChangeShapeType="1" noTextEdit="1"/>
              </p:cNvSpPr>
              <p:nvPr/>
            </p:nvSpPr>
            <p:spPr>
              <a:xfrm>
                <a:off x="708268" y="694142"/>
                <a:ext cx="7597532" cy="4727448"/>
              </a:xfrm>
              <a:prstGeom prst="rect">
                <a:avLst/>
              </a:prstGeom>
              <a:blipFill>
                <a:blip r:embed="rId2"/>
                <a:stretch>
                  <a:fillRect l="-642" t="-774" r="-642"/>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A38A70B3-86FD-45FA-A487-60741C5310D3}"/>
              </a:ext>
            </a:extLst>
          </p:cNvPr>
          <p:cNvPicPr>
            <a:picLocks noChangeAspect="1"/>
          </p:cNvPicPr>
          <p:nvPr/>
        </p:nvPicPr>
        <p:blipFill>
          <a:blip r:embed="rId3"/>
          <a:stretch>
            <a:fillRect/>
          </a:stretch>
        </p:blipFill>
        <p:spPr>
          <a:xfrm>
            <a:off x="2940538" y="3810000"/>
            <a:ext cx="3802031" cy="2270125"/>
          </a:xfrm>
          <a:prstGeom prst="rect">
            <a:avLst/>
          </a:prstGeom>
        </p:spPr>
      </p:pic>
      <p:sp>
        <p:nvSpPr>
          <p:cNvPr id="42" name="文本框 14">
            <a:extLst>
              <a:ext uri="{FF2B5EF4-FFF2-40B4-BE49-F238E27FC236}">
                <a16:creationId xmlns:a16="http://schemas.microsoft.com/office/drawing/2014/main" id="{73314394-3D1F-462F-9363-6A0A32EE7FE3}"/>
              </a:ext>
            </a:extLst>
          </p:cNvPr>
          <p:cNvSpPr txBox="1"/>
          <p:nvPr/>
        </p:nvSpPr>
        <p:spPr>
          <a:xfrm>
            <a:off x="7772396" y="1752600"/>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(27)</a:t>
            </a:r>
            <a:endParaRPr lang="zh-CN" alt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444025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533400"/>
          </a:xfrm>
        </p:spPr>
        <p:txBody>
          <a:bodyPr/>
          <a:lstStyle/>
          <a:p>
            <a:r>
              <a:rPr lang="en-US" sz="2800" dirty="0">
                <a:latin typeface="Times New Roman" panose="02020603050405020304" pitchFamily="18" charset="0"/>
                <a:cs typeface="Times New Roman" panose="02020603050405020304" pitchFamily="18" charset="0"/>
              </a:rPr>
              <a:t>Order Reduction Method for Small-Signal Microgrid Model</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21</a:t>
            </a:fld>
            <a:endParaRPr lang="en-US" dirty="0"/>
          </a:p>
        </p:txBody>
      </p:sp>
      <p:sp>
        <p:nvSpPr>
          <p:cNvPr id="5" name="Text Placeholder 4"/>
          <p:cNvSpPr>
            <a:spLocks noGrp="1"/>
          </p:cNvSpPr>
          <p:nvPr>
            <p:ph type="body" sz="quarter" idx="10"/>
          </p:nvPr>
        </p:nvSpPr>
        <p:spPr/>
        <p:txBody>
          <a:bodyPr/>
          <a:lstStyle/>
          <a:p>
            <a:endParaRPr lang="en-US"/>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86A33DC9-2A82-4A6B-A810-11B1BA452EAA}"/>
                  </a:ext>
                </a:extLst>
              </p:cNvPr>
              <p:cNvSpPr txBox="1"/>
              <p:nvPr/>
            </p:nvSpPr>
            <p:spPr>
              <a:xfrm>
                <a:off x="708268" y="694142"/>
                <a:ext cx="7597532" cy="6505114"/>
              </a:xfrm>
              <a:prstGeom prst="rect">
                <a:avLst/>
              </a:prstGeom>
              <a:noFill/>
            </p:spPr>
            <p:txBody>
              <a:bodyPr wrap="square" rtlCol="0">
                <a:spAutoFit/>
              </a:bodyPr>
              <a:lstStyle/>
              <a:p>
                <a:pPr algn="just">
                  <a:spcAft>
                    <a:spcPts val="600"/>
                  </a:spcAft>
                </a:pPr>
                <a:r>
                  <a:rPr lang="en-US" altLang="zh-CN" sz="1800" dirty="0">
                    <a:latin typeface="Times" panose="02020603050405020304" pitchFamily="18" charset="0"/>
                    <a:ea typeface="Microsoft YaHei UI" panose="020B0503020204020204" pitchFamily="34" charset="-122"/>
                    <a:cs typeface="Times" panose="02020603050405020304" pitchFamily="18" charset="0"/>
                  </a:rPr>
                  <a:t>The order reduction algorithm for small-signal microgrid model is given in the following steps [2]:</a:t>
                </a:r>
              </a:p>
              <a:p>
                <a:pPr marL="342900" indent="-342900" algn="just">
                  <a:spcAft>
                    <a:spcPts val="600"/>
                  </a:spcAft>
                  <a:buFont typeface="+mj-lt"/>
                  <a:buAutoNum type="arabicPeriod"/>
                </a:pPr>
                <a:r>
                  <a:rPr lang="en-US" altLang="zh-CN" sz="1800" dirty="0">
                    <a:latin typeface="Times" panose="02020603050405020304" pitchFamily="18" charset="0"/>
                    <a:ea typeface="Microsoft YaHei UI" panose="020B0503020204020204" pitchFamily="34" charset="-122"/>
                    <a:cs typeface="Times" panose="02020603050405020304" pitchFamily="18" charset="0"/>
                  </a:rPr>
                  <a:t>Discard </a:t>
                </a:r>
                <a14:m>
                  <m:oMath xmlns:m="http://schemas.openxmlformats.org/officeDocument/2006/math">
                    <m:acc>
                      <m:accPr>
                        <m:chr m:val="̇"/>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accPr>
                      <m:e>
                        <m:sSub>
                          <m:sSubPr>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zh-CN" altLang="en-US" sz="1800" i="1">
                                <a:latin typeface="Cambria Math" panose="02040503050406030204" pitchFamily="18" charset="0"/>
                                <a:ea typeface="Microsoft YaHei UI" panose="020B0503020204020204" pitchFamily="34" charset="-122"/>
                                <a:cs typeface="Times" panose="02020603050405020304" pitchFamily="18" charset="0"/>
                              </a:rPr>
                              <m:t>𝛿</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1</m:t>
                            </m:r>
                          </m:sub>
                        </m:sSub>
                      </m:e>
                    </m:acc>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(corresponding to the reference angle) by removing the corresponding row and column.</a:t>
                </a:r>
              </a:p>
              <a:p>
                <a:pPr marL="342900" indent="-342900" algn="just">
                  <a:spcAft>
                    <a:spcPts val="600"/>
                  </a:spcAft>
                  <a:buFont typeface="+mj-lt"/>
                  <a:buAutoNum type="arabicPeriod"/>
                </a:pPr>
                <a:r>
                  <a:rPr lang="en-US" altLang="zh-CN" sz="1800" dirty="0">
                    <a:latin typeface="Times" panose="02020603050405020304" pitchFamily="18" charset="0"/>
                    <a:ea typeface="Microsoft YaHei UI" panose="020B0503020204020204" pitchFamily="34" charset="-122"/>
                    <a:cs typeface="Times" panose="02020603050405020304" pitchFamily="18" charset="0"/>
                  </a:rPr>
                  <a:t>Rearrange the states of the original state vector </a:t>
                </a:r>
                <a14:m>
                  <m:oMath xmlns:m="http://schemas.openxmlformats.org/officeDocument/2006/math">
                    <m:sSub>
                      <m:sSubPr>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𝑥</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𝑠𝑦𝑠</m:t>
                        </m:r>
                      </m:sub>
                    </m:sSub>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such that the slow states </a:t>
                </a:r>
                <a14:m>
                  <m:oMath xmlns:m="http://schemas.openxmlformats.org/officeDocument/2006/math">
                    <m:r>
                      <a:rPr lang="en-US" altLang="zh-CN" sz="1800" i="1" dirty="0" smtClean="0">
                        <a:latin typeface="Cambria Math" panose="02040503050406030204" pitchFamily="18" charset="0"/>
                        <a:ea typeface="Microsoft YaHei UI" panose="020B0503020204020204" pitchFamily="34" charset="-122"/>
                        <a:cs typeface="Times" panose="02020603050405020304" pitchFamily="18" charset="0"/>
                      </a:rPr>
                      <m:t>(</m:t>
                    </m:r>
                    <m:r>
                      <a:rPr lang="en-US" altLang="zh-CN" sz="1800" i="1" dirty="0" smtClean="0">
                        <a:latin typeface="Cambria Math" panose="02040503050406030204" pitchFamily="18" charset="0"/>
                        <a:ea typeface="Microsoft YaHei UI" panose="020B0503020204020204" pitchFamily="34" charset="-122"/>
                        <a:cs typeface="Times" panose="02020603050405020304" pitchFamily="18" charset="0"/>
                      </a:rPr>
                      <m:t>𝑥</m:t>
                    </m:r>
                    <m:r>
                      <a:rPr lang="en-US" altLang="zh-CN" sz="1800" i="1" dirty="0" smtClean="0">
                        <a:latin typeface="Cambria Math" panose="02040503050406030204" pitchFamily="18" charset="0"/>
                        <a:ea typeface="Microsoft YaHei UI" panose="020B0503020204020204" pitchFamily="34" charset="-122"/>
                        <a:cs typeface="Times" panose="02020603050405020304" pitchFamily="18" charset="0"/>
                      </a:rPr>
                      <m:t>) </m:t>
                    </m:r>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are placed at the upper rows and fast states </a:t>
                </a:r>
                <a14:m>
                  <m:oMath xmlns:m="http://schemas.openxmlformats.org/officeDocument/2006/math">
                    <m:r>
                      <a:rPr lang="en-US" altLang="zh-CN" sz="1800" i="1" dirty="0" smtClean="0">
                        <a:latin typeface="Cambria Math" panose="02040503050406030204" pitchFamily="18" charset="0"/>
                        <a:ea typeface="Microsoft YaHei UI" panose="020B0503020204020204" pitchFamily="34" charset="-122"/>
                        <a:cs typeface="Times" panose="02020603050405020304" pitchFamily="18" charset="0"/>
                      </a:rPr>
                      <m:t>(</m:t>
                    </m:r>
                    <m:r>
                      <a:rPr lang="en-US" altLang="zh-CN" sz="1800" i="1" dirty="0" smtClean="0">
                        <a:latin typeface="Cambria Math" panose="02040503050406030204" pitchFamily="18" charset="0"/>
                        <a:ea typeface="Microsoft YaHei UI" panose="020B0503020204020204" pitchFamily="34" charset="-122"/>
                        <a:cs typeface="Times" panose="02020603050405020304" pitchFamily="18" charset="0"/>
                      </a:rPr>
                      <m:t>𝑧</m:t>
                    </m:r>
                    <m:r>
                      <a:rPr lang="en-US" altLang="zh-CN" sz="1800" i="1" dirty="0" smtClean="0">
                        <a:latin typeface="Cambria Math" panose="02040503050406030204" pitchFamily="18" charset="0"/>
                        <a:ea typeface="Microsoft YaHei UI" panose="020B0503020204020204" pitchFamily="34" charset="-122"/>
                        <a:cs typeface="Times" panose="02020603050405020304" pitchFamily="18" charset="0"/>
                      </a:rPr>
                      <m:t>) </m:t>
                    </m:r>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are placed at the lower rows. Use a transformation matrix </a:t>
                </a:r>
                <a14:m>
                  <m:oMath xmlns:m="http://schemas.openxmlformats.org/officeDocument/2006/math">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𝑇</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𝑟</m:t>
                        </m:r>
                      </m:sub>
                    </m:sSub>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for reordering. For example, </a:t>
                </a:r>
                <a14:m>
                  <m:oMath xmlns:m="http://schemas.openxmlformats.org/officeDocument/2006/math">
                    <m:sSup>
                      <m:sSupPr>
                        <m:ctrlPr>
                          <a:rPr lang="en-US" altLang="zh-CN" sz="1800" i="1" dirty="0" smtClean="0">
                            <a:latin typeface="Cambria Math" panose="02040503050406030204" pitchFamily="18" charset="0"/>
                            <a:ea typeface="Microsoft YaHei UI" panose="020B0503020204020204" pitchFamily="34" charset="-122"/>
                            <a:cs typeface="Times" panose="02020603050405020304" pitchFamily="18" charset="0"/>
                          </a:rPr>
                        </m:ctrlPr>
                      </m:sSupPr>
                      <m:e>
                        <m: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t>[</m:t>
                        </m:r>
                        <m:sSub>
                          <m:sSubPr>
                            <m:ctrlPr>
                              <a:rPr lang="en-US" altLang="zh-CN" sz="1800" i="1" dirty="0"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dirty="0" smtClean="0">
                                <a:latin typeface="Cambria Math" panose="02040503050406030204" pitchFamily="18" charset="0"/>
                                <a:ea typeface="Microsoft YaHei UI" panose="020B0503020204020204" pitchFamily="34" charset="-122"/>
                                <a:cs typeface="Times" panose="02020603050405020304" pitchFamily="18" charset="0"/>
                              </a:rPr>
                              <m:t>𝑥</m:t>
                            </m:r>
                          </m:e>
                          <m:sub>
                            <m:r>
                              <a:rPr lang="en-US" altLang="zh-CN" sz="1800" b="0" i="1" dirty="0" smtClean="0">
                                <a:latin typeface="Cambria Math" panose="02040503050406030204" pitchFamily="18" charset="0"/>
                                <a:ea typeface="Microsoft YaHei UI" panose="020B0503020204020204" pitchFamily="34" charset="-122"/>
                                <a:cs typeface="Times" panose="02020603050405020304" pitchFamily="18" charset="0"/>
                              </a:rPr>
                              <m:t>1</m:t>
                            </m:r>
                          </m:sub>
                        </m:sSub>
                        <m:sSub>
                          <m:sSubPr>
                            <m:ctrlP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dirty="0" smtClean="0">
                                <a:latin typeface="Cambria Math" panose="02040503050406030204" pitchFamily="18" charset="0"/>
                                <a:ea typeface="Microsoft YaHei UI" panose="020B0503020204020204" pitchFamily="34" charset="-122"/>
                                <a:cs typeface="Times" panose="02020603050405020304" pitchFamily="18" charset="0"/>
                              </a:rPr>
                              <m:t> </m:t>
                            </m:r>
                            <m: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t>𝑥</m:t>
                            </m:r>
                          </m:e>
                          <m:sub>
                            <m:r>
                              <a:rPr lang="en-US" altLang="zh-CN" sz="1800" b="0" i="1" dirty="0" smtClean="0">
                                <a:latin typeface="Cambria Math" panose="02040503050406030204" pitchFamily="18" charset="0"/>
                                <a:ea typeface="Microsoft YaHei UI" panose="020B0503020204020204" pitchFamily="34" charset="-122"/>
                                <a:cs typeface="Times" panose="02020603050405020304" pitchFamily="18" charset="0"/>
                              </a:rPr>
                              <m:t>2 </m:t>
                            </m:r>
                          </m:sub>
                        </m:sSub>
                        <m:sSub>
                          <m:sSubPr>
                            <m:ctrlP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t>𝑥</m:t>
                            </m:r>
                          </m:e>
                          <m:sub>
                            <m:r>
                              <a:rPr lang="en-US" altLang="zh-CN" sz="1800" b="0" i="1" dirty="0" smtClean="0">
                                <a:latin typeface="Cambria Math" panose="02040503050406030204" pitchFamily="18" charset="0"/>
                                <a:ea typeface="Microsoft YaHei UI" panose="020B0503020204020204" pitchFamily="34" charset="-122"/>
                                <a:cs typeface="Times" panose="02020603050405020304" pitchFamily="18" charset="0"/>
                              </a:rPr>
                              <m:t>3</m:t>
                            </m:r>
                          </m:sub>
                        </m:sSub>
                        <m: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t>]</m:t>
                        </m:r>
                      </m:e>
                      <m:sup>
                        <m:r>
                          <a:rPr lang="en-US" altLang="zh-CN" sz="1800" b="0" i="1" dirty="0" smtClean="0">
                            <a:latin typeface="Cambria Math" panose="02040503050406030204" pitchFamily="18" charset="0"/>
                            <a:ea typeface="Microsoft YaHei UI" panose="020B0503020204020204" pitchFamily="34" charset="-122"/>
                            <a:cs typeface="Times" panose="02020603050405020304" pitchFamily="18" charset="0"/>
                          </a:rPr>
                          <m:t>𝑇</m:t>
                        </m:r>
                      </m:sup>
                    </m:sSup>
                    <m: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t> </m:t>
                    </m:r>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needs to be reordered as </a:t>
                </a:r>
                <a14:m>
                  <m:oMath xmlns:m="http://schemas.openxmlformats.org/officeDocument/2006/math">
                    <m:sSup>
                      <m:sSupPr>
                        <m:ctrlP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ctrlPr>
                      </m:sSupPr>
                      <m:e>
                        <m: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t>[</m:t>
                        </m:r>
                        <m:sSub>
                          <m:sSubPr>
                            <m:ctrlP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t>𝑥</m:t>
                            </m:r>
                          </m:e>
                          <m:sub>
                            <m: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t>1</m:t>
                            </m:r>
                          </m:sub>
                        </m:sSub>
                        <m:sSub>
                          <m:sSubPr>
                            <m:ctrlP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t> </m:t>
                            </m:r>
                            <m: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t>𝑥</m:t>
                            </m:r>
                          </m:e>
                          <m:sub>
                            <m:r>
                              <a:rPr lang="en-US" altLang="zh-CN" sz="1800" b="0" i="1" dirty="0" smtClean="0">
                                <a:latin typeface="Cambria Math" panose="02040503050406030204" pitchFamily="18" charset="0"/>
                                <a:ea typeface="Microsoft YaHei UI" panose="020B0503020204020204" pitchFamily="34" charset="-122"/>
                                <a:cs typeface="Times" panose="02020603050405020304" pitchFamily="18" charset="0"/>
                              </a:rPr>
                              <m:t>3</m:t>
                            </m:r>
                            <m: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t> </m:t>
                            </m:r>
                          </m:sub>
                        </m:sSub>
                        <m:sSub>
                          <m:sSubPr>
                            <m:ctrlP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t>𝑥</m:t>
                            </m:r>
                          </m:e>
                          <m:sub>
                            <m:r>
                              <a:rPr lang="en-US" altLang="zh-CN" sz="1800" b="0" i="1" dirty="0" smtClean="0">
                                <a:latin typeface="Cambria Math" panose="02040503050406030204" pitchFamily="18" charset="0"/>
                                <a:ea typeface="Microsoft YaHei UI" panose="020B0503020204020204" pitchFamily="34" charset="-122"/>
                                <a:cs typeface="Times" panose="02020603050405020304" pitchFamily="18" charset="0"/>
                              </a:rPr>
                              <m:t>2</m:t>
                            </m:r>
                          </m:sub>
                        </m:sSub>
                        <m: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t>]</m:t>
                        </m:r>
                      </m:e>
                      <m:sup>
                        <m: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t>𝑇</m:t>
                        </m:r>
                      </m:sup>
                    </m:sSup>
                    <m: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t> </m:t>
                    </m:r>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Use the transformation matrix </a:t>
                </a:r>
                <a14:m>
                  <m:oMath xmlns:m="http://schemas.openxmlformats.org/officeDocument/2006/math">
                    <m:sSub>
                      <m:sSubPr>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𝑇</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𝑟</m:t>
                        </m:r>
                      </m:sub>
                    </m:sSub>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to multiply the original vector. The new state vector and steady-state operating point vectors become </a:t>
                </a:r>
                <a14:m>
                  <m:oMath xmlns:m="http://schemas.openxmlformats.org/officeDocument/2006/math">
                    <m:sSub>
                      <m:sSubPr>
                        <m:ctrlPr>
                          <a:rPr lang="en-US" altLang="zh-CN" sz="1800" i="1" dirty="0"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dirty="0" smtClean="0">
                            <a:latin typeface="Cambria Math" panose="02040503050406030204" pitchFamily="18" charset="0"/>
                            <a:ea typeface="Microsoft YaHei UI" panose="020B0503020204020204" pitchFamily="34" charset="-122"/>
                            <a:cs typeface="Times" panose="02020603050405020304" pitchFamily="18" charset="0"/>
                          </a:rPr>
                          <m:t>𝑥</m:t>
                        </m:r>
                      </m:e>
                      <m:sub>
                        <m:r>
                          <a:rPr lang="en-US" altLang="zh-CN" sz="1800" b="0" i="1" dirty="0" smtClean="0">
                            <a:latin typeface="Cambria Math" panose="02040503050406030204" pitchFamily="18" charset="0"/>
                            <a:ea typeface="Microsoft YaHei UI" panose="020B0503020204020204" pitchFamily="34" charset="-122"/>
                            <a:cs typeface="Times" panose="02020603050405020304" pitchFamily="18" charset="0"/>
                          </a:rPr>
                          <m:t>𝑛𝑒𝑤</m:t>
                        </m:r>
                      </m:sub>
                    </m:sSub>
                    <m: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t>=</m:t>
                    </m:r>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𝑇</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𝑟</m:t>
                        </m:r>
                      </m:sub>
                    </m:sSub>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𝑥</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𝑠𝑦𝑠</m:t>
                        </m:r>
                      </m:sub>
                    </m:sSub>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and </a:t>
                </a:r>
                <a14:m>
                  <m:oMath xmlns:m="http://schemas.openxmlformats.org/officeDocument/2006/math">
                    <m:sSub>
                      <m:sSubPr>
                        <m:ctrlP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dirty="0" smtClean="0">
                            <a:latin typeface="Cambria Math" panose="02040503050406030204" pitchFamily="18" charset="0"/>
                            <a:ea typeface="Microsoft YaHei UI" panose="020B0503020204020204" pitchFamily="34" charset="-122"/>
                            <a:cs typeface="Times" panose="02020603050405020304" pitchFamily="18" charset="0"/>
                          </a:rPr>
                          <m:t>𝑋</m:t>
                        </m:r>
                      </m:e>
                      <m:sub>
                        <m: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t>𝑛𝑒𝑤</m:t>
                        </m:r>
                      </m:sub>
                    </m:sSub>
                    <m: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t>=</m:t>
                    </m:r>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𝑇</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𝑟</m:t>
                        </m:r>
                      </m:sub>
                    </m:sSub>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𝑋</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𝑠𝑦𝑠</m:t>
                        </m:r>
                      </m:sub>
                    </m:sSub>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respectively,</a:t>
                </a:r>
              </a:p>
              <a:p>
                <a:pPr algn="just">
                  <a:spcAft>
                    <a:spcPts val="600"/>
                  </a:spcAft>
                </a:pPr>
                <a14:m>
                  <m:oMathPara xmlns:m="http://schemas.openxmlformats.org/officeDocument/2006/math">
                    <m:oMathParaPr>
                      <m:jc m:val="centerGroup"/>
                    </m:oMathParaPr>
                    <m:oMath xmlns:m="http://schemas.openxmlformats.org/officeDocument/2006/math">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𝑇</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𝑟</m:t>
                          </m:r>
                        </m:sub>
                      </m:s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d>
                        <m:dPr>
                          <m:begChr m:val="["/>
                          <m:endChr m:val="]"/>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dPr>
                        <m:e>
                          <m:m>
                            <m:mPr>
                              <m:mcs>
                                <m:mc>
                                  <m:mcPr>
                                    <m:count m:val="3"/>
                                    <m:mcJc m:val="center"/>
                                  </m:mcPr>
                                </m:mc>
                              </m:mcs>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mPr>
                            <m:mr>
                              <m:e>
                                <m:r>
                                  <m:rPr>
                                    <m:brk m:alnAt="7"/>
                                  </m:r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1</m:t>
                                </m:r>
                              </m:e>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0</m:t>
                                </m:r>
                              </m:e>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0</m:t>
                                </m:r>
                              </m:e>
                            </m:mr>
                            <m:m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0</m:t>
                                </m:r>
                              </m:e>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0</m:t>
                                </m:r>
                              </m:e>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1</m:t>
                                </m:r>
                              </m:e>
                            </m:mr>
                            <m:m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0</m:t>
                                </m:r>
                              </m:e>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1</m:t>
                                </m:r>
                              </m:e>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0</m:t>
                                </m:r>
                              </m:e>
                            </m:mr>
                          </m:m>
                        </m:e>
                      </m:d>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oMath>
                  </m:oMathPara>
                </a14:m>
                <a:endParaRPr lang="en-US" altLang="zh-CN" sz="1800" dirty="0">
                  <a:latin typeface="Times" panose="02020603050405020304" pitchFamily="18" charset="0"/>
                  <a:ea typeface="Microsoft YaHei UI" panose="020B0503020204020204" pitchFamily="34" charset="-122"/>
                  <a:cs typeface="Times" panose="02020603050405020304" pitchFamily="18" charset="0"/>
                </a:endParaRPr>
              </a:p>
              <a:p>
                <a:pPr marL="342900" indent="-342900" algn="just">
                  <a:spcAft>
                    <a:spcPts val="600"/>
                  </a:spcAft>
                  <a:buFont typeface="+mj-lt"/>
                  <a:buAutoNum type="arabicPeriod" startAt="3"/>
                </a:pPr>
                <a:r>
                  <a:rPr lang="en-US" altLang="zh-CN" sz="1800" dirty="0">
                    <a:latin typeface="Times" panose="02020603050405020304" pitchFamily="18" charset="0"/>
                    <a:ea typeface="Microsoft YaHei UI" panose="020B0503020204020204" pitchFamily="34" charset="-122"/>
                    <a:cs typeface="Times" panose="02020603050405020304" pitchFamily="18" charset="0"/>
                  </a:rPr>
                  <a:t>Find the new state matrix </a:t>
                </a:r>
                <a14:m>
                  <m:oMath xmlns:m="http://schemas.openxmlformats.org/officeDocument/2006/math">
                    <m:sSub>
                      <m:sSubPr>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𝑛𝑒𝑤</m:t>
                        </m:r>
                      </m:sub>
                    </m:sSub>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using </a:t>
                </a:r>
                <a14:m>
                  <m:oMath xmlns:m="http://schemas.openxmlformats.org/officeDocument/2006/math">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𝑇</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𝑟</m:t>
                        </m:r>
                      </m:sub>
                    </m:sSub>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a:t>
                </a:r>
                <a14:m>
                  <m:oMath xmlns:m="http://schemas.openxmlformats.org/officeDocument/2006/math">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𝑛𝑒𝑤</m:t>
                        </m:r>
                      </m:sub>
                    </m:sSub>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 </a:t>
                </a:r>
                <a14:m>
                  <m:oMath xmlns:m="http://schemas.openxmlformats.org/officeDocument/2006/math">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𝑇</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𝑟</m:t>
                        </m:r>
                      </m:sub>
                    </m:sSub>
                    <m:r>
                      <a:rPr lang="en-US" altLang="zh-CN" sz="1800" i="1">
                        <a:latin typeface="Cambria Math" panose="02040503050406030204" pitchFamily="18" charset="0"/>
                        <a:ea typeface="Microsoft YaHei UI" panose="020B0503020204020204" pitchFamily="34" charset="-122"/>
                        <a:cs typeface="Times" panose="02020603050405020304" pitchFamily="18" charset="0"/>
                      </a:rPr>
                      <m:t> </m:t>
                    </m:r>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𝑠𝑦𝑠</m:t>
                        </m:r>
                      </m:sub>
                    </m:sSub>
                    <m:sSubSup>
                      <m:sSubSupPr>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sSubSup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𝑇</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𝑟</m:t>
                        </m:r>
                      </m:sub>
                      <m:sup>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−1</m:t>
                        </m:r>
                      </m:sup>
                    </m:sSubSup>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a:t>
                </a:r>
              </a:p>
              <a:p>
                <a:pPr algn="just">
                  <a:spcAft>
                    <a:spcPts val="600"/>
                  </a:spcAft>
                </a:pPr>
                <a:endParaRPr lang="en-US" altLang="zh-CN" sz="1800" dirty="0">
                  <a:latin typeface="Times" panose="02020603050405020304" pitchFamily="18" charset="0"/>
                  <a:ea typeface="Microsoft YaHei UI" panose="020B0503020204020204" pitchFamily="34" charset="-122"/>
                  <a:cs typeface="Times" panose="02020603050405020304" pitchFamily="18" charset="0"/>
                </a:endParaRPr>
              </a:p>
              <a:p>
                <a:pPr algn="just">
                  <a:spcAft>
                    <a:spcPts val="600"/>
                  </a:spcAft>
                </a:pPr>
                <a:endParaRPr lang="en-US" altLang="zh-CN" sz="1800" dirty="0">
                  <a:latin typeface="Times" panose="02020603050405020304" pitchFamily="18" charset="0"/>
                  <a:ea typeface="Microsoft YaHei UI" panose="020B0503020204020204" pitchFamily="34" charset="-122"/>
                  <a:cs typeface="Times" panose="02020603050405020304" pitchFamily="18" charset="0"/>
                </a:endParaRPr>
              </a:p>
              <a:p>
                <a:pPr algn="just"/>
                <a:endParaRPr lang="zh-CN" altLang="en-US" sz="1800" dirty="0">
                  <a:latin typeface="Times" panose="02020603050405020304" pitchFamily="18" charset="0"/>
                  <a:ea typeface="Microsoft YaHei UI" panose="020B0503020204020204" pitchFamily="34" charset="-122"/>
                  <a:cs typeface="Times" panose="02020603050405020304" pitchFamily="18" charset="0"/>
                </a:endParaRPr>
              </a:p>
              <a:p>
                <a:pPr algn="just"/>
                <a:endParaRPr lang="zh-CN" altLang="en-US" sz="1800" dirty="0">
                  <a:latin typeface="Times" panose="02020603050405020304" pitchFamily="18" charset="0"/>
                  <a:ea typeface="Microsoft YaHei UI" panose="020B0503020204020204" pitchFamily="34" charset="-122"/>
                  <a:cs typeface="Times" panose="02020603050405020304" pitchFamily="18" charset="0"/>
                </a:endParaRPr>
              </a:p>
              <a:p>
                <a:pPr algn="just"/>
                <a:endParaRPr lang="en-US" altLang="zh-CN" sz="1800" dirty="0">
                  <a:latin typeface="Times" panose="02020603050405020304" pitchFamily="18" charset="0"/>
                  <a:cs typeface="Times" panose="02020603050405020304" pitchFamily="18" charset="0"/>
                </a:endParaRPr>
              </a:p>
              <a:p>
                <a:pPr algn="just"/>
                <a:endParaRPr lang="zh-CN" altLang="en-US" sz="1800" dirty="0">
                  <a:latin typeface="Times" panose="02020603050405020304" pitchFamily="18" charset="0"/>
                  <a:ea typeface="Microsoft YaHei UI" panose="020B0503020204020204" pitchFamily="34" charset="-122"/>
                  <a:cs typeface="Times" panose="02020603050405020304" pitchFamily="18" charset="0"/>
                </a:endParaRPr>
              </a:p>
            </p:txBody>
          </p:sp>
        </mc:Choice>
        <mc:Fallback xmlns="">
          <p:sp>
            <p:nvSpPr>
              <p:cNvPr id="19" name="文本框 18">
                <a:extLst>
                  <a:ext uri="{FF2B5EF4-FFF2-40B4-BE49-F238E27FC236}">
                    <a16:creationId xmlns:a16="http://schemas.microsoft.com/office/drawing/2014/main" id="{86A33DC9-2A82-4A6B-A810-11B1BA452EAA}"/>
                  </a:ext>
                </a:extLst>
              </p:cNvPr>
              <p:cNvSpPr txBox="1">
                <a:spLocks noRot="1" noChangeAspect="1" noMove="1" noResize="1" noEditPoints="1" noAdjustHandles="1" noChangeArrowheads="1" noChangeShapeType="1" noTextEdit="1"/>
              </p:cNvSpPr>
              <p:nvPr/>
            </p:nvSpPr>
            <p:spPr>
              <a:xfrm>
                <a:off x="708268" y="694142"/>
                <a:ext cx="7597532" cy="6505114"/>
              </a:xfrm>
              <a:prstGeom prst="rect">
                <a:avLst/>
              </a:prstGeom>
              <a:blipFill>
                <a:blip r:embed="rId2"/>
                <a:stretch>
                  <a:fillRect l="-642" t="-562" r="-642"/>
                </a:stretch>
              </a:blipFill>
            </p:spPr>
            <p:txBody>
              <a:bodyPr/>
              <a:lstStyle/>
              <a:p>
                <a:r>
                  <a:rPr lang="zh-CN" altLang="en-US">
                    <a:noFill/>
                  </a:rPr>
                  <a:t> </a:t>
                </a:r>
              </a:p>
            </p:txBody>
          </p:sp>
        </mc:Fallback>
      </mc:AlternateContent>
      <p:sp>
        <p:nvSpPr>
          <p:cNvPr id="7" name="Rectangle 5">
            <a:extLst>
              <a:ext uri="{FF2B5EF4-FFF2-40B4-BE49-F238E27FC236}">
                <a16:creationId xmlns:a16="http://schemas.microsoft.com/office/drawing/2014/main" id="{462FDE86-6A3F-4287-AFD1-21144475F576}"/>
              </a:ext>
            </a:extLst>
          </p:cNvPr>
          <p:cNvSpPr/>
          <p:nvPr/>
        </p:nvSpPr>
        <p:spPr>
          <a:xfrm>
            <a:off x="685800" y="5715000"/>
            <a:ext cx="7696200" cy="400110"/>
          </a:xfrm>
          <a:prstGeom prst="rect">
            <a:avLst/>
          </a:prstGeom>
        </p:spPr>
        <p:txBody>
          <a:bodyPr wrap="square">
            <a:spAutoFit/>
          </a:bodyPr>
          <a:lstStyle/>
          <a:p>
            <a:pPr algn="just"/>
            <a:r>
              <a:rPr lang="en-US" sz="1000" dirty="0"/>
              <a:t>[2] </a:t>
            </a:r>
            <a:r>
              <a:rPr lang="en-US" sz="1000" dirty="0">
                <a:latin typeface="Times" panose="02020603050405020304" pitchFamily="18" charset="0"/>
                <a:cs typeface="Times" panose="02020603050405020304" pitchFamily="18" charset="0"/>
              </a:rPr>
              <a:t>M. </a:t>
            </a:r>
            <a:r>
              <a:rPr lang="en-US" sz="1000" dirty="0" err="1">
                <a:latin typeface="Times" panose="02020603050405020304" pitchFamily="18" charset="0"/>
                <a:cs typeface="Times" panose="02020603050405020304" pitchFamily="18" charset="0"/>
              </a:rPr>
              <a:t>Rasheduzzaman</a:t>
            </a:r>
            <a:r>
              <a:rPr lang="en-US" sz="1000" dirty="0">
                <a:latin typeface="Times" panose="02020603050405020304" pitchFamily="18" charset="0"/>
                <a:cs typeface="Times" panose="02020603050405020304" pitchFamily="18" charset="0"/>
              </a:rPr>
              <a:t>, J. A. Mueller, and J. W. Kimball, </a:t>
            </a:r>
            <a:r>
              <a:rPr lang="en-US" sz="1000" dirty="0" err="1">
                <a:latin typeface="Times" panose="02020603050405020304" pitchFamily="18" charset="0"/>
                <a:cs typeface="Times" panose="02020603050405020304" pitchFamily="18" charset="0"/>
              </a:rPr>
              <a:t>Rasheduzzaman</a:t>
            </a:r>
            <a:r>
              <a:rPr lang="en-US" sz="1000" dirty="0">
                <a:latin typeface="Times" panose="02020603050405020304" pitchFamily="18" charset="0"/>
                <a:cs typeface="Times" panose="02020603050405020304" pitchFamily="18" charset="0"/>
              </a:rPr>
              <a:t>. "Reduced-order small-signal model of microgrid systems." IEEE Transactions on Sustainable Energy 6.4 (2015): 1292-1305.</a:t>
            </a:r>
          </a:p>
        </p:txBody>
      </p:sp>
      <p:sp>
        <p:nvSpPr>
          <p:cNvPr id="8" name="文本框 14">
            <a:extLst>
              <a:ext uri="{FF2B5EF4-FFF2-40B4-BE49-F238E27FC236}">
                <a16:creationId xmlns:a16="http://schemas.microsoft.com/office/drawing/2014/main" id="{503A3C3E-29B7-4C1B-A766-7B1AFAEE1FFF}"/>
              </a:ext>
            </a:extLst>
          </p:cNvPr>
          <p:cNvSpPr txBox="1"/>
          <p:nvPr/>
        </p:nvSpPr>
        <p:spPr>
          <a:xfrm>
            <a:off x="7772400" y="4202668"/>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(28)</a:t>
            </a:r>
            <a:endParaRPr lang="zh-CN" alt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8291607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533400"/>
          </a:xfrm>
        </p:spPr>
        <p:txBody>
          <a:bodyPr/>
          <a:lstStyle/>
          <a:p>
            <a:r>
              <a:rPr lang="en-US" sz="2800" dirty="0">
                <a:latin typeface="Times New Roman" panose="02020603050405020304" pitchFamily="18" charset="0"/>
                <a:cs typeface="Times New Roman" panose="02020603050405020304" pitchFamily="18" charset="0"/>
              </a:rPr>
              <a:t>Order Reduction Method for Small-Signal Microgrid Model</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22</a:t>
            </a:fld>
            <a:endParaRPr lang="en-US" dirty="0"/>
          </a:p>
        </p:txBody>
      </p:sp>
      <p:sp>
        <p:nvSpPr>
          <p:cNvPr id="5" name="Text Placeholder 4"/>
          <p:cNvSpPr>
            <a:spLocks noGrp="1"/>
          </p:cNvSpPr>
          <p:nvPr>
            <p:ph type="body" sz="quarter" idx="10"/>
          </p:nvPr>
        </p:nvSpPr>
        <p:spPr/>
        <p:txBody>
          <a:bodyPr/>
          <a:lstStyle/>
          <a:p>
            <a:endParaRPr lang="en-US"/>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86A33DC9-2A82-4A6B-A810-11B1BA452EAA}"/>
                  </a:ext>
                </a:extLst>
              </p:cNvPr>
              <p:cNvSpPr txBox="1"/>
              <p:nvPr/>
            </p:nvSpPr>
            <p:spPr>
              <a:xfrm>
                <a:off x="708268" y="694142"/>
                <a:ext cx="7597532" cy="4792594"/>
              </a:xfrm>
              <a:prstGeom prst="rect">
                <a:avLst/>
              </a:prstGeom>
              <a:noFill/>
            </p:spPr>
            <p:txBody>
              <a:bodyPr wrap="square" rtlCol="0">
                <a:spAutoFit/>
              </a:bodyPr>
              <a:lstStyle/>
              <a:p>
                <a:pPr marL="342900" indent="-342900" algn="just">
                  <a:spcAft>
                    <a:spcPts val="600"/>
                  </a:spcAft>
                  <a:buFont typeface="+mj-lt"/>
                  <a:buAutoNum type="arabicPeriod" startAt="4"/>
                </a:pPr>
                <a:r>
                  <a:rPr lang="en-US" altLang="zh-CN" sz="1800" dirty="0">
                    <a:latin typeface="Times" panose="02020603050405020304" pitchFamily="18" charset="0"/>
                    <a:ea typeface="Microsoft YaHei UI" panose="020B0503020204020204" pitchFamily="34" charset="-122"/>
                    <a:cs typeface="Times" panose="02020603050405020304" pitchFamily="18" charset="0"/>
                  </a:rPr>
                  <a:t>Separate the new state matrix and the new states as follows:</a:t>
                </a:r>
              </a:p>
              <a:p>
                <a:pPr algn="just">
                  <a:spcAft>
                    <a:spcPts val="600"/>
                  </a:spcAft>
                </a:pPr>
                <a14:m>
                  <m:oMathPara xmlns:m="http://schemas.openxmlformats.org/officeDocument/2006/math">
                    <m:oMathParaPr>
                      <m:jc m:val="centerGroup"/>
                    </m:oMathParaPr>
                    <m:oMath xmlns:m="http://schemas.openxmlformats.org/officeDocument/2006/math">
                      <m:d>
                        <m:dPr>
                          <m:begChr m:val="["/>
                          <m:endChr m:val="]"/>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dPr>
                        <m:e>
                          <m:m>
                            <m:mPr>
                              <m:mcs>
                                <m:mc>
                                  <m:mcPr>
                                    <m:count m:val="1"/>
                                    <m:mcJc m:val="center"/>
                                  </m:mcPr>
                                </m:mc>
                              </m:mcs>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mPr>
                            <m:mr>
                              <m:e>
                                <m:acc>
                                  <m:accPr>
                                    <m:chr m:val="̇"/>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acc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𝑥</m:t>
                                    </m:r>
                                  </m:e>
                                </m:acc>
                              </m:e>
                            </m:mr>
                            <m:mr>
                              <m:e>
                                <m:acc>
                                  <m:accPr>
                                    <m:chr m:val="̇"/>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acc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𝑧</m:t>
                                    </m:r>
                                  </m:e>
                                </m:acc>
                              </m:e>
                            </m:mr>
                          </m:m>
                        </m:e>
                      </m:d>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d>
                        <m:dPr>
                          <m:begChr m:val="["/>
                          <m:endChr m:val="]"/>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dPr>
                        <m:e>
                          <m:m>
                            <m:mPr>
                              <m:mcs>
                                <m:mc>
                                  <m:mcPr>
                                    <m:count m:val="2"/>
                                    <m:mcJc m:val="center"/>
                                  </m:mcPr>
                                </m:mc>
                              </m:mcs>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mPr>
                            <m:mr>
                              <m:e>
                                <m:sSub>
                                  <m:sSubPr>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11</m:t>
                                    </m:r>
                                  </m:sub>
                                </m:sSub>
                              </m:e>
                              <m:e>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1</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2</m:t>
                                    </m:r>
                                  </m:sub>
                                </m:sSub>
                              </m:e>
                            </m:mr>
                            <m:mr>
                              <m:e>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2</m:t>
                                    </m:r>
                                    <m:r>
                                      <a:rPr lang="en-US" altLang="zh-CN" sz="1800" i="1">
                                        <a:latin typeface="Cambria Math" panose="02040503050406030204" pitchFamily="18" charset="0"/>
                                        <a:ea typeface="Microsoft YaHei UI" panose="020B0503020204020204" pitchFamily="34" charset="-122"/>
                                        <a:cs typeface="Times" panose="02020603050405020304" pitchFamily="18" charset="0"/>
                                      </a:rPr>
                                      <m:t>1</m:t>
                                    </m:r>
                                  </m:sub>
                                </m:sSub>
                              </m:e>
                              <m:e>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22</m:t>
                                    </m:r>
                                  </m:sub>
                                </m:sSub>
                              </m:e>
                            </m:mr>
                          </m:m>
                        </m:e>
                      </m:d>
                      <m:d>
                        <m:dPr>
                          <m:begChr m:val="["/>
                          <m:endChr m:val="]"/>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dPr>
                        <m:e>
                          <m:m>
                            <m:mPr>
                              <m:mcs>
                                <m:mc>
                                  <m:mcPr>
                                    <m:count m:val="1"/>
                                    <m:mcJc m:val="center"/>
                                  </m:mcPr>
                                </m:mc>
                              </m:mcs>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mPr>
                            <m:mr>
                              <m:e>
                                <m:r>
                                  <m:rPr>
                                    <m:brk m:alnAt="7"/>
                                  </m:r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𝑥</m:t>
                                </m:r>
                              </m:e>
                            </m:mr>
                            <m:m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𝑧</m:t>
                                </m:r>
                              </m:e>
                            </m:mr>
                          </m:m>
                        </m:e>
                      </m:d>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oMath>
                  </m:oMathPara>
                </a14:m>
                <a:endParaRPr lang="en-US" altLang="zh-CN" sz="1800" dirty="0">
                  <a:latin typeface="Times" panose="02020603050405020304" pitchFamily="18" charset="0"/>
                  <a:ea typeface="Microsoft YaHei UI" panose="020B0503020204020204" pitchFamily="34" charset="-122"/>
                  <a:cs typeface="Times" panose="02020603050405020304" pitchFamily="18" charset="0"/>
                </a:endParaRPr>
              </a:p>
              <a:p>
                <a:pPr algn="just">
                  <a:spcAft>
                    <a:spcPts val="600"/>
                  </a:spcAft>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𝑥</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𝑛𝑒𝑤</m:t>
                          </m:r>
                        </m:sub>
                      </m:s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d>
                        <m:dPr>
                          <m:begChr m:val="["/>
                          <m:endChr m:val="]"/>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dPr>
                        <m:e>
                          <m:m>
                            <m:mPr>
                              <m:mcs>
                                <m:mc>
                                  <m:mcPr>
                                    <m:count m:val="1"/>
                                    <m:mcJc m:val="center"/>
                                  </m:mcPr>
                                </m:mc>
                              </m:mcs>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mPr>
                            <m:mr>
                              <m:e>
                                <m:r>
                                  <m:rPr>
                                    <m:brk m:alnAt="7"/>
                                  </m:rPr>
                                  <a:rPr lang="en-US" altLang="zh-CN" sz="1800" i="1">
                                    <a:latin typeface="Cambria Math" panose="02040503050406030204" pitchFamily="18" charset="0"/>
                                    <a:ea typeface="Microsoft YaHei UI" panose="020B0503020204020204" pitchFamily="34" charset="-122"/>
                                    <a:cs typeface="Times" panose="02020603050405020304" pitchFamily="18" charset="0"/>
                                  </a:rPr>
                                  <m:t>𝑥</m:t>
                                </m:r>
                              </m:e>
                            </m:mr>
                            <m:m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𝑧</m:t>
                                </m:r>
                              </m:e>
                            </m:mr>
                          </m:m>
                        </m:e>
                      </m:d>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oMath>
                  </m:oMathPara>
                </a14:m>
                <a:endParaRPr lang="en-US" altLang="zh-CN" sz="1800" b="0" dirty="0">
                  <a:latin typeface="Times" panose="02020603050405020304" pitchFamily="18" charset="0"/>
                  <a:ea typeface="Microsoft YaHei UI" panose="020B0503020204020204" pitchFamily="34" charset="-122"/>
                  <a:cs typeface="Times" panose="02020603050405020304" pitchFamily="18" charset="0"/>
                </a:endParaRPr>
              </a:p>
              <a:p>
                <a:pPr algn="just">
                  <a:spcAft>
                    <a:spcPts val="600"/>
                  </a:spcAft>
                </a:pPr>
                <a14:m>
                  <m:oMathPara xmlns:m="http://schemas.openxmlformats.org/officeDocument/2006/math">
                    <m:oMathParaPr>
                      <m:jc m:val="centerGroup"/>
                    </m:oMathParaPr>
                    <m:oMath xmlns:m="http://schemas.openxmlformats.org/officeDocument/2006/math">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𝑋</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𝑛𝑒𝑤</m:t>
                          </m:r>
                        </m:sub>
                      </m:sSub>
                      <m:r>
                        <a:rPr lang="en-US" altLang="zh-CN" sz="1800" i="1">
                          <a:latin typeface="Cambria Math" panose="02040503050406030204" pitchFamily="18" charset="0"/>
                          <a:ea typeface="Microsoft YaHei UI" panose="020B0503020204020204" pitchFamily="34" charset="-122"/>
                          <a:cs typeface="Times" panose="02020603050405020304" pitchFamily="18" charset="0"/>
                        </a:rPr>
                        <m:t>=</m:t>
                      </m:r>
                      <m:d>
                        <m:dPr>
                          <m:begChr m:val="["/>
                          <m:endChr m:val="]"/>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dPr>
                        <m:e>
                          <m:m>
                            <m:mPr>
                              <m:mcs>
                                <m:mc>
                                  <m:mcPr>
                                    <m:count m:val="1"/>
                                    <m:mcJc m:val="center"/>
                                  </m:mcPr>
                                </m:mc>
                              </m:mcs>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mPr>
                            <m:mr>
                              <m:e>
                                <m:r>
                                  <m:rPr>
                                    <m:brk m:alnAt="7"/>
                                  </m:r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𝑋</m:t>
                                </m:r>
                              </m:e>
                            </m:mr>
                            <m:m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𝑍</m:t>
                                </m:r>
                              </m:e>
                            </m:mr>
                          </m:m>
                        </m:e>
                      </m:d>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oMath>
                  </m:oMathPara>
                </a14:m>
                <a:endParaRPr lang="en-US" altLang="zh-CN" sz="1800" dirty="0">
                  <a:latin typeface="Times" panose="02020603050405020304" pitchFamily="18" charset="0"/>
                  <a:ea typeface="Microsoft YaHei UI" panose="020B0503020204020204" pitchFamily="34" charset="-122"/>
                  <a:cs typeface="Times" panose="02020603050405020304" pitchFamily="18" charset="0"/>
                </a:endParaRPr>
              </a:p>
              <a:p>
                <a:pPr algn="just">
                  <a:spcAft>
                    <a:spcPts val="600"/>
                  </a:spcAft>
                </a:pPr>
                <a:r>
                  <a:rPr lang="en-US" altLang="zh-CN" sz="1800" dirty="0">
                    <a:latin typeface="Times" panose="02020603050405020304" pitchFamily="18" charset="0"/>
                    <a:ea typeface="Microsoft YaHei UI" panose="020B0503020204020204" pitchFamily="34" charset="-122"/>
                    <a:cs typeface="Times" panose="02020603050405020304" pitchFamily="18" charset="0"/>
                  </a:rPr>
                  <a:t>where </a:t>
                </a:r>
                <a14:m>
                  <m:oMath xmlns:m="http://schemas.openxmlformats.org/officeDocument/2006/math">
                    <m:sSub>
                      <m:sSubPr>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11</m:t>
                        </m:r>
                      </m:sub>
                    </m:sSub>
                    <m:r>
                      <a:rPr lang="en-US" altLang="zh-CN" sz="1800" i="1" smtClean="0">
                        <a:latin typeface="Cambria Math" panose="02040503050406030204" pitchFamily="18" charset="0"/>
                        <a:ea typeface="Cambria Math" panose="02040503050406030204" pitchFamily="18" charset="0"/>
                        <a:cs typeface="Times" panose="02020603050405020304" pitchFamily="18" charset="0"/>
                      </a:rPr>
                      <m:t>∈</m:t>
                    </m:r>
                    <m:sSup>
                      <m:sSupPr>
                        <m:ctrlPr>
                          <a:rPr lang="en-US" altLang="zh-CN" sz="1800" i="1" smtClean="0">
                            <a:latin typeface="Cambria Math" panose="02040503050406030204" pitchFamily="18" charset="0"/>
                            <a:ea typeface="Cambria Math" panose="02040503050406030204" pitchFamily="18" charset="0"/>
                            <a:cs typeface="Times" panose="02020603050405020304" pitchFamily="18" charset="0"/>
                          </a:rPr>
                        </m:ctrlPr>
                      </m:sSupPr>
                      <m:e>
                        <m:r>
                          <a:rPr lang="en-US" altLang="zh-CN" sz="1800" i="1">
                            <a:latin typeface="Cambria Math" panose="02040503050406030204" pitchFamily="18" charset="0"/>
                            <a:ea typeface="Cambria Math" panose="02040503050406030204" pitchFamily="18" charset="0"/>
                            <a:cs typeface="Times" panose="02020603050405020304" pitchFamily="18" charset="0"/>
                          </a:rPr>
                          <m:t>ℝ</m:t>
                        </m:r>
                      </m:e>
                      <m:sup>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𝑁</m:t>
                        </m:r>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m:t>
                        </m:r>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𝑁</m:t>
                        </m:r>
                      </m:sup>
                    </m:sSup>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a:t>
                </a:r>
                <a14:m>
                  <m:oMath xmlns:m="http://schemas.openxmlformats.org/officeDocument/2006/math">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1</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2</m:t>
                        </m:r>
                      </m:sub>
                    </m:sSub>
                    <m:r>
                      <a:rPr lang="en-US" altLang="zh-CN" sz="1800" i="1">
                        <a:latin typeface="Cambria Math" panose="02040503050406030204" pitchFamily="18" charset="0"/>
                        <a:ea typeface="Cambria Math" panose="02040503050406030204" pitchFamily="18" charset="0"/>
                        <a:cs typeface="Times" panose="02020603050405020304" pitchFamily="18" charset="0"/>
                      </a:rPr>
                      <m:t>∈</m:t>
                    </m:r>
                    <m:sSup>
                      <m:sSupPr>
                        <m:ctrlPr>
                          <a:rPr lang="en-US" altLang="zh-CN" sz="1800" i="1">
                            <a:latin typeface="Cambria Math" panose="02040503050406030204" pitchFamily="18" charset="0"/>
                            <a:ea typeface="Cambria Math" panose="02040503050406030204" pitchFamily="18" charset="0"/>
                            <a:cs typeface="Times" panose="02020603050405020304" pitchFamily="18" charset="0"/>
                          </a:rPr>
                        </m:ctrlPr>
                      </m:sSupPr>
                      <m:e>
                        <m:r>
                          <a:rPr lang="en-US" altLang="zh-CN" sz="1800" i="1">
                            <a:latin typeface="Cambria Math" panose="02040503050406030204" pitchFamily="18" charset="0"/>
                            <a:ea typeface="Cambria Math" panose="02040503050406030204" pitchFamily="18" charset="0"/>
                            <a:cs typeface="Times" panose="02020603050405020304" pitchFamily="18" charset="0"/>
                          </a:rPr>
                          <m:t>ℝ</m:t>
                        </m:r>
                      </m:e>
                      <m:sup>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𝑁</m:t>
                        </m:r>
                        <m:r>
                          <a:rPr lang="en-US" altLang="zh-CN" sz="1800" i="1">
                            <a:latin typeface="Cambria Math" panose="02040503050406030204" pitchFamily="18" charset="0"/>
                            <a:ea typeface="Cambria Math" panose="02040503050406030204" pitchFamily="18" charset="0"/>
                            <a:cs typeface="Times" panose="02020603050405020304" pitchFamily="18" charset="0"/>
                          </a:rPr>
                          <m:t>×</m:t>
                        </m:r>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𝑀</m:t>
                        </m:r>
                      </m:sup>
                    </m:sSup>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a:t>
                </a:r>
                <a14:m>
                  <m:oMath xmlns:m="http://schemas.openxmlformats.org/officeDocument/2006/math">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21</m:t>
                        </m:r>
                      </m:sub>
                    </m:sSub>
                    <m:r>
                      <a:rPr lang="en-US" altLang="zh-CN" sz="1800" i="1">
                        <a:latin typeface="Cambria Math" panose="02040503050406030204" pitchFamily="18" charset="0"/>
                        <a:ea typeface="Cambria Math" panose="02040503050406030204" pitchFamily="18" charset="0"/>
                        <a:cs typeface="Times" panose="02020603050405020304" pitchFamily="18" charset="0"/>
                      </a:rPr>
                      <m:t>∈</m:t>
                    </m:r>
                    <m:sSup>
                      <m:sSupPr>
                        <m:ctrlPr>
                          <a:rPr lang="en-US" altLang="zh-CN" sz="1800" i="1">
                            <a:latin typeface="Cambria Math" panose="02040503050406030204" pitchFamily="18" charset="0"/>
                            <a:ea typeface="Cambria Math" panose="02040503050406030204" pitchFamily="18" charset="0"/>
                            <a:cs typeface="Times" panose="02020603050405020304" pitchFamily="18" charset="0"/>
                          </a:rPr>
                        </m:ctrlPr>
                      </m:sSupPr>
                      <m:e>
                        <m:r>
                          <a:rPr lang="en-US" altLang="zh-CN" sz="1800" i="1">
                            <a:latin typeface="Cambria Math" panose="02040503050406030204" pitchFamily="18" charset="0"/>
                            <a:ea typeface="Cambria Math" panose="02040503050406030204" pitchFamily="18" charset="0"/>
                            <a:cs typeface="Times" panose="02020603050405020304" pitchFamily="18" charset="0"/>
                          </a:rPr>
                          <m:t>ℝ</m:t>
                        </m:r>
                      </m:e>
                      <m:sup>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𝑀</m:t>
                        </m:r>
                        <m:r>
                          <a:rPr lang="en-US" altLang="zh-CN" sz="1800" i="1">
                            <a:latin typeface="Cambria Math" panose="02040503050406030204" pitchFamily="18" charset="0"/>
                            <a:ea typeface="Cambria Math" panose="02040503050406030204" pitchFamily="18" charset="0"/>
                            <a:cs typeface="Times" panose="02020603050405020304" pitchFamily="18" charset="0"/>
                          </a:rPr>
                          <m:t>×</m:t>
                        </m:r>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𝑁</m:t>
                        </m:r>
                      </m:sup>
                    </m:sSup>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a:t>
                </a:r>
                <a14:m>
                  <m:oMath xmlns:m="http://schemas.openxmlformats.org/officeDocument/2006/math">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2</m:t>
                        </m:r>
                        <m:r>
                          <a:rPr lang="en-US" altLang="zh-CN" sz="1800" i="1">
                            <a:latin typeface="Cambria Math" panose="02040503050406030204" pitchFamily="18" charset="0"/>
                            <a:ea typeface="Microsoft YaHei UI" panose="020B0503020204020204" pitchFamily="34" charset="-122"/>
                            <a:cs typeface="Times" panose="02020603050405020304" pitchFamily="18" charset="0"/>
                          </a:rPr>
                          <m:t>2</m:t>
                        </m:r>
                      </m:sub>
                    </m:sSub>
                    <m:r>
                      <a:rPr lang="en-US" altLang="zh-CN" sz="1800" i="1">
                        <a:latin typeface="Cambria Math" panose="02040503050406030204" pitchFamily="18" charset="0"/>
                        <a:ea typeface="Cambria Math" panose="02040503050406030204" pitchFamily="18" charset="0"/>
                        <a:cs typeface="Times" panose="02020603050405020304" pitchFamily="18" charset="0"/>
                      </a:rPr>
                      <m:t>∈</m:t>
                    </m:r>
                    <m:sSup>
                      <m:sSupPr>
                        <m:ctrlPr>
                          <a:rPr lang="en-US" altLang="zh-CN" sz="1800" i="1">
                            <a:latin typeface="Cambria Math" panose="02040503050406030204" pitchFamily="18" charset="0"/>
                            <a:ea typeface="Cambria Math" panose="02040503050406030204" pitchFamily="18" charset="0"/>
                            <a:cs typeface="Times" panose="02020603050405020304" pitchFamily="18" charset="0"/>
                          </a:rPr>
                        </m:ctrlPr>
                      </m:sSupPr>
                      <m:e>
                        <m:r>
                          <a:rPr lang="en-US" altLang="zh-CN" sz="1800" i="1">
                            <a:latin typeface="Cambria Math" panose="02040503050406030204" pitchFamily="18" charset="0"/>
                            <a:ea typeface="Cambria Math" panose="02040503050406030204" pitchFamily="18" charset="0"/>
                            <a:cs typeface="Times" panose="02020603050405020304" pitchFamily="18" charset="0"/>
                          </a:rPr>
                          <m:t>ℝ</m:t>
                        </m:r>
                      </m:e>
                      <m:sup>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𝑀</m:t>
                        </m:r>
                        <m:r>
                          <a:rPr lang="en-US" altLang="zh-CN" sz="1800" i="1">
                            <a:latin typeface="Cambria Math" panose="02040503050406030204" pitchFamily="18" charset="0"/>
                            <a:ea typeface="Cambria Math" panose="02040503050406030204" pitchFamily="18" charset="0"/>
                            <a:cs typeface="Times" panose="02020603050405020304" pitchFamily="18" charset="0"/>
                          </a:rPr>
                          <m:t>×</m:t>
                        </m:r>
                        <m:r>
                          <a:rPr lang="en-US" altLang="zh-CN" sz="1800" i="1">
                            <a:latin typeface="Cambria Math" panose="02040503050406030204" pitchFamily="18" charset="0"/>
                            <a:ea typeface="Cambria Math" panose="02040503050406030204" pitchFamily="18" charset="0"/>
                            <a:cs typeface="Times" panose="02020603050405020304" pitchFamily="18" charset="0"/>
                          </a:rPr>
                          <m:t>𝑀</m:t>
                        </m:r>
                      </m:sup>
                    </m:sSup>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Also, </a:t>
                </a:r>
                <a14:m>
                  <m:oMath xmlns:m="http://schemas.openxmlformats.org/officeDocument/2006/math">
                    <m:r>
                      <a:rPr lang="en-US" altLang="zh-CN" sz="1800" i="1" dirty="0" smtClean="0">
                        <a:latin typeface="Cambria Math" panose="02040503050406030204" pitchFamily="18" charset="0"/>
                        <a:ea typeface="Microsoft YaHei UI" panose="020B0503020204020204" pitchFamily="34" charset="-122"/>
                        <a:cs typeface="Times" panose="02020603050405020304" pitchFamily="18" charset="0"/>
                      </a:rPr>
                      <m:t>𝑥</m:t>
                    </m:r>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is the representative of the slow states and </a:t>
                </a:r>
                <a14:m>
                  <m:oMath xmlns:m="http://schemas.openxmlformats.org/officeDocument/2006/math">
                    <m:r>
                      <a:rPr lang="en-US" altLang="zh-CN" sz="1800" i="1" dirty="0" smtClean="0">
                        <a:latin typeface="Cambria Math" panose="02040503050406030204" pitchFamily="18" charset="0"/>
                        <a:ea typeface="Microsoft YaHei UI" panose="020B0503020204020204" pitchFamily="34" charset="-122"/>
                        <a:cs typeface="Times" panose="02020603050405020304" pitchFamily="18" charset="0"/>
                      </a:rPr>
                      <m:t>𝑧</m:t>
                    </m:r>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is the representative of the fast states.</a:t>
                </a:r>
              </a:p>
              <a:p>
                <a:pPr marL="342900" indent="-342900" algn="just">
                  <a:spcAft>
                    <a:spcPts val="600"/>
                  </a:spcAft>
                  <a:buFont typeface="+mj-lt"/>
                  <a:buAutoNum type="arabicPeriod" startAt="5"/>
                </a:pPr>
                <a:r>
                  <a:rPr lang="en-US" altLang="zh-CN" sz="1800" dirty="0">
                    <a:latin typeface="Times" panose="02020603050405020304" pitchFamily="18" charset="0"/>
                    <a:ea typeface="Microsoft YaHei UI" panose="020B0503020204020204" pitchFamily="34" charset="-122"/>
                    <a:cs typeface="Times" panose="02020603050405020304" pitchFamily="18" charset="0"/>
                  </a:rPr>
                  <a:t>Perform the following iteration to find the value of L for a linear system composed of two subsystems [3]:</a:t>
                </a:r>
              </a:p>
              <a:p>
                <a:pPr algn="just">
                  <a:spcAft>
                    <a:spcPts val="600"/>
                  </a:spcAft>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𝐿</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𝑖</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+1</m:t>
                          </m:r>
                        </m:sub>
                      </m:s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sSubSup>
                        <m:sSubSupPr>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sSubSup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22</m:t>
                          </m:r>
                        </m:sub>
                        <m:sup>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−1</m:t>
                          </m:r>
                        </m:sup>
                      </m:sSubSup>
                      <m:d>
                        <m:dPr>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dPr>
                        <m:e>
                          <m:sSub>
                            <m:sSubPr>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21</m:t>
                              </m:r>
                            </m:sub>
                          </m:s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𝐿</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𝑖</m:t>
                              </m:r>
                            </m:sub>
                          </m:sSub>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1</m:t>
                              </m:r>
                              <m:r>
                                <a:rPr lang="en-US" altLang="zh-CN" sz="1800" i="1">
                                  <a:latin typeface="Cambria Math" panose="02040503050406030204" pitchFamily="18" charset="0"/>
                                  <a:ea typeface="Microsoft YaHei UI" panose="020B0503020204020204" pitchFamily="34" charset="-122"/>
                                  <a:cs typeface="Times" panose="02020603050405020304" pitchFamily="18" charset="0"/>
                                </a:rPr>
                                <m:t>1</m:t>
                              </m:r>
                            </m:sub>
                          </m:s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sSub>
                            <m:sSubPr>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𝐿</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𝑖</m:t>
                              </m:r>
                            </m:sub>
                          </m:sSub>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1</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2</m:t>
                              </m:r>
                            </m:sub>
                          </m:sSub>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𝐿</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𝑖</m:t>
                              </m:r>
                            </m:sub>
                          </m:sSub>
                        </m:e>
                      </m:d>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𝑖</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=1,2,…</m:t>
                      </m:r>
                    </m:oMath>
                  </m:oMathPara>
                </a14:m>
                <a:endParaRPr lang="en-US" altLang="zh-CN" sz="1800" dirty="0">
                  <a:latin typeface="Times" panose="02020603050405020304" pitchFamily="18" charset="0"/>
                  <a:ea typeface="Microsoft YaHei UI" panose="020B0503020204020204" pitchFamily="34" charset="-122"/>
                  <a:cs typeface="Times" panose="02020603050405020304" pitchFamily="18" charset="0"/>
                </a:endParaRPr>
              </a:p>
              <a:p>
                <a:pPr algn="just">
                  <a:spcAft>
                    <a:spcPts val="600"/>
                  </a:spcAft>
                </a:pPr>
                <a:r>
                  <a:rPr lang="en-US" altLang="zh-CN" sz="1800" dirty="0">
                    <a:latin typeface="Times" panose="02020603050405020304" pitchFamily="18" charset="0"/>
                    <a:ea typeface="Microsoft YaHei UI" panose="020B0503020204020204" pitchFamily="34" charset="-122"/>
                    <a:cs typeface="Times" panose="02020603050405020304" pitchFamily="18" charset="0"/>
                  </a:rPr>
                  <a:t>Start with the initial value </a:t>
                </a:r>
                <a14:m>
                  <m:oMath xmlns:m="http://schemas.openxmlformats.org/officeDocument/2006/math">
                    <m:sSub>
                      <m:sSubPr>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𝐿</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0</m:t>
                        </m:r>
                      </m:sub>
                    </m:s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sSubSup>
                      <m:sSubSup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Sup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22</m:t>
                        </m:r>
                      </m:sub>
                      <m:sup>
                        <m:r>
                          <a:rPr lang="en-US" altLang="zh-CN" sz="1800" i="1">
                            <a:latin typeface="Cambria Math" panose="02040503050406030204" pitchFamily="18" charset="0"/>
                            <a:ea typeface="Microsoft YaHei UI" panose="020B0503020204020204" pitchFamily="34" charset="-122"/>
                            <a:cs typeface="Times" panose="02020603050405020304" pitchFamily="18" charset="0"/>
                          </a:rPr>
                          <m:t>−1</m:t>
                        </m:r>
                      </m:sup>
                    </m:sSubSup>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21</m:t>
                        </m:r>
                      </m:sub>
                    </m:sSub>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and iterate 100 times. This will ensure that the eigenvalues of the reduced-order system are as close as possible to that of the slow eigenvalues of the full-order system. For this system, 100 iterations achieved excellent accuracy with minimal computational time.</a:t>
                </a:r>
                <a:endParaRPr lang="zh-CN" altLang="en-US" sz="1800" dirty="0">
                  <a:latin typeface="Times" panose="02020603050405020304" pitchFamily="18" charset="0"/>
                  <a:ea typeface="Microsoft YaHei UI" panose="020B0503020204020204" pitchFamily="34" charset="-122"/>
                  <a:cs typeface="Times" panose="02020603050405020304" pitchFamily="18" charset="0"/>
                </a:endParaRPr>
              </a:p>
            </p:txBody>
          </p:sp>
        </mc:Choice>
        <mc:Fallback xmlns="">
          <p:sp>
            <p:nvSpPr>
              <p:cNvPr id="19" name="文本框 18">
                <a:extLst>
                  <a:ext uri="{FF2B5EF4-FFF2-40B4-BE49-F238E27FC236}">
                    <a16:creationId xmlns:a16="http://schemas.microsoft.com/office/drawing/2014/main" id="{86A33DC9-2A82-4A6B-A810-11B1BA452EAA}"/>
                  </a:ext>
                </a:extLst>
              </p:cNvPr>
              <p:cNvSpPr txBox="1">
                <a:spLocks noRot="1" noChangeAspect="1" noMove="1" noResize="1" noEditPoints="1" noAdjustHandles="1" noChangeArrowheads="1" noChangeShapeType="1" noTextEdit="1"/>
              </p:cNvSpPr>
              <p:nvPr/>
            </p:nvSpPr>
            <p:spPr>
              <a:xfrm>
                <a:off x="708268" y="694142"/>
                <a:ext cx="7597532" cy="4792594"/>
              </a:xfrm>
              <a:prstGeom prst="rect">
                <a:avLst/>
              </a:prstGeom>
              <a:blipFill>
                <a:blip r:embed="rId2"/>
                <a:stretch>
                  <a:fillRect l="-642" t="-763" r="-642" b="-1145"/>
                </a:stretch>
              </a:blipFill>
            </p:spPr>
            <p:txBody>
              <a:bodyPr/>
              <a:lstStyle/>
              <a:p>
                <a:r>
                  <a:rPr lang="zh-CN" altLang="en-US">
                    <a:noFill/>
                  </a:rPr>
                  <a:t> </a:t>
                </a:r>
              </a:p>
            </p:txBody>
          </p:sp>
        </mc:Fallback>
      </mc:AlternateContent>
      <p:sp>
        <p:nvSpPr>
          <p:cNvPr id="7" name="Rectangle 5">
            <a:extLst>
              <a:ext uri="{FF2B5EF4-FFF2-40B4-BE49-F238E27FC236}">
                <a16:creationId xmlns:a16="http://schemas.microsoft.com/office/drawing/2014/main" id="{462FDE86-6A3F-4287-AFD1-21144475F576}"/>
              </a:ext>
            </a:extLst>
          </p:cNvPr>
          <p:cNvSpPr/>
          <p:nvPr/>
        </p:nvSpPr>
        <p:spPr>
          <a:xfrm>
            <a:off x="685800" y="5715000"/>
            <a:ext cx="7696200" cy="400110"/>
          </a:xfrm>
          <a:prstGeom prst="rect">
            <a:avLst/>
          </a:prstGeom>
        </p:spPr>
        <p:txBody>
          <a:bodyPr wrap="square">
            <a:spAutoFit/>
          </a:bodyPr>
          <a:lstStyle/>
          <a:p>
            <a:pPr algn="just"/>
            <a:r>
              <a:rPr lang="en-US" sz="1000" dirty="0"/>
              <a:t>[3] </a:t>
            </a:r>
            <a:r>
              <a:rPr lang="en-US" sz="1000" dirty="0">
                <a:latin typeface="Times" panose="02020603050405020304" pitchFamily="18" charset="0"/>
                <a:cs typeface="Times" panose="02020603050405020304" pitchFamily="18" charset="0"/>
              </a:rPr>
              <a:t>P. V. </a:t>
            </a:r>
            <a:r>
              <a:rPr lang="en-US" sz="1000" dirty="0" err="1">
                <a:latin typeface="Times" panose="02020603050405020304" pitchFamily="18" charset="0"/>
                <a:cs typeface="Times" panose="02020603050405020304" pitchFamily="18" charset="0"/>
              </a:rPr>
              <a:t>Kokotovic</a:t>
            </a:r>
            <a:r>
              <a:rPr lang="en-US" sz="1000" dirty="0">
                <a:latin typeface="Times" panose="02020603050405020304" pitchFamily="18" charset="0"/>
                <a:cs typeface="Times" panose="02020603050405020304" pitchFamily="18" charset="0"/>
              </a:rPr>
              <a:t>, “A </a:t>
            </a:r>
            <a:r>
              <a:rPr lang="en-US" sz="1000" dirty="0" err="1">
                <a:latin typeface="Times" panose="02020603050405020304" pitchFamily="18" charset="0"/>
                <a:cs typeface="Times" panose="02020603050405020304" pitchFamily="18" charset="0"/>
              </a:rPr>
              <a:t>Riccati</a:t>
            </a:r>
            <a:r>
              <a:rPr lang="en-US" sz="1000" dirty="0">
                <a:latin typeface="Times" panose="02020603050405020304" pitchFamily="18" charset="0"/>
                <a:cs typeface="Times" panose="02020603050405020304" pitchFamily="18" charset="0"/>
              </a:rPr>
              <a:t> equation for block-diagonalization of ill-conditioned systems,” IEEE Trans. </a:t>
            </a:r>
            <a:r>
              <a:rPr lang="en-US" sz="1000" dirty="0" err="1">
                <a:latin typeface="Times" panose="02020603050405020304" pitchFamily="18" charset="0"/>
                <a:cs typeface="Times" panose="02020603050405020304" pitchFamily="18" charset="0"/>
              </a:rPr>
              <a:t>Autom</a:t>
            </a:r>
            <a:r>
              <a:rPr lang="en-US" sz="1000" dirty="0">
                <a:latin typeface="Times" panose="02020603050405020304" pitchFamily="18" charset="0"/>
                <a:cs typeface="Times" panose="02020603050405020304" pitchFamily="18" charset="0"/>
              </a:rPr>
              <a:t>. Control, vol. 20, no. 6, pp. 812–814, Dec. 1975.</a:t>
            </a:r>
          </a:p>
        </p:txBody>
      </p:sp>
      <p:sp>
        <p:nvSpPr>
          <p:cNvPr id="8" name="文本框 14">
            <a:extLst>
              <a:ext uri="{FF2B5EF4-FFF2-40B4-BE49-F238E27FC236}">
                <a16:creationId xmlns:a16="http://schemas.microsoft.com/office/drawing/2014/main" id="{AAFB6C36-CD51-41FC-A1FB-9FBC37E13FCD}"/>
              </a:ext>
            </a:extLst>
          </p:cNvPr>
          <p:cNvSpPr txBox="1"/>
          <p:nvPr/>
        </p:nvSpPr>
        <p:spPr>
          <a:xfrm>
            <a:off x="7772396" y="1154668"/>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(29)</a:t>
            </a:r>
            <a:endParaRPr lang="zh-CN" altLang="en-US" sz="1800" dirty="0">
              <a:latin typeface="Times" panose="02020603050405020304" pitchFamily="18" charset="0"/>
              <a:cs typeface="Times" panose="02020603050405020304" pitchFamily="18" charset="0"/>
            </a:endParaRPr>
          </a:p>
        </p:txBody>
      </p:sp>
      <p:sp>
        <p:nvSpPr>
          <p:cNvPr id="9" name="文本框 14">
            <a:extLst>
              <a:ext uri="{FF2B5EF4-FFF2-40B4-BE49-F238E27FC236}">
                <a16:creationId xmlns:a16="http://schemas.microsoft.com/office/drawing/2014/main" id="{65A309AA-C768-4236-8113-ED6A976D314D}"/>
              </a:ext>
            </a:extLst>
          </p:cNvPr>
          <p:cNvSpPr txBox="1"/>
          <p:nvPr/>
        </p:nvSpPr>
        <p:spPr>
          <a:xfrm>
            <a:off x="7772396" y="1680235"/>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(30)</a:t>
            </a:r>
            <a:endParaRPr lang="zh-CN" altLang="en-US" sz="1800" dirty="0">
              <a:latin typeface="Times" panose="02020603050405020304" pitchFamily="18" charset="0"/>
              <a:cs typeface="Times" panose="02020603050405020304" pitchFamily="18" charset="0"/>
            </a:endParaRPr>
          </a:p>
        </p:txBody>
      </p:sp>
      <p:sp>
        <p:nvSpPr>
          <p:cNvPr id="10" name="文本框 14">
            <a:extLst>
              <a:ext uri="{FF2B5EF4-FFF2-40B4-BE49-F238E27FC236}">
                <a16:creationId xmlns:a16="http://schemas.microsoft.com/office/drawing/2014/main" id="{2F7E3154-4394-43D4-905E-E2C7BE880E7F}"/>
              </a:ext>
            </a:extLst>
          </p:cNvPr>
          <p:cNvSpPr txBox="1"/>
          <p:nvPr/>
        </p:nvSpPr>
        <p:spPr>
          <a:xfrm>
            <a:off x="7772396" y="2221468"/>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(31)</a:t>
            </a:r>
            <a:endParaRPr lang="zh-CN" altLang="en-US" sz="1800" dirty="0">
              <a:latin typeface="Times" panose="02020603050405020304" pitchFamily="18" charset="0"/>
              <a:cs typeface="Times" panose="02020603050405020304" pitchFamily="18" charset="0"/>
            </a:endParaRPr>
          </a:p>
        </p:txBody>
      </p:sp>
      <p:sp>
        <p:nvSpPr>
          <p:cNvPr id="11" name="文本框 14">
            <a:extLst>
              <a:ext uri="{FF2B5EF4-FFF2-40B4-BE49-F238E27FC236}">
                <a16:creationId xmlns:a16="http://schemas.microsoft.com/office/drawing/2014/main" id="{FAADDF15-B42C-47AB-9212-05B66AE050D8}"/>
              </a:ext>
            </a:extLst>
          </p:cNvPr>
          <p:cNvSpPr txBox="1"/>
          <p:nvPr/>
        </p:nvSpPr>
        <p:spPr>
          <a:xfrm>
            <a:off x="7772396" y="3897869"/>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(32)</a:t>
            </a:r>
            <a:endParaRPr lang="zh-CN" alt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940811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533400"/>
          </a:xfrm>
        </p:spPr>
        <p:txBody>
          <a:bodyPr/>
          <a:lstStyle/>
          <a:p>
            <a:r>
              <a:rPr lang="en-US" sz="2800" dirty="0">
                <a:latin typeface="Times New Roman" panose="02020603050405020304" pitchFamily="18" charset="0"/>
                <a:cs typeface="Times New Roman" panose="02020603050405020304" pitchFamily="18" charset="0"/>
              </a:rPr>
              <a:t>Order Reduction Method for Small-Signal Microgrid Model</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23</a:t>
            </a:fld>
            <a:endParaRPr lang="en-US" dirty="0"/>
          </a:p>
        </p:txBody>
      </p:sp>
      <p:sp>
        <p:nvSpPr>
          <p:cNvPr id="5" name="Text Placeholder 4"/>
          <p:cNvSpPr>
            <a:spLocks noGrp="1"/>
          </p:cNvSpPr>
          <p:nvPr>
            <p:ph type="body" sz="quarter" idx="10"/>
          </p:nvPr>
        </p:nvSpPr>
        <p:spPr/>
        <p:txBody>
          <a:bodyPr/>
          <a:lstStyle/>
          <a:p>
            <a:endParaRPr lang="en-US"/>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86A33DC9-2A82-4A6B-A810-11B1BA452EAA}"/>
                  </a:ext>
                </a:extLst>
              </p:cNvPr>
              <p:cNvSpPr txBox="1"/>
              <p:nvPr/>
            </p:nvSpPr>
            <p:spPr>
              <a:xfrm>
                <a:off x="708268" y="694142"/>
                <a:ext cx="7597532" cy="5076326"/>
              </a:xfrm>
              <a:prstGeom prst="rect">
                <a:avLst/>
              </a:prstGeom>
              <a:noFill/>
            </p:spPr>
            <p:txBody>
              <a:bodyPr wrap="square" rtlCol="0">
                <a:spAutoFit/>
              </a:bodyPr>
              <a:lstStyle/>
              <a:p>
                <a:pPr marL="342900" indent="-342900" algn="just">
                  <a:spcAft>
                    <a:spcPts val="600"/>
                  </a:spcAft>
                  <a:buFont typeface="+mj-lt"/>
                  <a:buAutoNum type="arabicPeriod" startAt="6"/>
                </a:pPr>
                <a:r>
                  <a:rPr lang="en-US" altLang="zh-CN" sz="1800" dirty="0">
                    <a:latin typeface="Times" panose="02020603050405020304" pitchFamily="18" charset="0"/>
                    <a:ea typeface="Microsoft YaHei UI" panose="020B0503020204020204" pitchFamily="34" charset="-122"/>
                    <a:cs typeface="Times" panose="02020603050405020304" pitchFamily="18" charset="0"/>
                  </a:rPr>
                  <a:t>Transform the system into the following using the slow manifold condition </a:t>
                </a:r>
                <a14:m>
                  <m:oMath xmlns:m="http://schemas.openxmlformats.org/officeDocument/2006/math">
                    <m:sSub>
                      <m:sSubPr>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𝑧</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𝑓</m:t>
                        </m:r>
                      </m:sub>
                    </m:s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𝑧</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𝐿𝑥</m:t>
                    </m:r>
                  </m:oMath>
                </a14:m>
                <a:r>
                  <a:rPr lang="en-US" altLang="zh-CN" sz="1800" i="1" dirty="0">
                    <a:latin typeface="Cambria Math" panose="02040503050406030204" pitchFamily="18" charset="0"/>
                    <a:ea typeface="Microsoft YaHei UI" panose="020B0503020204020204" pitchFamily="34" charset="-122"/>
                    <a:cs typeface="Times" panose="02020603050405020304" pitchFamily="18" charset="0"/>
                  </a:rPr>
                  <a:t>:</a:t>
                </a:r>
              </a:p>
              <a:p>
                <a:pPr algn="just">
                  <a:spcAft>
                    <a:spcPts val="600"/>
                  </a:spcAft>
                </a:pPr>
                <a14:m>
                  <m:oMathPara xmlns:m="http://schemas.openxmlformats.org/officeDocument/2006/math">
                    <m:oMathParaPr>
                      <m:jc m:val="centerGroup"/>
                    </m:oMathParaPr>
                    <m:oMath xmlns:m="http://schemas.openxmlformats.org/officeDocument/2006/math">
                      <m:d>
                        <m:dPr>
                          <m:begChr m:val="["/>
                          <m:endChr m:val="]"/>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dPr>
                        <m:e>
                          <m:m>
                            <m:mPr>
                              <m:mcs>
                                <m:mc>
                                  <m:mcPr>
                                    <m:count m:val="1"/>
                                    <m:mcJc m:val="center"/>
                                  </m:mcPr>
                                </m:mc>
                              </m:mcs>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mPr>
                            <m:mr>
                              <m:e>
                                <m:acc>
                                  <m:accPr>
                                    <m:chr m:val="̇"/>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acc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𝑥</m:t>
                                    </m:r>
                                  </m:e>
                                </m:acc>
                              </m:e>
                            </m:mr>
                            <m:mr>
                              <m:e>
                                <m:sSub>
                                  <m:sSubPr>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sSubPr>
                                  <m:e>
                                    <m:acc>
                                      <m:accPr>
                                        <m:chr m:val="̇"/>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acc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𝑧</m:t>
                                        </m:r>
                                      </m:e>
                                    </m:acc>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𝑓</m:t>
                                    </m:r>
                                  </m:sub>
                                </m:sSub>
                              </m:e>
                            </m:mr>
                          </m:m>
                        </m:e>
                      </m:d>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d>
                        <m:dPr>
                          <m:begChr m:val="["/>
                          <m:endChr m:val="]"/>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dPr>
                        <m:e>
                          <m:m>
                            <m:mPr>
                              <m:mcs>
                                <m:mc>
                                  <m:mcPr>
                                    <m:count m:val="2"/>
                                    <m:mcJc m:val="center"/>
                                  </m:mcPr>
                                </m:mc>
                              </m:mcs>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mPr>
                            <m:mr>
                              <m:e>
                                <m:sSub>
                                  <m:sSubPr>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𝑠</m:t>
                                    </m:r>
                                  </m:sub>
                                </m:sSub>
                              </m:e>
                              <m:e>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1</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2</m:t>
                                    </m:r>
                                  </m:sub>
                                </m:sSub>
                              </m:e>
                            </m:mr>
                            <m:m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0</m:t>
                                </m:r>
                              </m:e>
                              <m:e>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𝑓</m:t>
                                    </m:r>
                                  </m:sub>
                                </m:sSub>
                              </m:e>
                            </m:mr>
                          </m:m>
                        </m:e>
                      </m:d>
                      <m:d>
                        <m:dPr>
                          <m:begChr m:val="["/>
                          <m:endChr m:val="]"/>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dPr>
                        <m:e>
                          <m:m>
                            <m:mPr>
                              <m:mcs>
                                <m:mc>
                                  <m:mcPr>
                                    <m:count m:val="1"/>
                                    <m:mcJc m:val="center"/>
                                  </m:mcPr>
                                </m:mc>
                              </m:mcs>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mPr>
                            <m:mr>
                              <m:e>
                                <m:r>
                                  <m:rPr>
                                    <m:brk m:alnAt="7"/>
                                  </m:r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𝑥</m:t>
                                </m:r>
                              </m:e>
                            </m:mr>
                            <m:mr>
                              <m:e>
                                <m:sSub>
                                  <m:sSubPr>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𝑧</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𝑓</m:t>
                                    </m:r>
                                  </m:sub>
                                </m:sSub>
                              </m:e>
                            </m:mr>
                          </m:m>
                        </m:e>
                      </m:d>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oMath>
                  </m:oMathPara>
                </a14:m>
                <a:endParaRPr lang="en-US" altLang="zh-CN" sz="1800" dirty="0">
                  <a:latin typeface="Times" panose="02020603050405020304" pitchFamily="18" charset="0"/>
                  <a:ea typeface="Microsoft YaHei UI" panose="020B0503020204020204" pitchFamily="34" charset="-122"/>
                  <a:cs typeface="Times" panose="02020603050405020304" pitchFamily="18" charset="0"/>
                </a:endParaRPr>
              </a:p>
              <a:p>
                <a:pPr algn="just">
                  <a:spcAft>
                    <a:spcPts val="600"/>
                  </a:spcAft>
                </a:pPr>
                <a:r>
                  <a:rPr lang="en-US" altLang="zh-CN" sz="1800" dirty="0">
                    <a:latin typeface="Times" panose="02020603050405020304" pitchFamily="18" charset="0"/>
                    <a:ea typeface="Microsoft YaHei UI" panose="020B0503020204020204" pitchFamily="34" charset="-122"/>
                    <a:cs typeface="Times" panose="02020603050405020304" pitchFamily="18" charset="0"/>
                  </a:rPr>
                  <a:t>where </a:t>
                </a:r>
                <a14:m>
                  <m:oMath xmlns:m="http://schemas.openxmlformats.org/officeDocument/2006/math">
                    <m:sSub>
                      <m:sSubPr>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𝑠</m:t>
                        </m:r>
                      </m:sub>
                    </m:s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1</m:t>
                        </m:r>
                        <m:r>
                          <a:rPr lang="en-US" altLang="zh-CN" sz="1800" i="1">
                            <a:latin typeface="Cambria Math" panose="02040503050406030204" pitchFamily="18" charset="0"/>
                            <a:ea typeface="Microsoft YaHei UI" panose="020B0503020204020204" pitchFamily="34" charset="-122"/>
                            <a:cs typeface="Times" panose="02020603050405020304" pitchFamily="18" charset="0"/>
                          </a:rPr>
                          <m:t>1</m:t>
                        </m:r>
                      </m:sub>
                    </m:s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12</m:t>
                        </m:r>
                      </m:sub>
                    </m:s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𝐿</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a:t>
                </a:r>
                <a14:m>
                  <m:oMath xmlns:m="http://schemas.openxmlformats.org/officeDocument/2006/math">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𝑓</m:t>
                        </m:r>
                      </m:sub>
                    </m:sSub>
                    <m:r>
                      <a:rPr lang="en-US" altLang="zh-CN" sz="1800" i="1">
                        <a:latin typeface="Cambria Math" panose="02040503050406030204" pitchFamily="18" charset="0"/>
                        <a:ea typeface="Microsoft YaHei UI" panose="020B0503020204020204" pitchFamily="34" charset="-122"/>
                        <a:cs typeface="Times" panose="02020603050405020304" pitchFamily="18" charset="0"/>
                      </a:rPr>
                      <m:t>=</m:t>
                    </m:r>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22</m:t>
                        </m:r>
                      </m:sub>
                    </m:sSub>
                    <m:r>
                      <a:rPr lang="en-US" altLang="zh-CN" sz="1800" i="1">
                        <a:latin typeface="Cambria Math" panose="02040503050406030204" pitchFamily="18" charset="0"/>
                        <a:ea typeface="Microsoft YaHei UI" panose="020B0503020204020204" pitchFamily="34" charset="-122"/>
                        <a:cs typeface="Times" panose="02020603050405020304" pitchFamily="18" charset="0"/>
                      </a:rPr>
                      <m:t>−</m:t>
                    </m:r>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𝐿𝐴</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12</m:t>
                        </m:r>
                      </m:sub>
                    </m:sSub>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a:t>
                </a:r>
              </a:p>
              <a:p>
                <a:pPr marL="342900" indent="-342900" algn="just">
                  <a:spcAft>
                    <a:spcPts val="600"/>
                  </a:spcAft>
                  <a:buFont typeface="+mj-lt"/>
                  <a:buAutoNum type="arabicPeriod" startAt="7"/>
                </a:pPr>
                <a:r>
                  <a:rPr lang="en-US" altLang="zh-CN" sz="1800" dirty="0">
                    <a:latin typeface="Times" panose="02020603050405020304" pitchFamily="18" charset="0"/>
                    <a:ea typeface="Microsoft YaHei UI" panose="020B0503020204020204" pitchFamily="34" charset="-122"/>
                    <a:cs typeface="Times" panose="02020603050405020304" pitchFamily="18" charset="0"/>
                  </a:rPr>
                  <a:t>Perform the following iteration to find the value of </a:t>
                </a:r>
                <a14:m>
                  <m:oMath xmlns:m="http://schemas.openxmlformats.org/officeDocument/2006/math">
                    <m:r>
                      <a:rPr lang="en-US" altLang="zh-CN" sz="1800" i="1" dirty="0" smtClean="0">
                        <a:latin typeface="Cambria Math" panose="02040503050406030204" pitchFamily="18" charset="0"/>
                        <a:ea typeface="Microsoft YaHei UI" panose="020B0503020204020204" pitchFamily="34" charset="-122"/>
                        <a:cs typeface="Times" panose="02020603050405020304" pitchFamily="18" charset="0"/>
                      </a:rPr>
                      <m:t>𝑀</m:t>
                    </m:r>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a:t>
                </a:r>
              </a:p>
              <a:p>
                <a:pPr algn="just">
                  <a:spcAft>
                    <a:spcPts val="600"/>
                  </a:spcAft>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𝑀</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𝑖</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+1</m:t>
                          </m:r>
                        </m:sub>
                      </m:s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sSubSup>
                        <m:sSubSupPr>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sSubSupPr>
                        <m:e>
                          <m:d>
                            <m:dPr>
                              <m:begChr m:val="["/>
                              <m:endChr m:val="]"/>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dPr>
                            <m:e>
                              <m:d>
                                <m:dPr>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dPr>
                                <m:e>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11</m:t>
                                      </m:r>
                                    </m:sub>
                                  </m:sSub>
                                  <m:r>
                                    <a:rPr lang="en-US" altLang="zh-CN" sz="1800" i="1">
                                      <a:latin typeface="Cambria Math" panose="02040503050406030204" pitchFamily="18" charset="0"/>
                                      <a:ea typeface="Microsoft YaHei UI" panose="020B0503020204020204" pitchFamily="34" charset="-122"/>
                                      <a:cs typeface="Times" panose="02020603050405020304" pitchFamily="18" charset="0"/>
                                    </a:rPr>
                                    <m:t>−</m:t>
                                  </m:r>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12</m:t>
                                      </m:r>
                                    </m:sub>
                                  </m:s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𝐿</m:t>
                                  </m:r>
                                </m:e>
                              </m:d>
                              <m:sSub>
                                <m:sSubPr>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𝑀</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𝑖</m:t>
                                  </m:r>
                                </m:sub>
                              </m:s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𝑀</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𝑖</m:t>
                                  </m:r>
                                </m:sub>
                              </m:sSub>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𝐿𝐴</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12</m:t>
                                  </m:r>
                                </m:sub>
                              </m:sSub>
                            </m:e>
                          </m:d>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22</m:t>
                          </m:r>
                        </m:sub>
                        <m:sup>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−1</m:t>
                          </m:r>
                        </m:sup>
                      </m:sSubSup>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12</m:t>
                          </m:r>
                        </m:sub>
                      </m:sSub>
                      <m:sSubSup>
                        <m:sSubSupPr>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sSubSup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22</m:t>
                          </m:r>
                        </m:sub>
                        <m:sup>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−1</m:t>
                          </m:r>
                        </m:sup>
                      </m:sSubSup>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𝑖</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=1,2,…</m:t>
                      </m:r>
                    </m:oMath>
                  </m:oMathPara>
                </a14:m>
                <a:endParaRPr lang="en-US" altLang="zh-CN" sz="1800" dirty="0">
                  <a:latin typeface="Times" panose="02020603050405020304" pitchFamily="18" charset="0"/>
                  <a:ea typeface="Microsoft YaHei UI" panose="020B0503020204020204" pitchFamily="34" charset="-122"/>
                  <a:cs typeface="Times" panose="02020603050405020304" pitchFamily="18" charset="0"/>
                </a:endParaRPr>
              </a:p>
              <a:p>
                <a:pPr algn="just">
                  <a:spcAft>
                    <a:spcPts val="600"/>
                  </a:spcAft>
                </a:pPr>
                <a:r>
                  <a:rPr lang="en-US" altLang="zh-CN" sz="1800" dirty="0">
                    <a:latin typeface="Times" panose="02020603050405020304" pitchFamily="18" charset="0"/>
                    <a:ea typeface="Microsoft YaHei UI" panose="020B0503020204020204" pitchFamily="34" charset="-122"/>
                    <a:cs typeface="Times" panose="02020603050405020304" pitchFamily="18" charset="0"/>
                  </a:rPr>
                  <a:t>Start with the initial value</a:t>
                </a:r>
                <a14:m>
                  <m:oMath xmlns:m="http://schemas.openxmlformats.org/officeDocument/2006/math">
                    <m:sSub>
                      <m:sSubPr>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𝑀</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0</m:t>
                        </m:r>
                      </m:sub>
                    </m:s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sSubSup>
                      <m:sSubSup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SupPr>
                      <m:e>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1</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2</m:t>
                            </m:r>
                          </m:sub>
                        </m:s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22</m:t>
                        </m:r>
                      </m:sub>
                      <m:sup>
                        <m:r>
                          <a:rPr lang="en-US" altLang="zh-CN" sz="1800" i="1">
                            <a:latin typeface="Cambria Math" panose="02040503050406030204" pitchFamily="18" charset="0"/>
                            <a:ea typeface="Microsoft YaHei UI" panose="020B0503020204020204" pitchFamily="34" charset="-122"/>
                            <a:cs typeface="Times" panose="02020603050405020304" pitchFamily="18" charset="0"/>
                          </a:rPr>
                          <m:t>−1</m:t>
                        </m:r>
                      </m:sup>
                    </m:sSubSup>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and iterate 100 times as before for </a:t>
                </a:r>
                <a14:m>
                  <m:oMath xmlns:m="http://schemas.openxmlformats.org/officeDocument/2006/math">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𝐿</m:t>
                    </m:r>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a:t>
                </a:r>
              </a:p>
              <a:p>
                <a:pPr marL="342900" indent="-342900" algn="just">
                  <a:spcAft>
                    <a:spcPts val="600"/>
                  </a:spcAft>
                  <a:buFont typeface="+mj-lt"/>
                  <a:buAutoNum type="arabicPeriod" startAt="8"/>
                </a:pPr>
                <a:r>
                  <a:rPr lang="en-US" altLang="zh-CN" sz="1800" dirty="0">
                    <a:latin typeface="Times" panose="02020603050405020304" pitchFamily="18" charset="0"/>
                    <a:ea typeface="Microsoft YaHei UI" panose="020B0503020204020204" pitchFamily="34" charset="-122"/>
                    <a:cs typeface="Times" panose="02020603050405020304" pitchFamily="18" charset="0"/>
                  </a:rPr>
                  <a:t>Decouple the system into slow and fast time-scale using the fast manifold condition </a:t>
                </a:r>
                <a14:m>
                  <m:oMath xmlns:m="http://schemas.openxmlformats.org/officeDocument/2006/math">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𝑥</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𝑠</m:t>
                        </m:r>
                      </m:sub>
                    </m:sSub>
                    <m:r>
                      <a:rPr lang="en-US" altLang="zh-CN" sz="1800" i="1">
                        <a:latin typeface="Cambria Math" panose="02040503050406030204" pitchFamily="18" charset="0"/>
                        <a:ea typeface="Microsoft YaHei UI" panose="020B0503020204020204" pitchFamily="34" charset="-122"/>
                        <a:cs typeface="Times" panose="02020603050405020304" pitchFamily="18" charset="0"/>
                      </a:rPr>
                      <m:t>=</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𝑥</m:t>
                    </m:r>
                    <m:r>
                      <a:rPr lang="en-US" altLang="zh-CN" sz="1800" i="1">
                        <a:latin typeface="Cambria Math" panose="02040503050406030204" pitchFamily="18" charset="0"/>
                        <a:ea typeface="Microsoft YaHei UI" panose="020B0503020204020204" pitchFamily="34" charset="-122"/>
                        <a:cs typeface="Times" panose="02020603050405020304" pitchFamily="18" charset="0"/>
                      </a:rPr>
                      <m:t>+</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𝑀</m:t>
                    </m:r>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𝑧</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𝑓</m:t>
                        </m:r>
                      </m:sub>
                    </m:sSub>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a:t>
                </a:r>
              </a:p>
              <a:p>
                <a:pPr algn="just">
                  <a:spcAft>
                    <a:spcPts val="600"/>
                  </a:spcAft>
                </a:pPr>
                <a14:m>
                  <m:oMathPara xmlns:m="http://schemas.openxmlformats.org/officeDocument/2006/math">
                    <m:oMathParaPr>
                      <m:jc m:val="centerGroup"/>
                    </m:oMathParaPr>
                    <m:oMath xmlns:m="http://schemas.openxmlformats.org/officeDocument/2006/math">
                      <m:d>
                        <m:dPr>
                          <m:begChr m:val="["/>
                          <m:endChr m:val="]"/>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dPr>
                        <m:e>
                          <m:m>
                            <m:mPr>
                              <m:mcs>
                                <m:mc>
                                  <m:mcPr>
                                    <m:count m:val="1"/>
                                    <m:mcJc m:val="center"/>
                                  </m:mcPr>
                                </m:mc>
                              </m:mcs>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mPr>
                            <m:mr>
                              <m:e>
                                <m:acc>
                                  <m:accPr>
                                    <m:chr m:val="̇"/>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acc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𝑥</m:t>
                                    </m:r>
                                  </m:e>
                                </m:acc>
                              </m:e>
                            </m:mr>
                            <m:mr>
                              <m:e>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acc>
                                      <m:accPr>
                                        <m:chr m:val="̇"/>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acc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𝑧</m:t>
                                        </m:r>
                                      </m:e>
                                    </m:acc>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𝑓</m:t>
                                    </m:r>
                                  </m:sub>
                                </m:sSub>
                              </m:e>
                            </m:mr>
                          </m:m>
                        </m:e>
                      </m:d>
                      <m:r>
                        <a:rPr lang="en-US" altLang="zh-CN" sz="1800" i="1">
                          <a:latin typeface="Cambria Math" panose="02040503050406030204" pitchFamily="18" charset="0"/>
                          <a:ea typeface="Microsoft YaHei UI" panose="020B0503020204020204" pitchFamily="34" charset="-122"/>
                          <a:cs typeface="Times" panose="02020603050405020304" pitchFamily="18" charset="0"/>
                        </a:rPr>
                        <m:t>=</m:t>
                      </m:r>
                      <m:d>
                        <m:dPr>
                          <m:begChr m:val="["/>
                          <m:endChr m:val="]"/>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dPr>
                        <m:e>
                          <m:m>
                            <m:mPr>
                              <m:mcs>
                                <m:mc>
                                  <m:mcPr>
                                    <m:count m:val="2"/>
                                    <m:mcJc m:val="center"/>
                                  </m:mcPr>
                                </m:mc>
                              </m:mcs>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mPr>
                            <m:mr>
                              <m:e>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𝑠</m:t>
                                    </m:r>
                                  </m:sub>
                                </m:sSub>
                              </m:e>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0</m:t>
                                </m:r>
                              </m:e>
                            </m:mr>
                            <m:m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0</m:t>
                                </m:r>
                              </m:e>
                              <m:e>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𝐴</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𝑓</m:t>
                                    </m:r>
                                  </m:sub>
                                </m:sSub>
                              </m:e>
                            </m:mr>
                          </m:m>
                        </m:e>
                      </m:d>
                      <m:d>
                        <m:dPr>
                          <m:begChr m:val="["/>
                          <m:endChr m:val="]"/>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dPr>
                        <m:e>
                          <m:m>
                            <m:mPr>
                              <m:mcs>
                                <m:mc>
                                  <m:mcPr>
                                    <m:count m:val="1"/>
                                    <m:mcJc m:val="center"/>
                                  </m:mcPr>
                                </m:mc>
                              </m:mcs>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mPr>
                            <m:mr>
                              <m:e>
                                <m:sSub>
                                  <m:sSubPr>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𝑥</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𝑠</m:t>
                                    </m:r>
                                  </m:sub>
                                </m:sSub>
                              </m:e>
                            </m:mr>
                            <m:mr>
                              <m:e>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𝑧</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𝑓</m:t>
                                    </m:r>
                                  </m:sub>
                                </m:sSub>
                              </m:e>
                            </m:mr>
                          </m:m>
                        </m:e>
                      </m:d>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oMath>
                  </m:oMathPara>
                </a14:m>
                <a:endParaRPr lang="en-US" altLang="zh-CN" sz="1800" dirty="0">
                  <a:latin typeface="Times" panose="02020603050405020304" pitchFamily="18" charset="0"/>
                  <a:ea typeface="Microsoft YaHei UI" panose="020B0503020204020204" pitchFamily="34" charset="-122"/>
                  <a:cs typeface="Times" panose="02020603050405020304" pitchFamily="18" charset="0"/>
                </a:endParaRPr>
              </a:p>
              <a:p>
                <a:pPr marL="342900" indent="-342900" algn="just">
                  <a:spcAft>
                    <a:spcPts val="600"/>
                  </a:spcAft>
                  <a:buFont typeface="+mj-lt"/>
                  <a:buAutoNum type="arabicPeriod" startAt="9"/>
                </a:pPr>
                <a:r>
                  <a:rPr lang="en-US" altLang="zh-CN" sz="1800" dirty="0">
                    <a:latin typeface="Times" panose="02020603050405020304" pitchFamily="18" charset="0"/>
                    <a:ea typeface="Microsoft YaHei UI" panose="020B0503020204020204" pitchFamily="34" charset="-122"/>
                    <a:cs typeface="Times" panose="02020603050405020304" pitchFamily="18" charset="0"/>
                  </a:rPr>
                  <a:t>The operating points corresponding to the slow states become</a:t>
                </a:r>
              </a:p>
              <a:p>
                <a:pPr algn="just">
                  <a:spcAft>
                    <a:spcPts val="600"/>
                  </a:spcAft>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𝑋</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𝑠</m:t>
                          </m:r>
                        </m:sub>
                      </m:s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d>
                        <m:dPr>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d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𝐼</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𝑀𝐿</m:t>
                          </m:r>
                        </m:e>
                      </m:d>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𝑋</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𝑀𝑍</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oMath>
                  </m:oMathPara>
                </a14:m>
                <a:endParaRPr lang="en-US" altLang="zh-CN" sz="1800" dirty="0">
                  <a:latin typeface="Times" panose="02020603050405020304" pitchFamily="18" charset="0"/>
                  <a:ea typeface="Microsoft YaHei UI" panose="020B0503020204020204" pitchFamily="34" charset="-122"/>
                  <a:cs typeface="Times" panose="02020603050405020304" pitchFamily="18" charset="0"/>
                </a:endParaRPr>
              </a:p>
              <a:p>
                <a:pPr marL="342900" indent="-342900" algn="just">
                  <a:spcAft>
                    <a:spcPts val="600"/>
                  </a:spcAft>
                  <a:buFont typeface="+mj-lt"/>
                  <a:buAutoNum type="arabicPeriod" startAt="8"/>
                </a:pPr>
                <a:endParaRPr lang="zh-CN" altLang="en-US" sz="1800" dirty="0">
                  <a:latin typeface="Times" panose="02020603050405020304" pitchFamily="18" charset="0"/>
                  <a:ea typeface="Microsoft YaHei UI" panose="020B0503020204020204" pitchFamily="34" charset="-122"/>
                  <a:cs typeface="Times" panose="02020603050405020304" pitchFamily="18" charset="0"/>
                </a:endParaRPr>
              </a:p>
            </p:txBody>
          </p:sp>
        </mc:Choice>
        <mc:Fallback xmlns="">
          <p:sp>
            <p:nvSpPr>
              <p:cNvPr id="19" name="文本框 18">
                <a:extLst>
                  <a:ext uri="{FF2B5EF4-FFF2-40B4-BE49-F238E27FC236}">
                    <a16:creationId xmlns:a16="http://schemas.microsoft.com/office/drawing/2014/main" id="{86A33DC9-2A82-4A6B-A810-11B1BA452EAA}"/>
                  </a:ext>
                </a:extLst>
              </p:cNvPr>
              <p:cNvSpPr txBox="1">
                <a:spLocks noRot="1" noChangeAspect="1" noMove="1" noResize="1" noEditPoints="1" noAdjustHandles="1" noChangeArrowheads="1" noChangeShapeType="1" noTextEdit="1"/>
              </p:cNvSpPr>
              <p:nvPr/>
            </p:nvSpPr>
            <p:spPr>
              <a:xfrm>
                <a:off x="708268" y="694142"/>
                <a:ext cx="7597532" cy="5076326"/>
              </a:xfrm>
              <a:prstGeom prst="rect">
                <a:avLst/>
              </a:prstGeom>
              <a:blipFill>
                <a:blip r:embed="rId2"/>
                <a:stretch>
                  <a:fillRect l="-642" t="-720" r="-642"/>
                </a:stretch>
              </a:blipFill>
            </p:spPr>
            <p:txBody>
              <a:bodyPr/>
              <a:lstStyle/>
              <a:p>
                <a:r>
                  <a:rPr lang="zh-CN" altLang="en-US">
                    <a:noFill/>
                  </a:rPr>
                  <a:t> </a:t>
                </a:r>
              </a:p>
            </p:txBody>
          </p:sp>
        </mc:Fallback>
      </mc:AlternateContent>
      <p:sp>
        <p:nvSpPr>
          <p:cNvPr id="8" name="Rectangle 5">
            <a:extLst>
              <a:ext uri="{FF2B5EF4-FFF2-40B4-BE49-F238E27FC236}">
                <a16:creationId xmlns:a16="http://schemas.microsoft.com/office/drawing/2014/main" id="{F651EAB6-C9CC-4451-BE2B-A30F2C1CDBA7}"/>
              </a:ext>
            </a:extLst>
          </p:cNvPr>
          <p:cNvSpPr/>
          <p:nvPr/>
        </p:nvSpPr>
        <p:spPr>
          <a:xfrm>
            <a:off x="685800" y="5715000"/>
            <a:ext cx="7696200" cy="400110"/>
          </a:xfrm>
          <a:prstGeom prst="rect">
            <a:avLst/>
          </a:prstGeom>
        </p:spPr>
        <p:txBody>
          <a:bodyPr wrap="square">
            <a:spAutoFit/>
          </a:bodyPr>
          <a:lstStyle/>
          <a:p>
            <a:pPr algn="just"/>
            <a:r>
              <a:rPr lang="en-US" sz="1000" dirty="0"/>
              <a:t>[2] </a:t>
            </a:r>
            <a:r>
              <a:rPr lang="en-US" sz="1000" dirty="0">
                <a:latin typeface="Times" panose="02020603050405020304" pitchFamily="18" charset="0"/>
                <a:cs typeface="Times" panose="02020603050405020304" pitchFamily="18" charset="0"/>
              </a:rPr>
              <a:t>M. </a:t>
            </a:r>
            <a:r>
              <a:rPr lang="en-US" sz="1000" dirty="0" err="1">
                <a:latin typeface="Times" panose="02020603050405020304" pitchFamily="18" charset="0"/>
                <a:cs typeface="Times" panose="02020603050405020304" pitchFamily="18" charset="0"/>
              </a:rPr>
              <a:t>Rasheduzzaman</a:t>
            </a:r>
            <a:r>
              <a:rPr lang="en-US" sz="1000" dirty="0">
                <a:latin typeface="Times" panose="02020603050405020304" pitchFamily="18" charset="0"/>
                <a:cs typeface="Times" panose="02020603050405020304" pitchFamily="18" charset="0"/>
              </a:rPr>
              <a:t>, J. A. Mueller, and J. W. Kimball, </a:t>
            </a:r>
            <a:r>
              <a:rPr lang="en-US" sz="1000" dirty="0" err="1">
                <a:latin typeface="Times" panose="02020603050405020304" pitchFamily="18" charset="0"/>
                <a:cs typeface="Times" panose="02020603050405020304" pitchFamily="18" charset="0"/>
              </a:rPr>
              <a:t>Rasheduzzaman</a:t>
            </a:r>
            <a:r>
              <a:rPr lang="en-US" sz="1000" dirty="0">
                <a:latin typeface="Times" panose="02020603050405020304" pitchFamily="18" charset="0"/>
                <a:cs typeface="Times" panose="02020603050405020304" pitchFamily="18" charset="0"/>
              </a:rPr>
              <a:t>. "Reduced-order small-signal model of microgrid systems." IEEE Transactions on Sustainable Energy 6.4 (2015): 1292-1305.</a:t>
            </a:r>
          </a:p>
        </p:txBody>
      </p:sp>
      <p:sp>
        <p:nvSpPr>
          <p:cNvPr id="9" name="文本框 14">
            <a:extLst>
              <a:ext uri="{FF2B5EF4-FFF2-40B4-BE49-F238E27FC236}">
                <a16:creationId xmlns:a16="http://schemas.microsoft.com/office/drawing/2014/main" id="{CAF0A878-EF78-4AB0-A1B1-E4833A8BCD35}"/>
              </a:ext>
            </a:extLst>
          </p:cNvPr>
          <p:cNvSpPr txBox="1"/>
          <p:nvPr/>
        </p:nvSpPr>
        <p:spPr>
          <a:xfrm>
            <a:off x="7772396" y="1459468"/>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(33)</a:t>
            </a:r>
            <a:endParaRPr lang="zh-CN" altLang="en-US" sz="1800" dirty="0">
              <a:latin typeface="Times" panose="02020603050405020304" pitchFamily="18" charset="0"/>
              <a:cs typeface="Times" panose="02020603050405020304" pitchFamily="18" charset="0"/>
            </a:endParaRPr>
          </a:p>
        </p:txBody>
      </p:sp>
      <p:sp>
        <p:nvSpPr>
          <p:cNvPr id="10" name="文本框 14">
            <a:extLst>
              <a:ext uri="{FF2B5EF4-FFF2-40B4-BE49-F238E27FC236}">
                <a16:creationId xmlns:a16="http://schemas.microsoft.com/office/drawing/2014/main" id="{D4BC6A2C-8C24-4BD7-B49D-2798606D8D02}"/>
              </a:ext>
            </a:extLst>
          </p:cNvPr>
          <p:cNvSpPr txBox="1"/>
          <p:nvPr/>
        </p:nvSpPr>
        <p:spPr>
          <a:xfrm>
            <a:off x="7772396" y="4191000"/>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(34)</a:t>
            </a:r>
            <a:endParaRPr lang="zh-CN" altLang="en-US" sz="1800" dirty="0">
              <a:latin typeface="Times" panose="02020603050405020304" pitchFamily="18" charset="0"/>
              <a:cs typeface="Times" panose="02020603050405020304" pitchFamily="18" charset="0"/>
            </a:endParaRPr>
          </a:p>
        </p:txBody>
      </p:sp>
      <p:sp>
        <p:nvSpPr>
          <p:cNvPr id="11" name="文本框 14">
            <a:extLst>
              <a:ext uri="{FF2B5EF4-FFF2-40B4-BE49-F238E27FC236}">
                <a16:creationId xmlns:a16="http://schemas.microsoft.com/office/drawing/2014/main" id="{4E225B74-63C7-495D-B0BC-1A2D7053942A}"/>
              </a:ext>
            </a:extLst>
          </p:cNvPr>
          <p:cNvSpPr txBox="1"/>
          <p:nvPr/>
        </p:nvSpPr>
        <p:spPr>
          <a:xfrm>
            <a:off x="7772396" y="4964668"/>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(35)</a:t>
            </a:r>
            <a:endParaRPr lang="zh-CN" alt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327049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DD250F0-90B8-4BCA-B03B-5F6D52861CC5}"/>
              </a:ext>
            </a:extLst>
          </p:cNvPr>
          <p:cNvPicPr>
            <a:picLocks noChangeAspect="1"/>
          </p:cNvPicPr>
          <p:nvPr/>
        </p:nvPicPr>
        <p:blipFill>
          <a:blip r:embed="rId2"/>
          <a:stretch>
            <a:fillRect/>
          </a:stretch>
        </p:blipFill>
        <p:spPr>
          <a:xfrm>
            <a:off x="2467856" y="3574857"/>
            <a:ext cx="4208288" cy="1763332"/>
          </a:xfrm>
          <a:prstGeom prst="rect">
            <a:avLst/>
          </a:prstGeom>
        </p:spPr>
      </p:pic>
      <p:sp>
        <p:nvSpPr>
          <p:cNvPr id="2" name="Title 1"/>
          <p:cNvSpPr>
            <a:spLocks noGrp="1"/>
          </p:cNvSpPr>
          <p:nvPr>
            <p:ph type="title"/>
          </p:nvPr>
        </p:nvSpPr>
        <p:spPr>
          <a:xfrm>
            <a:off x="0" y="0"/>
            <a:ext cx="8763000" cy="533400"/>
          </a:xfrm>
        </p:spPr>
        <p:txBody>
          <a:bodyPr/>
          <a:lstStyle/>
          <a:p>
            <a:r>
              <a:rPr lang="en-US" sz="2800" dirty="0">
                <a:latin typeface="Times New Roman" panose="02020603050405020304" pitchFamily="18" charset="0"/>
                <a:cs typeface="Times New Roman" panose="02020603050405020304" pitchFamily="18" charset="0"/>
              </a:rPr>
              <a:t>Order Reduction Method for Small-Signal Microgrid Model</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24</a:t>
            </a:fld>
            <a:endParaRPr lang="en-US" dirty="0"/>
          </a:p>
        </p:txBody>
      </p:sp>
      <p:sp>
        <p:nvSpPr>
          <p:cNvPr id="5" name="Text Placeholder 4"/>
          <p:cNvSpPr>
            <a:spLocks noGrp="1"/>
          </p:cNvSpPr>
          <p:nvPr>
            <p:ph type="body" sz="quarter" idx="10"/>
          </p:nvPr>
        </p:nvSpPr>
        <p:spPr/>
        <p:txBody>
          <a:bodyPr/>
          <a:lstStyle/>
          <a:p>
            <a:endParaRPr lang="en-US"/>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86A33DC9-2A82-4A6B-A810-11B1BA452EAA}"/>
                  </a:ext>
                </a:extLst>
              </p:cNvPr>
              <p:cNvSpPr txBox="1"/>
              <p:nvPr/>
            </p:nvSpPr>
            <p:spPr>
              <a:xfrm>
                <a:off x="708268" y="694142"/>
                <a:ext cx="7597532" cy="2937599"/>
              </a:xfrm>
              <a:prstGeom prst="rect">
                <a:avLst/>
              </a:prstGeom>
              <a:noFill/>
            </p:spPr>
            <p:txBody>
              <a:bodyPr wrap="square" rtlCol="0">
                <a:spAutoFit/>
              </a:bodyPr>
              <a:lstStyle/>
              <a:p>
                <a:pPr marL="342900" indent="-342900" algn="just">
                  <a:spcAft>
                    <a:spcPts val="600"/>
                  </a:spcAft>
                  <a:buFont typeface="+mj-lt"/>
                  <a:buAutoNum type="arabicPeriod" startAt="10"/>
                </a:pPr>
                <a:r>
                  <a:rPr lang="en-US" altLang="zh-CN" sz="1800" dirty="0">
                    <a:latin typeface="Times" panose="02020603050405020304" pitchFamily="18" charset="0"/>
                    <a:ea typeface="Microsoft YaHei UI" panose="020B0503020204020204" pitchFamily="34" charset="-122"/>
                    <a:cs typeface="Times" panose="02020603050405020304" pitchFamily="18" charset="0"/>
                  </a:rPr>
                  <a:t>To get the corrected response </a:t>
                </a:r>
                <a14:m>
                  <m:oMath xmlns:m="http://schemas.openxmlformats.org/officeDocument/2006/math">
                    <m:sSub>
                      <m:sSubPr>
                        <m:ctrlPr>
                          <a:rPr lang="en-US" altLang="zh-CN" sz="1800" i="1" dirty="0"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dirty="0" smtClean="0">
                            <a:latin typeface="Cambria Math" panose="02040503050406030204" pitchFamily="18" charset="0"/>
                            <a:ea typeface="Microsoft YaHei UI" panose="020B0503020204020204" pitchFamily="34" charset="-122"/>
                            <a:cs typeface="Times" panose="02020603050405020304" pitchFamily="18" charset="0"/>
                          </a:rPr>
                          <m:t>𝑥</m:t>
                        </m:r>
                      </m:e>
                      <m:sub>
                        <m:r>
                          <a:rPr lang="en-US" altLang="zh-CN" sz="1800" b="0" i="1" dirty="0" smtClean="0">
                            <a:latin typeface="Cambria Math" panose="02040503050406030204" pitchFamily="18" charset="0"/>
                            <a:ea typeface="Microsoft YaHei UI" panose="020B0503020204020204" pitchFamily="34" charset="-122"/>
                            <a:cs typeface="Times" panose="02020603050405020304" pitchFamily="18" charset="0"/>
                          </a:rPr>
                          <m:t>𝑠</m:t>
                        </m:r>
                      </m:sub>
                    </m:sSub>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add </a:t>
                </a:r>
                <a14:m>
                  <m:oMath xmlns:m="http://schemas.openxmlformats.org/officeDocument/2006/math">
                    <m:sSub>
                      <m:sSubPr>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𝑋</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𝑠</m:t>
                        </m:r>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m:t>
                        </m:r>
                      </m:sub>
                    </m:sSub>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to the output of </a:t>
                </a:r>
                <a14:m>
                  <m:oMath xmlns:m="http://schemas.openxmlformats.org/officeDocument/2006/math">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𝑋</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𝑠</m:t>
                        </m:r>
                      </m:sub>
                    </m:sSub>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where </a:t>
                </a:r>
                <a14:m>
                  <m:oMath xmlns:m="http://schemas.openxmlformats.org/officeDocument/2006/math">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𝑋</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𝑠</m:t>
                        </m:r>
                        <m:r>
                          <a:rPr lang="en-US" altLang="zh-CN" sz="1800" i="1">
                            <a:latin typeface="Cambria Math" panose="02040503050406030204" pitchFamily="18" charset="0"/>
                            <a:ea typeface="Cambria Math" panose="02040503050406030204" pitchFamily="18" charset="0"/>
                            <a:cs typeface="Times" panose="02020603050405020304" pitchFamily="18" charset="0"/>
                          </a:rPr>
                          <m:t>∆</m:t>
                        </m:r>
                      </m:sub>
                    </m:sSub>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m:t>
                    </m:r>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𝑀𝐿𝑋</m:t>
                    </m:r>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m:t>
                    </m:r>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𝑀𝑍</m:t>
                    </m:r>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New outputs are similar to that of the dynamics obtained from the slow states of the original system.</a:t>
                </a:r>
              </a:p>
              <a:p>
                <a:pPr marL="342900" indent="-342900" algn="just">
                  <a:spcAft>
                    <a:spcPts val="600"/>
                  </a:spcAft>
                  <a:buFont typeface="+mj-lt"/>
                  <a:buAutoNum type="arabicPeriod" startAt="10"/>
                </a:pPr>
                <a:r>
                  <a:rPr lang="en-US" altLang="zh-CN" sz="1800" dirty="0">
                    <a:latin typeface="Times" panose="02020603050405020304" pitchFamily="18" charset="0"/>
                    <a:ea typeface="Microsoft YaHei UI" panose="020B0503020204020204" pitchFamily="34" charset="-122"/>
                    <a:cs typeface="Times" panose="02020603050405020304" pitchFamily="18" charset="0"/>
                  </a:rPr>
                  <a:t>Predict the fast states using algebraic solutions</a:t>
                </a:r>
              </a:p>
              <a:p>
                <a:pPr algn="just">
                  <a:spcAft>
                    <a:spcPts val="600"/>
                  </a:spcAft>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𝑧</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𝑓</m:t>
                          </m:r>
                        </m:sub>
                      </m:s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𝐿</m:t>
                      </m:r>
                      <m:sSub>
                        <m:sSubPr>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𝑥</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𝑐</m:t>
                          </m:r>
                        </m:sub>
                      </m:s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sSub>
                        <m:sSubPr>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𝑧</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𝑐</m:t>
                          </m:r>
                        </m:sub>
                      </m:sSub>
                    </m:oMath>
                  </m:oMathPara>
                </a14:m>
                <a:endParaRPr lang="en-US" altLang="zh-CN" sz="1800" b="0" dirty="0">
                  <a:latin typeface="Times" panose="02020603050405020304" pitchFamily="18" charset="0"/>
                  <a:ea typeface="Microsoft YaHei UI" panose="020B0503020204020204" pitchFamily="34" charset="-122"/>
                  <a:cs typeface="Times" panose="02020603050405020304" pitchFamily="18" charset="0"/>
                </a:endParaRPr>
              </a:p>
              <a:p>
                <a:pPr algn="just">
                  <a:spcAft>
                    <a:spcPts val="600"/>
                  </a:spcAft>
                </a:pPr>
                <a14:m>
                  <m:oMathPara xmlns:m="http://schemas.openxmlformats.org/officeDocument/2006/math">
                    <m:oMathParaPr>
                      <m:jc m:val="centerGroup"/>
                    </m:oMathParaPr>
                    <m:oMath xmlns:m="http://schemas.openxmlformats.org/officeDocument/2006/math">
                      <m:r>
                        <a:rPr lang="zh-CN" altLang="en-US" sz="1800" i="1" smtClean="0">
                          <a:latin typeface="Cambria Math" panose="02040503050406030204" pitchFamily="18" charset="0"/>
                          <a:ea typeface="Microsoft YaHei UI" panose="020B0503020204020204" pitchFamily="34" charset="-122"/>
                          <a:cs typeface="Times" panose="02020603050405020304" pitchFamily="18" charset="0"/>
                        </a:rPr>
                        <m:t>⟹</m:t>
                      </m:r>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𝑧</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𝑐</m:t>
                          </m:r>
                        </m:sub>
                      </m:s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𝐿</m:t>
                      </m:r>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𝑥</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𝑐</m:t>
                          </m:r>
                        </m:sub>
                      </m:s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𝑧</m:t>
                          </m:r>
                        </m:e>
                        <m: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𝑓</m:t>
                          </m:r>
                        </m:sub>
                      </m:s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r>
                        <a:rPr lang="en-US" altLang="zh-CN" sz="1800" i="1">
                          <a:latin typeface="Cambria Math" panose="02040503050406030204" pitchFamily="18" charset="0"/>
                          <a:ea typeface="Microsoft YaHei UI" panose="020B0503020204020204" pitchFamily="34" charset="-122"/>
                          <a:cs typeface="Times" panose="02020603050405020304" pitchFamily="18" charset="0"/>
                        </a:rPr>
                        <m:t>−</m:t>
                      </m:r>
                      <m:r>
                        <a:rPr lang="en-US" altLang="zh-CN" sz="1800" i="1">
                          <a:latin typeface="Cambria Math" panose="02040503050406030204" pitchFamily="18" charset="0"/>
                          <a:ea typeface="Microsoft YaHei UI" panose="020B0503020204020204" pitchFamily="34" charset="-122"/>
                          <a:cs typeface="Times" panose="02020603050405020304" pitchFamily="18" charset="0"/>
                        </a:rPr>
                        <m:t>𝐿</m:t>
                      </m:r>
                      <m:sSub>
                        <m:sSubPr>
                          <m:ctrlPr>
                            <a:rPr lang="en-US" altLang="zh-CN" sz="1800" i="1">
                              <a:latin typeface="Cambria Math" panose="02040503050406030204" pitchFamily="18" charset="0"/>
                              <a:ea typeface="Microsoft YaHei UI" panose="020B0503020204020204" pitchFamily="34" charset="-122"/>
                              <a:cs typeface="Times" panose="02020603050405020304" pitchFamily="18" charset="0"/>
                            </a:rPr>
                          </m:ctrlPr>
                        </m:sSubPr>
                        <m:e>
                          <m:r>
                            <a:rPr lang="en-US" altLang="zh-CN" sz="1800" i="1">
                              <a:latin typeface="Cambria Math" panose="02040503050406030204" pitchFamily="18" charset="0"/>
                              <a:ea typeface="Microsoft YaHei UI" panose="020B0503020204020204" pitchFamily="34" charset="-122"/>
                              <a:cs typeface="Times" panose="02020603050405020304" pitchFamily="18" charset="0"/>
                            </a:rPr>
                            <m:t>𝑥</m:t>
                          </m:r>
                        </m:e>
                        <m:sub>
                          <m:r>
                            <a:rPr lang="en-US" altLang="zh-CN" sz="1800" i="1">
                              <a:latin typeface="Cambria Math" panose="02040503050406030204" pitchFamily="18" charset="0"/>
                              <a:ea typeface="Microsoft YaHei UI" panose="020B0503020204020204" pitchFamily="34" charset="-122"/>
                              <a:cs typeface="Times" panose="02020603050405020304" pitchFamily="18" charset="0"/>
                            </a:rPr>
                            <m:t>𝑐</m:t>
                          </m:r>
                        </m:sub>
                      </m:sSub>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d>
                        <m:dPr>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dPr>
                        <m:e>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𝐿𝑋</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𝑍</m:t>
                          </m:r>
                        </m:e>
                      </m:d>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oMath>
                  </m:oMathPara>
                </a14:m>
                <a:endParaRPr lang="en-US" altLang="zh-CN" sz="1800" dirty="0">
                  <a:latin typeface="Times" panose="02020603050405020304" pitchFamily="18" charset="0"/>
                  <a:ea typeface="Microsoft YaHei UI" panose="020B0503020204020204" pitchFamily="34" charset="-122"/>
                  <a:cs typeface="Times" panose="02020603050405020304" pitchFamily="18" charset="0"/>
                </a:endParaRPr>
              </a:p>
              <a:p>
                <a:pPr marL="342900" indent="-342900" algn="just">
                  <a:spcAft>
                    <a:spcPts val="600"/>
                  </a:spcAft>
                  <a:buFont typeface="+mj-lt"/>
                  <a:buAutoNum type="arabicPeriod" startAt="12"/>
                </a:pPr>
                <a:r>
                  <a:rPr lang="en-US" altLang="zh-CN" sz="1800" dirty="0">
                    <a:latin typeface="Times" panose="02020603050405020304" pitchFamily="18" charset="0"/>
                    <a:ea typeface="Microsoft YaHei UI" panose="020B0503020204020204" pitchFamily="34" charset="-122"/>
                    <a:cs typeface="Times" panose="02020603050405020304" pitchFamily="18" charset="0"/>
                  </a:rPr>
                  <a:t>The reduced-order system is now ready for simulation. Fig. 14 shows the final arrangement for obtaining the dynamic response considering both the slow and the fast states.</a:t>
                </a:r>
                <a:endParaRPr lang="zh-CN" altLang="en-US" sz="1800" dirty="0">
                  <a:latin typeface="Times" panose="02020603050405020304" pitchFamily="18" charset="0"/>
                  <a:ea typeface="Microsoft YaHei UI" panose="020B0503020204020204" pitchFamily="34" charset="-122"/>
                  <a:cs typeface="Times" panose="02020603050405020304" pitchFamily="18" charset="0"/>
                </a:endParaRPr>
              </a:p>
            </p:txBody>
          </p:sp>
        </mc:Choice>
        <mc:Fallback xmlns="">
          <p:sp>
            <p:nvSpPr>
              <p:cNvPr id="19" name="文本框 18">
                <a:extLst>
                  <a:ext uri="{FF2B5EF4-FFF2-40B4-BE49-F238E27FC236}">
                    <a16:creationId xmlns:a16="http://schemas.microsoft.com/office/drawing/2014/main" id="{86A33DC9-2A82-4A6B-A810-11B1BA452EAA}"/>
                  </a:ext>
                </a:extLst>
              </p:cNvPr>
              <p:cNvSpPr txBox="1">
                <a:spLocks noRot="1" noChangeAspect="1" noMove="1" noResize="1" noEditPoints="1" noAdjustHandles="1" noChangeArrowheads="1" noChangeShapeType="1" noTextEdit="1"/>
              </p:cNvSpPr>
              <p:nvPr/>
            </p:nvSpPr>
            <p:spPr>
              <a:xfrm>
                <a:off x="708268" y="694142"/>
                <a:ext cx="7597532" cy="2937599"/>
              </a:xfrm>
              <a:prstGeom prst="rect">
                <a:avLst/>
              </a:prstGeom>
              <a:blipFill>
                <a:blip r:embed="rId3"/>
                <a:stretch>
                  <a:fillRect l="-481" t="-1245" r="-642" b="-2282"/>
                </a:stretch>
              </a:blipFill>
            </p:spPr>
            <p:txBody>
              <a:bodyPr/>
              <a:lstStyle/>
              <a:p>
                <a:r>
                  <a:rPr lang="zh-CN" altLang="en-US">
                    <a:noFill/>
                  </a:rPr>
                  <a:t> </a:t>
                </a:r>
              </a:p>
            </p:txBody>
          </p:sp>
        </mc:Fallback>
      </mc:AlternateContent>
      <p:sp>
        <p:nvSpPr>
          <p:cNvPr id="6" name="Rectangle 5">
            <a:extLst>
              <a:ext uri="{FF2B5EF4-FFF2-40B4-BE49-F238E27FC236}">
                <a16:creationId xmlns:a16="http://schemas.microsoft.com/office/drawing/2014/main" id="{E0DF04C7-8BD4-4A0C-B53C-AAE6717DC626}"/>
              </a:ext>
            </a:extLst>
          </p:cNvPr>
          <p:cNvSpPr/>
          <p:nvPr/>
        </p:nvSpPr>
        <p:spPr>
          <a:xfrm>
            <a:off x="685800" y="5715000"/>
            <a:ext cx="7696200" cy="400110"/>
          </a:xfrm>
          <a:prstGeom prst="rect">
            <a:avLst/>
          </a:prstGeom>
        </p:spPr>
        <p:txBody>
          <a:bodyPr wrap="square">
            <a:spAutoFit/>
          </a:bodyPr>
          <a:lstStyle/>
          <a:p>
            <a:pPr algn="just"/>
            <a:r>
              <a:rPr lang="en-US" sz="1000" dirty="0"/>
              <a:t>[2] </a:t>
            </a:r>
            <a:r>
              <a:rPr lang="en-US" sz="1000" dirty="0">
                <a:latin typeface="Times" panose="02020603050405020304" pitchFamily="18" charset="0"/>
                <a:cs typeface="Times" panose="02020603050405020304" pitchFamily="18" charset="0"/>
              </a:rPr>
              <a:t>M. </a:t>
            </a:r>
            <a:r>
              <a:rPr lang="en-US" sz="1000" dirty="0" err="1">
                <a:latin typeface="Times" panose="02020603050405020304" pitchFamily="18" charset="0"/>
                <a:cs typeface="Times" panose="02020603050405020304" pitchFamily="18" charset="0"/>
              </a:rPr>
              <a:t>Rasheduzzaman</a:t>
            </a:r>
            <a:r>
              <a:rPr lang="en-US" sz="1000" dirty="0">
                <a:latin typeface="Times" panose="02020603050405020304" pitchFamily="18" charset="0"/>
                <a:cs typeface="Times" panose="02020603050405020304" pitchFamily="18" charset="0"/>
              </a:rPr>
              <a:t>, J. A. Mueller, and J. W. Kimball, </a:t>
            </a:r>
            <a:r>
              <a:rPr lang="en-US" sz="1000" dirty="0" err="1">
                <a:latin typeface="Times" panose="02020603050405020304" pitchFamily="18" charset="0"/>
                <a:cs typeface="Times" panose="02020603050405020304" pitchFamily="18" charset="0"/>
              </a:rPr>
              <a:t>Rasheduzzaman</a:t>
            </a:r>
            <a:r>
              <a:rPr lang="en-US" sz="1000" dirty="0">
                <a:latin typeface="Times" panose="02020603050405020304" pitchFamily="18" charset="0"/>
                <a:cs typeface="Times" panose="02020603050405020304" pitchFamily="18" charset="0"/>
              </a:rPr>
              <a:t>. "Reduced-order small-signal model of microgrid systems." IEEE Transactions on Sustainable Energy 6.4 (2015): 1292-1305.</a:t>
            </a:r>
          </a:p>
        </p:txBody>
      </p:sp>
      <p:sp>
        <p:nvSpPr>
          <p:cNvPr id="8" name="文本框 7">
            <a:extLst>
              <a:ext uri="{FF2B5EF4-FFF2-40B4-BE49-F238E27FC236}">
                <a16:creationId xmlns:a16="http://schemas.microsoft.com/office/drawing/2014/main" id="{30732A3B-8046-49F7-AEA6-E7A84872F309}"/>
              </a:ext>
            </a:extLst>
          </p:cNvPr>
          <p:cNvSpPr txBox="1"/>
          <p:nvPr/>
        </p:nvSpPr>
        <p:spPr>
          <a:xfrm>
            <a:off x="2592860" y="5438001"/>
            <a:ext cx="3962400" cy="276999"/>
          </a:xfrm>
          <a:prstGeom prst="rect">
            <a:avLst/>
          </a:prstGeom>
          <a:noFill/>
        </p:spPr>
        <p:txBody>
          <a:bodyPr wrap="square" rtlCol="0">
            <a:spAutoFit/>
          </a:bodyPr>
          <a:lstStyle/>
          <a:p>
            <a:r>
              <a:rPr lang="en-US" altLang="zh-CN" sz="1200" dirty="0">
                <a:latin typeface="Times" panose="02020603050405020304" pitchFamily="18" charset="0"/>
                <a:cs typeface="Times" panose="02020603050405020304" pitchFamily="18" charset="0"/>
              </a:rPr>
              <a:t>Fig. 14. Corrected response from the reduced-order model.</a:t>
            </a:r>
            <a:endParaRPr lang="zh-CN" altLang="en-US" sz="1200" dirty="0">
              <a:latin typeface="Times" panose="02020603050405020304" pitchFamily="18" charset="0"/>
              <a:cs typeface="Times" panose="02020603050405020304" pitchFamily="18" charset="0"/>
            </a:endParaRPr>
          </a:p>
        </p:txBody>
      </p:sp>
      <p:sp>
        <p:nvSpPr>
          <p:cNvPr id="10" name="文本框 14">
            <a:extLst>
              <a:ext uri="{FF2B5EF4-FFF2-40B4-BE49-F238E27FC236}">
                <a16:creationId xmlns:a16="http://schemas.microsoft.com/office/drawing/2014/main" id="{51FCD5FA-33F1-42D3-88C5-7C1C5B21C562}"/>
              </a:ext>
            </a:extLst>
          </p:cNvPr>
          <p:cNvSpPr txBox="1"/>
          <p:nvPr/>
        </p:nvSpPr>
        <p:spPr>
          <a:xfrm>
            <a:off x="7772396" y="2297668"/>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(36)</a:t>
            </a:r>
            <a:endParaRPr lang="zh-CN" alt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8496251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533400"/>
          </a:xfrm>
        </p:spPr>
        <p:txBody>
          <a:bodyPr/>
          <a:lstStyle/>
          <a:p>
            <a:r>
              <a:rPr lang="en-US" sz="2800" dirty="0">
                <a:latin typeface="Times New Roman" panose="02020603050405020304" pitchFamily="18" charset="0"/>
                <a:cs typeface="Times New Roman" panose="02020603050405020304" pitchFamily="18" charset="0"/>
              </a:rPr>
              <a:t>Simulation Validation of Small-Signal Order Reduction</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25</a:t>
            </a:fld>
            <a:endParaRPr lang="en-US" dirty="0"/>
          </a:p>
        </p:txBody>
      </p:sp>
      <p:sp>
        <p:nvSpPr>
          <p:cNvPr id="5" name="Text Placeholder 4"/>
          <p:cNvSpPr>
            <a:spLocks noGrp="1"/>
          </p:cNvSpPr>
          <p:nvPr>
            <p:ph type="body" sz="quarter" idx="10"/>
          </p:nvPr>
        </p:nvSpPr>
        <p:spPr/>
        <p:txBody>
          <a:bodyPr/>
          <a:lstStyle/>
          <a:p>
            <a:endParaRPr lang="en-US"/>
          </a:p>
        </p:txBody>
      </p: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86A33DC9-2A82-4A6B-A810-11B1BA452EAA}"/>
                  </a:ext>
                </a:extLst>
              </p:cNvPr>
              <p:cNvSpPr txBox="1"/>
              <p:nvPr/>
            </p:nvSpPr>
            <p:spPr>
              <a:xfrm>
                <a:off x="708268" y="694142"/>
                <a:ext cx="7597532" cy="2345322"/>
              </a:xfrm>
              <a:prstGeom prst="rect">
                <a:avLst/>
              </a:prstGeom>
              <a:noFill/>
            </p:spPr>
            <p:txBody>
              <a:bodyPr wrap="square" rtlCol="0">
                <a:spAutoFit/>
              </a:bodyPr>
              <a:lstStyle/>
              <a:p>
                <a:pPr algn="just">
                  <a:spcAft>
                    <a:spcPts val="600"/>
                  </a:spcAft>
                </a:pPr>
                <a:r>
                  <a:rPr lang="en-US" altLang="zh-CN" sz="1800" dirty="0">
                    <a:latin typeface="Times" panose="02020603050405020304" pitchFamily="18" charset="0"/>
                    <a:ea typeface="Microsoft YaHei UI" panose="020B0503020204020204" pitchFamily="34" charset="-122"/>
                    <a:cs typeface="Times" panose="02020603050405020304" pitchFamily="18" charset="0"/>
                  </a:rPr>
                  <a:t>Simulation setup: For the grid-tied system, a set of linearization points is obtained with </a:t>
                </a:r>
                <a14:m>
                  <m:oMath xmlns:m="http://schemas.openxmlformats.org/officeDocument/2006/math">
                    <m:r>
                      <a:rPr lang="en-US" altLang="zh-CN" sz="1800" i="1" dirty="0" smtClean="0">
                        <a:latin typeface="Cambria Math" panose="02040503050406030204" pitchFamily="18" charset="0"/>
                        <a:ea typeface="Microsoft YaHei UI" panose="020B0503020204020204" pitchFamily="34" charset="-122"/>
                        <a:cs typeface="Times" panose="02020603050405020304" pitchFamily="18" charset="0"/>
                      </a:rPr>
                      <m:t>𝑢</m:t>
                    </m:r>
                    <m:r>
                      <a:rPr lang="en-US" altLang="zh-CN" sz="1800" i="1" dirty="0" smtClean="0">
                        <a:latin typeface="Cambria Math" panose="02040503050406030204" pitchFamily="18" charset="0"/>
                        <a:ea typeface="Microsoft YaHei UI" panose="020B0503020204020204" pitchFamily="34" charset="-122"/>
                        <a:cs typeface="Times" panose="02020603050405020304" pitchFamily="18" charset="0"/>
                      </a:rPr>
                      <m:t> = </m:t>
                    </m:r>
                    <m:sSup>
                      <m:sSupPr>
                        <m:ctrlPr>
                          <a:rPr lang="en-US" altLang="zh-CN" sz="1800" i="1" dirty="0" smtClean="0">
                            <a:latin typeface="Cambria Math" panose="02040503050406030204" pitchFamily="18" charset="0"/>
                            <a:ea typeface="Microsoft YaHei UI" panose="020B0503020204020204" pitchFamily="34" charset="-122"/>
                            <a:cs typeface="Times" panose="02020603050405020304" pitchFamily="18" charset="0"/>
                          </a:rPr>
                        </m:ctrlPr>
                      </m:sSupPr>
                      <m:e>
                        <m:r>
                          <a:rPr lang="en-US" altLang="zh-CN" sz="1800" i="1" dirty="0">
                            <a:latin typeface="Cambria Math" panose="02040503050406030204" pitchFamily="18" charset="0"/>
                            <a:ea typeface="Microsoft YaHei UI" panose="020B0503020204020204" pitchFamily="34" charset="-122"/>
                            <a:cs typeface="Times" panose="02020603050405020304" pitchFamily="18" charset="0"/>
                          </a:rPr>
                          <m:t>[0 0]</m:t>
                        </m:r>
                      </m:e>
                      <m:sup>
                        <m:r>
                          <a:rPr lang="en-US" altLang="zh-CN" sz="1800" b="0" i="1" dirty="0" smtClean="0">
                            <a:latin typeface="Cambria Math" panose="02040503050406030204" pitchFamily="18" charset="0"/>
                            <a:ea typeface="Microsoft YaHei UI" panose="020B0503020204020204" pitchFamily="34" charset="-122"/>
                            <a:cs typeface="Times" panose="02020603050405020304" pitchFamily="18" charset="0"/>
                          </a:rPr>
                          <m:t>𝑇</m:t>
                        </m:r>
                      </m:sup>
                    </m:sSup>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to evaluate the initial higher order matrices </a:t>
                </a:r>
                <a14:m>
                  <m:oMath xmlns:m="http://schemas.openxmlformats.org/officeDocument/2006/math">
                    <m:r>
                      <a:rPr lang="en-US" altLang="zh-CN" sz="1800" i="1" dirty="0" smtClean="0">
                        <a:latin typeface="Cambria Math" panose="02040503050406030204" pitchFamily="18" charset="0"/>
                        <a:ea typeface="Microsoft YaHei UI" panose="020B0503020204020204" pitchFamily="34" charset="-122"/>
                        <a:cs typeface="Times" panose="02020603050405020304" pitchFamily="18" charset="0"/>
                      </a:rPr>
                      <m:t>𝐴</m:t>
                    </m:r>
                    <m:r>
                      <a:rPr lang="en-US" altLang="zh-CN" sz="1800" i="1" dirty="0" smtClean="0">
                        <a:latin typeface="Cambria Math" panose="02040503050406030204" pitchFamily="18" charset="0"/>
                        <a:ea typeface="Microsoft YaHei UI" panose="020B0503020204020204" pitchFamily="34" charset="-122"/>
                        <a:cs typeface="Times" panose="02020603050405020304" pitchFamily="18" charset="0"/>
                      </a:rPr>
                      <m:t>,</m:t>
                    </m:r>
                    <m:r>
                      <a:rPr lang="en-US" altLang="zh-CN" sz="1800" i="1" dirty="0" smtClean="0">
                        <a:latin typeface="Cambria Math" panose="02040503050406030204" pitchFamily="18" charset="0"/>
                        <a:ea typeface="Microsoft YaHei UI" panose="020B0503020204020204" pitchFamily="34" charset="-122"/>
                        <a:cs typeface="Times" panose="02020603050405020304" pitchFamily="18" charset="0"/>
                      </a:rPr>
                      <m:t>𝐵</m:t>
                    </m:r>
                  </m:oMath>
                </a14:m>
                <a:r>
                  <a:rPr lang="en-US" altLang="zh-CN" sz="1800" dirty="0">
                    <a:latin typeface="Times" panose="02020603050405020304" pitchFamily="18" charset="0"/>
                    <a:ea typeface="Microsoft YaHei UI" panose="020B0503020204020204" pitchFamily="34" charset="-122"/>
                    <a:cs typeface="Times" panose="02020603050405020304" pitchFamily="18" charset="0"/>
                  </a:rPr>
                  <a:t> in (12) as [2]. The parameter setting is given in TABLE I. Using modal analysis we can identify the slow/fast states as follows,</a:t>
                </a:r>
              </a:p>
              <a:p>
                <a:pPr algn="just">
                  <a:spcAft>
                    <a:spcPts val="600"/>
                  </a:spcAft>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𝑥</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d>
                        <m:dPr>
                          <m:begChr m:val="["/>
                          <m:endChr m:val="]"/>
                          <m:ctrlPr>
                            <a:rPr lang="en-US" altLang="zh-CN" sz="1800" i="1" smtClean="0">
                              <a:latin typeface="Cambria Math" panose="02040503050406030204" pitchFamily="18" charset="0"/>
                              <a:ea typeface="Microsoft YaHei UI" panose="020B0503020204020204" pitchFamily="34" charset="-122"/>
                              <a:cs typeface="Times" panose="02020603050405020304" pitchFamily="18" charset="0"/>
                            </a:rPr>
                          </m:ctrlPr>
                        </m:dPr>
                        <m:e>
                          <m:r>
                            <a:rPr lang="en-US" altLang="zh-CN" sz="1800" b="0" i="1" smtClean="0">
                              <a:latin typeface="Cambria Math" panose="02040503050406030204" pitchFamily="18" charset="0"/>
                            </a:rPr>
                            <m:t>𝑃</m:t>
                          </m:r>
                          <m:r>
                            <a:rPr lang="en-US" altLang="zh-CN" sz="1800" i="1">
                              <a:latin typeface="Cambria Math" panose="02040503050406030204" pitchFamily="18" charset="0"/>
                            </a:rPr>
                            <m:t>,</m:t>
                          </m:r>
                          <m:r>
                            <a:rPr lang="en-US" altLang="zh-CN" sz="1800" b="0" i="1" smtClean="0">
                              <a:latin typeface="Cambria Math" panose="02040503050406030204" pitchFamily="18" charset="0"/>
                            </a:rPr>
                            <m:t>𝑄</m:t>
                          </m:r>
                          <m:r>
                            <a:rPr lang="en-US" altLang="zh-CN" sz="1800" i="1">
                              <a:latin typeface="Cambria Math" panose="02040503050406030204" pitchFamily="18" charset="0"/>
                            </a:rPr>
                            <m:t>,</m:t>
                          </m:r>
                          <m:r>
                            <a:rPr lang="zh-CN" altLang="en-US" sz="1800" i="1" smtClean="0">
                              <a:latin typeface="Cambria Math" panose="02040503050406030204" pitchFamily="18" charset="0"/>
                            </a:rPr>
                            <m:t>𝛿</m:t>
                          </m:r>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zh-CN" altLang="en-US" sz="1800" i="1">
                                  <a:latin typeface="Cambria Math" panose="02040503050406030204" pitchFamily="18" charset="0"/>
                                </a:rPr>
                                <m:t>𝜑</m:t>
                              </m:r>
                            </m:e>
                            <m:sub>
                              <m:r>
                                <a:rPr lang="en-US" altLang="zh-CN" sz="1800" i="1">
                                  <a:latin typeface="Cambria Math" panose="02040503050406030204" pitchFamily="18" charset="0"/>
                                </a:rPr>
                                <m:t>𝑃</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zh-CN" altLang="en-US" sz="1800" i="1">
                                  <a:latin typeface="Cambria Math" panose="02040503050406030204" pitchFamily="18" charset="0"/>
                                </a:rPr>
                                <m:t>𝜑</m:t>
                              </m:r>
                            </m:e>
                            <m:sub>
                              <m:r>
                                <a:rPr lang="en-US" altLang="zh-CN" sz="1800" i="1">
                                  <a:latin typeface="Cambria Math" panose="02040503050406030204" pitchFamily="18" charset="0"/>
                                </a:rPr>
                                <m:t>𝑄</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zh-CN" altLang="en-US" sz="1800" i="1">
                                  <a:latin typeface="Cambria Math" panose="02040503050406030204" pitchFamily="18" charset="0"/>
                                </a:rPr>
                                <m:t>𝛾</m:t>
                              </m:r>
                            </m:e>
                            <m:sub>
                              <m:r>
                                <a:rPr lang="en-US" altLang="zh-CN" sz="1800" i="1">
                                  <a:latin typeface="Cambria Math" panose="02040503050406030204" pitchFamily="18" charset="0"/>
                                </a:rPr>
                                <m:t>𝑑</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zh-CN" altLang="en-US" sz="1800" i="1">
                                  <a:latin typeface="Cambria Math" panose="02040503050406030204" pitchFamily="18" charset="0"/>
                                </a:rPr>
                                <m:t>𝛾</m:t>
                              </m:r>
                            </m:e>
                            <m:sub>
                              <m:r>
                                <a:rPr lang="en-US" altLang="zh-CN" sz="1800" i="1">
                                  <a:latin typeface="Cambria Math" panose="02040503050406030204" pitchFamily="18" charset="0"/>
                                </a:rPr>
                                <m:t>𝑞</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zh-CN" altLang="en-US" sz="1800" i="1">
                                  <a:latin typeface="Cambria Math" panose="02040503050406030204" pitchFamily="18" charset="0"/>
                                </a:rPr>
                                <m:t>𝜑</m:t>
                              </m:r>
                            </m:e>
                            <m:sub>
                              <m:r>
                                <a:rPr lang="en-US" altLang="zh-CN" sz="1800" i="1">
                                  <a:latin typeface="Cambria Math" panose="02040503050406030204" pitchFamily="18" charset="0"/>
                                </a:rPr>
                                <m:t>𝑃𝐿𝐿</m:t>
                              </m:r>
                            </m:sub>
                          </m:sSub>
                        </m:e>
                      </m:d>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oMath>
                  </m:oMathPara>
                </a14:m>
                <a:endParaRPr lang="en-US" altLang="zh-CN" sz="1800" b="0" dirty="0">
                  <a:latin typeface="Times" panose="02020603050405020304" pitchFamily="18" charset="0"/>
                  <a:ea typeface="Microsoft YaHei UI" panose="020B0503020204020204" pitchFamily="34" charset="-122"/>
                  <a:cs typeface="Times" panose="02020603050405020304" pitchFamily="18" charset="0"/>
                </a:endParaRPr>
              </a:p>
              <a:p>
                <a:pPr algn="just">
                  <a:spcAft>
                    <a:spcPts val="600"/>
                  </a:spcAft>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𝑧</m:t>
                      </m:r>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d>
                        <m:dPr>
                          <m:begChr m:val="["/>
                          <m:endChr m:val="]"/>
                          <m:ctrlP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ctrlPr>
                        </m:d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𝑖</m:t>
                              </m:r>
                            </m:e>
                            <m:sub>
                              <m:r>
                                <a:rPr lang="en-US" altLang="zh-CN" sz="1800" i="1">
                                  <a:latin typeface="Cambria Math" panose="02040503050406030204" pitchFamily="18" charset="0"/>
                                </a:rPr>
                                <m:t>𝑙𝑑</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𝑖</m:t>
                              </m:r>
                            </m:e>
                            <m:sub>
                              <m:r>
                                <a:rPr lang="en-US" altLang="zh-CN" sz="1800" i="1">
                                  <a:latin typeface="Cambria Math" panose="02040503050406030204" pitchFamily="18" charset="0"/>
                                </a:rPr>
                                <m:t>𝑙𝑞</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𝑣</m:t>
                              </m:r>
                            </m:e>
                            <m:sub>
                              <m:r>
                                <a:rPr lang="en-US" altLang="zh-CN" sz="1800" i="1">
                                  <a:latin typeface="Cambria Math" panose="02040503050406030204" pitchFamily="18" charset="0"/>
                                </a:rPr>
                                <m:t>𝑜𝑑</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𝑣</m:t>
                              </m:r>
                            </m:e>
                            <m:sub>
                              <m:r>
                                <a:rPr lang="en-US" altLang="zh-CN" sz="1800" i="1">
                                  <a:latin typeface="Cambria Math" panose="02040503050406030204" pitchFamily="18" charset="0"/>
                                </a:rPr>
                                <m:t>𝑜𝑞</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𝑖</m:t>
                              </m:r>
                            </m:e>
                            <m:sub>
                              <m:r>
                                <a:rPr lang="en-US" altLang="zh-CN" sz="1800" i="1">
                                  <a:latin typeface="Cambria Math" panose="02040503050406030204" pitchFamily="18" charset="0"/>
                                </a:rPr>
                                <m:t>𝑜𝑑</m:t>
                              </m:r>
                            </m:sub>
                          </m:sSub>
                          <m:r>
                            <m:rPr>
                              <m:nor/>
                            </m:rPr>
                            <a:rPr lang="en-US" altLang="zh-CN" sz="1800" dirty="0">
                              <a:latin typeface="Times" panose="02020603050405020304" pitchFamily="18" charset="0"/>
                              <a:cs typeface="Times" panose="02020603050405020304" pitchFamily="18" charset="0"/>
                            </a:rPr>
                            <m:t> </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𝑖</m:t>
                              </m:r>
                            </m:e>
                            <m:sub>
                              <m:r>
                                <a:rPr lang="en-US" altLang="zh-CN" sz="1800" i="1">
                                  <a:latin typeface="Cambria Math" panose="02040503050406030204" pitchFamily="18" charset="0"/>
                                </a:rPr>
                                <m:t>𝑜𝑞</m:t>
                              </m:r>
                            </m:sub>
                          </m:sSub>
                          <m:r>
                            <a:rPr lang="en-US" altLang="zh-CN" sz="1800" i="1">
                              <a:latin typeface="Cambria Math" panose="02040503050406030204" pitchFamily="18" charset="0"/>
                            </a:rPr>
                            <m:t>,</m:t>
                          </m:r>
                          <m:r>
                            <a:rPr lang="en-US" altLang="zh-CN" sz="1800" i="1" smtClean="0">
                              <a:latin typeface="Cambria Math" panose="02040503050406030204" pitchFamily="18" charset="0"/>
                            </a:rPr>
                            <m:t> </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𝑣</m:t>
                              </m:r>
                            </m:e>
                            <m:sub>
                              <m:r>
                                <a:rPr lang="en-US" altLang="zh-CN" sz="1800" i="1">
                                  <a:latin typeface="Cambria Math" panose="02040503050406030204" pitchFamily="18" charset="0"/>
                                </a:rPr>
                                <m:t>𝑜𝑑</m:t>
                              </m:r>
                              <m:r>
                                <a:rPr lang="en-US" altLang="zh-CN" sz="1800" i="1">
                                  <a:latin typeface="Cambria Math" panose="02040503050406030204" pitchFamily="18" charset="0"/>
                                </a:rPr>
                                <m:t>,</m:t>
                              </m:r>
                              <m:r>
                                <a:rPr lang="en-US" altLang="zh-CN" sz="1800" i="1">
                                  <a:latin typeface="Cambria Math" panose="02040503050406030204" pitchFamily="18" charset="0"/>
                                </a:rPr>
                                <m:t>𝑓</m:t>
                              </m:r>
                            </m:sub>
                          </m:sSub>
                        </m:e>
                      </m:d>
                      <m:r>
                        <a:rPr lang="en-US" altLang="zh-CN" sz="1800" b="0" i="1" smtClean="0">
                          <a:latin typeface="Cambria Math" panose="02040503050406030204" pitchFamily="18" charset="0"/>
                          <a:ea typeface="Microsoft YaHei UI" panose="020B0503020204020204" pitchFamily="34" charset="-122"/>
                          <a:cs typeface="Times" panose="02020603050405020304" pitchFamily="18" charset="0"/>
                        </a:rPr>
                        <m:t>.</m:t>
                      </m:r>
                    </m:oMath>
                  </m:oMathPara>
                </a14:m>
                <a:endParaRPr lang="en-US" altLang="zh-CN" sz="1800" dirty="0">
                  <a:latin typeface="Times" panose="02020603050405020304" pitchFamily="18" charset="0"/>
                  <a:ea typeface="Microsoft YaHei UI" panose="020B0503020204020204" pitchFamily="34" charset="-122"/>
                  <a:cs typeface="Times" panose="02020603050405020304" pitchFamily="18" charset="0"/>
                </a:endParaRPr>
              </a:p>
              <a:p>
                <a:pPr algn="just">
                  <a:spcAft>
                    <a:spcPts val="600"/>
                  </a:spcAft>
                </a:pPr>
                <a:endParaRPr lang="zh-CN" altLang="en-US" sz="1800" dirty="0">
                  <a:latin typeface="Times" panose="02020603050405020304" pitchFamily="18" charset="0"/>
                  <a:ea typeface="Microsoft YaHei UI" panose="020B0503020204020204" pitchFamily="34" charset="-122"/>
                  <a:cs typeface="Times" panose="02020603050405020304" pitchFamily="18" charset="0"/>
                </a:endParaRPr>
              </a:p>
            </p:txBody>
          </p:sp>
        </mc:Choice>
        <mc:Fallback xmlns="">
          <p:sp>
            <p:nvSpPr>
              <p:cNvPr id="19" name="文本框 18">
                <a:extLst>
                  <a:ext uri="{FF2B5EF4-FFF2-40B4-BE49-F238E27FC236}">
                    <a16:creationId xmlns:a16="http://schemas.microsoft.com/office/drawing/2014/main" id="{86A33DC9-2A82-4A6B-A810-11B1BA452EAA}"/>
                  </a:ext>
                </a:extLst>
              </p:cNvPr>
              <p:cNvSpPr txBox="1">
                <a:spLocks noRot="1" noChangeAspect="1" noMove="1" noResize="1" noEditPoints="1" noAdjustHandles="1" noChangeArrowheads="1" noChangeShapeType="1" noTextEdit="1"/>
              </p:cNvSpPr>
              <p:nvPr/>
            </p:nvSpPr>
            <p:spPr>
              <a:xfrm>
                <a:off x="708268" y="694142"/>
                <a:ext cx="7597532" cy="2345322"/>
              </a:xfrm>
              <a:prstGeom prst="rect">
                <a:avLst/>
              </a:prstGeom>
              <a:blipFill>
                <a:blip r:embed="rId2"/>
                <a:stretch>
                  <a:fillRect l="-642" t="-1558" r="-642"/>
                </a:stretch>
              </a:blipFill>
            </p:spPr>
            <p:txBody>
              <a:bodyPr/>
              <a:lstStyle/>
              <a:p>
                <a:r>
                  <a:rPr lang="zh-CN" altLang="en-US">
                    <a:noFill/>
                  </a:rPr>
                  <a:t> </a:t>
                </a:r>
              </a:p>
            </p:txBody>
          </p:sp>
        </mc:Fallback>
      </mc:AlternateContent>
      <p:pic>
        <p:nvPicPr>
          <p:cNvPr id="9" name="图片 8">
            <a:extLst>
              <a:ext uri="{FF2B5EF4-FFF2-40B4-BE49-F238E27FC236}">
                <a16:creationId xmlns:a16="http://schemas.microsoft.com/office/drawing/2014/main" id="{6EC06B5F-9AAE-4CA9-82B5-626FBCBE4490}"/>
              </a:ext>
            </a:extLst>
          </p:cNvPr>
          <p:cNvPicPr>
            <a:picLocks noChangeAspect="1"/>
          </p:cNvPicPr>
          <p:nvPr/>
        </p:nvPicPr>
        <p:blipFill rotWithShape="1">
          <a:blip r:embed="rId3"/>
          <a:srcRect t="3581"/>
          <a:stretch/>
        </p:blipFill>
        <p:spPr>
          <a:xfrm>
            <a:off x="4953000" y="3108661"/>
            <a:ext cx="3774446" cy="1996739"/>
          </a:xfrm>
          <a:prstGeom prst="rect">
            <a:avLst/>
          </a:prstGeom>
        </p:spPr>
      </p:pic>
      <p:sp>
        <p:nvSpPr>
          <p:cNvPr id="10" name="Rectangle 5">
            <a:extLst>
              <a:ext uri="{FF2B5EF4-FFF2-40B4-BE49-F238E27FC236}">
                <a16:creationId xmlns:a16="http://schemas.microsoft.com/office/drawing/2014/main" id="{D942845A-20E8-4730-80B7-43BEF278E311}"/>
              </a:ext>
            </a:extLst>
          </p:cNvPr>
          <p:cNvSpPr/>
          <p:nvPr/>
        </p:nvSpPr>
        <p:spPr>
          <a:xfrm>
            <a:off x="685800" y="5410200"/>
            <a:ext cx="7696200" cy="861774"/>
          </a:xfrm>
          <a:prstGeom prst="rect">
            <a:avLst/>
          </a:prstGeom>
        </p:spPr>
        <p:txBody>
          <a:bodyPr wrap="square">
            <a:spAutoFit/>
          </a:bodyPr>
          <a:lstStyle/>
          <a:p>
            <a:pPr algn="just"/>
            <a:r>
              <a:rPr lang="en-US" sz="1000" dirty="0"/>
              <a:t>[1] </a:t>
            </a:r>
            <a:r>
              <a:rPr lang="en-US" sz="1000" dirty="0">
                <a:latin typeface="Times" panose="02020603050405020304" pitchFamily="18" charset="0"/>
                <a:cs typeface="Times" panose="02020603050405020304" pitchFamily="18" charset="0"/>
              </a:rPr>
              <a:t>M. </a:t>
            </a:r>
            <a:r>
              <a:rPr lang="en-US" sz="1000" dirty="0" err="1">
                <a:latin typeface="Times" panose="02020603050405020304" pitchFamily="18" charset="0"/>
                <a:cs typeface="Times" panose="02020603050405020304" pitchFamily="18" charset="0"/>
              </a:rPr>
              <a:t>Rasheduzzaman</a:t>
            </a:r>
            <a:r>
              <a:rPr lang="en-US" sz="1000" dirty="0">
                <a:latin typeface="Times" panose="02020603050405020304" pitchFamily="18" charset="0"/>
                <a:cs typeface="Times" panose="02020603050405020304" pitchFamily="18" charset="0"/>
              </a:rPr>
              <a:t>, J. A. Mueller, and J. W. Kimball, “An accurate small-signal model of inverter-dominated islanded microgrids using </a:t>
            </a:r>
            <a:r>
              <a:rPr lang="en-US" sz="1000" dirty="0" err="1">
                <a:latin typeface="Times" panose="02020603050405020304" pitchFamily="18" charset="0"/>
                <a:cs typeface="Times" panose="02020603050405020304" pitchFamily="18" charset="0"/>
              </a:rPr>
              <a:t>dq</a:t>
            </a:r>
            <a:r>
              <a:rPr lang="en-US" sz="1000" dirty="0">
                <a:latin typeface="Times" panose="02020603050405020304" pitchFamily="18" charset="0"/>
                <a:cs typeface="Times" panose="02020603050405020304" pitchFamily="18" charset="0"/>
              </a:rPr>
              <a:t> reference frame,” IEEE J. </a:t>
            </a:r>
            <a:r>
              <a:rPr lang="en-US" sz="1000" dirty="0" err="1">
                <a:latin typeface="Times" panose="02020603050405020304" pitchFamily="18" charset="0"/>
                <a:cs typeface="Times" panose="02020603050405020304" pitchFamily="18" charset="0"/>
              </a:rPr>
              <a:t>Emerg</a:t>
            </a:r>
            <a:r>
              <a:rPr lang="en-US" sz="1000" dirty="0">
                <a:latin typeface="Times" panose="02020603050405020304" pitchFamily="18" charset="0"/>
                <a:cs typeface="Times" panose="02020603050405020304" pitchFamily="18" charset="0"/>
              </a:rPr>
              <a:t>. Sel. Topics Power Electron., vol. 2, no. 4, pp. 1070–1080, Dec. 2014.</a:t>
            </a:r>
          </a:p>
          <a:p>
            <a:pPr algn="just"/>
            <a:r>
              <a:rPr lang="en-US" altLang="zh-CN" sz="1000" dirty="0"/>
              <a:t>[2] </a:t>
            </a:r>
            <a:r>
              <a:rPr lang="en-US" altLang="zh-CN" sz="1000" dirty="0">
                <a:latin typeface="Times" panose="02020603050405020304" pitchFamily="18" charset="0"/>
                <a:cs typeface="Times" panose="02020603050405020304" pitchFamily="18" charset="0"/>
              </a:rPr>
              <a:t>M. </a:t>
            </a:r>
            <a:r>
              <a:rPr lang="en-US" altLang="zh-CN" sz="1000" dirty="0" err="1">
                <a:latin typeface="Times" panose="02020603050405020304" pitchFamily="18" charset="0"/>
                <a:cs typeface="Times" panose="02020603050405020304" pitchFamily="18" charset="0"/>
              </a:rPr>
              <a:t>Rasheduzzaman</a:t>
            </a:r>
            <a:r>
              <a:rPr lang="en-US" altLang="zh-CN" sz="1000" dirty="0">
                <a:latin typeface="Times" panose="02020603050405020304" pitchFamily="18" charset="0"/>
                <a:cs typeface="Times" panose="02020603050405020304" pitchFamily="18" charset="0"/>
              </a:rPr>
              <a:t>, J. A. Mueller, and J. W. Kimball, </a:t>
            </a:r>
            <a:r>
              <a:rPr lang="en-US" altLang="zh-CN" sz="1000" dirty="0" err="1">
                <a:latin typeface="Times" panose="02020603050405020304" pitchFamily="18" charset="0"/>
                <a:cs typeface="Times" panose="02020603050405020304" pitchFamily="18" charset="0"/>
              </a:rPr>
              <a:t>Rasheduzzaman</a:t>
            </a:r>
            <a:r>
              <a:rPr lang="en-US" altLang="zh-CN" sz="1000" dirty="0">
                <a:latin typeface="Times" panose="02020603050405020304" pitchFamily="18" charset="0"/>
                <a:cs typeface="Times" panose="02020603050405020304" pitchFamily="18" charset="0"/>
              </a:rPr>
              <a:t>. "Reduced-order small-signal model of microgrid systems." IEEE Transactions on Sustainable Energy 6.4 (2015): 1292-1305.</a:t>
            </a:r>
          </a:p>
          <a:p>
            <a:pPr algn="just"/>
            <a:endParaRPr lang="en-US" sz="1000" dirty="0">
              <a:latin typeface="Times" panose="02020603050405020304" pitchFamily="18" charset="0"/>
              <a:cs typeface="Times" panose="02020603050405020304" pitchFamily="18" charset="0"/>
            </a:endParaRPr>
          </a:p>
        </p:txBody>
      </p:sp>
      <p:pic>
        <p:nvPicPr>
          <p:cNvPr id="7" name="图片 6">
            <a:extLst>
              <a:ext uri="{FF2B5EF4-FFF2-40B4-BE49-F238E27FC236}">
                <a16:creationId xmlns:a16="http://schemas.microsoft.com/office/drawing/2014/main" id="{611FEBD7-D135-4C9A-A7AB-42DB18ECC4A2}"/>
              </a:ext>
            </a:extLst>
          </p:cNvPr>
          <p:cNvPicPr>
            <a:picLocks noChangeAspect="1"/>
          </p:cNvPicPr>
          <p:nvPr/>
        </p:nvPicPr>
        <p:blipFill>
          <a:blip r:embed="rId4"/>
          <a:stretch>
            <a:fillRect/>
          </a:stretch>
        </p:blipFill>
        <p:spPr>
          <a:xfrm>
            <a:off x="333633" y="2875847"/>
            <a:ext cx="4337206" cy="1999296"/>
          </a:xfrm>
          <a:prstGeom prst="rect">
            <a:avLst/>
          </a:prstGeom>
        </p:spPr>
      </p:pic>
      <p:sp>
        <p:nvSpPr>
          <p:cNvPr id="12" name="文本框 11">
            <a:extLst>
              <a:ext uri="{FF2B5EF4-FFF2-40B4-BE49-F238E27FC236}">
                <a16:creationId xmlns:a16="http://schemas.microsoft.com/office/drawing/2014/main" id="{B27810AD-AFD6-4629-B26E-BF8AE260F759}"/>
              </a:ext>
            </a:extLst>
          </p:cNvPr>
          <p:cNvSpPr txBox="1"/>
          <p:nvPr/>
        </p:nvSpPr>
        <p:spPr>
          <a:xfrm>
            <a:off x="1219200" y="5004172"/>
            <a:ext cx="2653629" cy="276999"/>
          </a:xfrm>
          <a:prstGeom prst="rect">
            <a:avLst/>
          </a:prstGeom>
          <a:noFill/>
        </p:spPr>
        <p:txBody>
          <a:bodyPr wrap="square" rtlCol="0">
            <a:spAutoFit/>
          </a:bodyPr>
          <a:lstStyle/>
          <a:p>
            <a:r>
              <a:rPr lang="en-US" altLang="zh-CN" sz="1200" dirty="0">
                <a:latin typeface="Times" panose="02020603050405020304" pitchFamily="18" charset="0"/>
                <a:cs typeface="Times" panose="02020603050405020304" pitchFamily="18" charset="0"/>
              </a:rPr>
              <a:t>Fig. 15. Two-bus microgrid system [1].</a:t>
            </a:r>
            <a:endParaRPr lang="zh-CN" altLang="en-US" sz="1200" dirty="0">
              <a:latin typeface="Times" panose="02020603050405020304" pitchFamily="18" charset="0"/>
              <a:cs typeface="Times" panose="02020603050405020304" pitchFamily="18" charset="0"/>
            </a:endParaRPr>
          </a:p>
        </p:txBody>
      </p:sp>
      <p:sp>
        <p:nvSpPr>
          <p:cNvPr id="13" name="文本框 14">
            <a:extLst>
              <a:ext uri="{FF2B5EF4-FFF2-40B4-BE49-F238E27FC236}">
                <a16:creationId xmlns:a16="http://schemas.microsoft.com/office/drawing/2014/main" id="{A2EBB66D-A933-4CE1-8CA9-CBF19210C1F9}"/>
              </a:ext>
            </a:extLst>
          </p:cNvPr>
          <p:cNvSpPr txBox="1"/>
          <p:nvPr/>
        </p:nvSpPr>
        <p:spPr>
          <a:xfrm>
            <a:off x="7772396" y="1905000"/>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(37)</a:t>
            </a:r>
            <a:endParaRPr lang="zh-CN" altLang="en-US" sz="1800" dirty="0">
              <a:latin typeface="Times" panose="02020603050405020304" pitchFamily="18" charset="0"/>
              <a:cs typeface="Times" panose="02020603050405020304" pitchFamily="18" charset="0"/>
            </a:endParaRPr>
          </a:p>
        </p:txBody>
      </p:sp>
      <p:sp>
        <p:nvSpPr>
          <p:cNvPr id="14" name="文本框 14">
            <a:extLst>
              <a:ext uri="{FF2B5EF4-FFF2-40B4-BE49-F238E27FC236}">
                <a16:creationId xmlns:a16="http://schemas.microsoft.com/office/drawing/2014/main" id="{C7EC05A8-99B4-4ACD-9ED3-0C0D9E7863CA}"/>
              </a:ext>
            </a:extLst>
          </p:cNvPr>
          <p:cNvSpPr txBox="1"/>
          <p:nvPr/>
        </p:nvSpPr>
        <p:spPr>
          <a:xfrm>
            <a:off x="7772396" y="2286000"/>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(38)</a:t>
            </a:r>
            <a:endParaRPr lang="zh-CN" alt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4219094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533400"/>
          </a:xfrm>
        </p:spPr>
        <p:txBody>
          <a:bodyPr/>
          <a:lstStyle/>
          <a:p>
            <a:r>
              <a:rPr lang="en-US" sz="2800" dirty="0">
                <a:latin typeface="Times New Roman" panose="02020603050405020304" pitchFamily="18" charset="0"/>
                <a:cs typeface="Times New Roman" panose="02020603050405020304" pitchFamily="18" charset="0"/>
              </a:rPr>
              <a:t>Simulation Validation of Small-Signal Order Reduction</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26</a:t>
            </a:fld>
            <a:endParaRPr lang="en-US" dirty="0"/>
          </a:p>
        </p:txBody>
      </p:sp>
      <p:sp>
        <p:nvSpPr>
          <p:cNvPr id="5" name="Text Placeholder 4"/>
          <p:cNvSpPr>
            <a:spLocks noGrp="1"/>
          </p:cNvSpPr>
          <p:nvPr>
            <p:ph type="body" sz="quarter" idx="10"/>
          </p:nvPr>
        </p:nvSpPr>
        <p:spPr/>
        <p:txBody>
          <a:bodyPr/>
          <a:lstStyle/>
          <a:p>
            <a:endParaRPr lang="en-US"/>
          </a:p>
        </p:txBody>
      </p:sp>
      <p:sp>
        <p:nvSpPr>
          <p:cNvPr id="10" name="Rectangle 5">
            <a:extLst>
              <a:ext uri="{FF2B5EF4-FFF2-40B4-BE49-F238E27FC236}">
                <a16:creationId xmlns:a16="http://schemas.microsoft.com/office/drawing/2014/main" id="{D942845A-20E8-4730-80B7-43BEF278E311}"/>
              </a:ext>
            </a:extLst>
          </p:cNvPr>
          <p:cNvSpPr/>
          <p:nvPr/>
        </p:nvSpPr>
        <p:spPr>
          <a:xfrm>
            <a:off x="685800" y="5695890"/>
            <a:ext cx="7696200" cy="400110"/>
          </a:xfrm>
          <a:prstGeom prst="rect">
            <a:avLst/>
          </a:prstGeom>
        </p:spPr>
        <p:txBody>
          <a:bodyPr wrap="square">
            <a:spAutoFit/>
          </a:bodyPr>
          <a:lstStyle/>
          <a:p>
            <a:pPr algn="just"/>
            <a:r>
              <a:rPr lang="en-US" altLang="zh-CN" sz="1000" dirty="0"/>
              <a:t>[2] </a:t>
            </a:r>
            <a:r>
              <a:rPr lang="en-US" altLang="zh-CN" sz="1000" dirty="0">
                <a:latin typeface="Times" panose="02020603050405020304" pitchFamily="18" charset="0"/>
                <a:cs typeface="Times" panose="02020603050405020304" pitchFamily="18" charset="0"/>
              </a:rPr>
              <a:t>M. </a:t>
            </a:r>
            <a:r>
              <a:rPr lang="en-US" altLang="zh-CN" sz="1000" dirty="0" err="1">
                <a:latin typeface="Times" panose="02020603050405020304" pitchFamily="18" charset="0"/>
                <a:cs typeface="Times" panose="02020603050405020304" pitchFamily="18" charset="0"/>
              </a:rPr>
              <a:t>Rasheduzzaman</a:t>
            </a:r>
            <a:r>
              <a:rPr lang="en-US" altLang="zh-CN" sz="1000" dirty="0">
                <a:latin typeface="Times" panose="02020603050405020304" pitchFamily="18" charset="0"/>
                <a:cs typeface="Times" panose="02020603050405020304" pitchFamily="18" charset="0"/>
              </a:rPr>
              <a:t>, J. A. Mueller, and J. W. Kimball, </a:t>
            </a:r>
            <a:r>
              <a:rPr lang="en-US" altLang="zh-CN" sz="1000" dirty="0" err="1">
                <a:latin typeface="Times" panose="02020603050405020304" pitchFamily="18" charset="0"/>
                <a:cs typeface="Times" panose="02020603050405020304" pitchFamily="18" charset="0"/>
              </a:rPr>
              <a:t>Rasheduzzaman</a:t>
            </a:r>
            <a:r>
              <a:rPr lang="en-US" altLang="zh-CN" sz="1000" dirty="0">
                <a:latin typeface="Times" panose="02020603050405020304" pitchFamily="18" charset="0"/>
                <a:cs typeface="Times" panose="02020603050405020304" pitchFamily="18" charset="0"/>
              </a:rPr>
              <a:t>. "Reduced-order small-signal model of microgrid systems." IEEE Transactions on Sustainable Energy 6.4 (2015): 1292-1305.</a:t>
            </a:r>
            <a:endParaRPr lang="en-US" sz="1000" dirty="0">
              <a:latin typeface="Times" panose="02020603050405020304" pitchFamily="18" charset="0"/>
              <a:cs typeface="Times" panose="02020603050405020304" pitchFamily="18" charset="0"/>
            </a:endParaRPr>
          </a:p>
        </p:txBody>
      </p:sp>
      <p:sp>
        <p:nvSpPr>
          <p:cNvPr id="11" name="文本框 10">
            <a:extLst>
              <a:ext uri="{FF2B5EF4-FFF2-40B4-BE49-F238E27FC236}">
                <a16:creationId xmlns:a16="http://schemas.microsoft.com/office/drawing/2014/main" id="{06EBDBED-034C-4273-B414-7C3857A36B8C}"/>
              </a:ext>
            </a:extLst>
          </p:cNvPr>
          <p:cNvSpPr txBox="1"/>
          <p:nvPr/>
        </p:nvSpPr>
        <p:spPr>
          <a:xfrm>
            <a:off x="1143000" y="4798199"/>
            <a:ext cx="7048500" cy="646331"/>
          </a:xfrm>
          <a:prstGeom prst="rect">
            <a:avLst/>
          </a:prstGeom>
          <a:noFill/>
        </p:spPr>
        <p:txBody>
          <a:bodyPr wrap="square" rtlCol="0">
            <a:spAutoFit/>
          </a:bodyPr>
          <a:lstStyle/>
          <a:p>
            <a:pPr algn="just"/>
            <a:r>
              <a:rPr lang="en-US" altLang="zh-CN" sz="1200" dirty="0">
                <a:latin typeface="Times" panose="02020603050405020304" pitchFamily="18" charset="0"/>
                <a:cs typeface="Times" panose="02020603050405020304" pitchFamily="18" charset="0"/>
              </a:rPr>
              <a:t>Fig. 16. Verification of the system dynamics of interests. (a) Active power. (b) Reactive power. (c) d-axis inductor current. (d) q-axis inductor current. (e) d-axis output current. (f) q-axis output current. (g) d-axis output voltage. (h) q-axis output voltage [2].</a:t>
            </a:r>
            <a:endParaRPr lang="zh-CN" altLang="en-US" sz="1200" dirty="0">
              <a:latin typeface="Times" panose="02020603050405020304" pitchFamily="18" charset="0"/>
              <a:cs typeface="Times" panose="02020603050405020304" pitchFamily="18" charset="0"/>
            </a:endParaRPr>
          </a:p>
        </p:txBody>
      </p:sp>
      <p:pic>
        <p:nvPicPr>
          <p:cNvPr id="6" name="图片 5">
            <a:extLst>
              <a:ext uri="{FF2B5EF4-FFF2-40B4-BE49-F238E27FC236}">
                <a16:creationId xmlns:a16="http://schemas.microsoft.com/office/drawing/2014/main" id="{BA9B436C-EA5F-43FD-99B8-C3EB91A78AE6}"/>
              </a:ext>
            </a:extLst>
          </p:cNvPr>
          <p:cNvPicPr>
            <a:picLocks noChangeAspect="1"/>
          </p:cNvPicPr>
          <p:nvPr/>
        </p:nvPicPr>
        <p:blipFill>
          <a:blip r:embed="rId2"/>
          <a:stretch>
            <a:fillRect/>
          </a:stretch>
        </p:blipFill>
        <p:spPr>
          <a:xfrm>
            <a:off x="952500" y="990600"/>
            <a:ext cx="7239000" cy="1727602"/>
          </a:xfrm>
          <a:prstGeom prst="rect">
            <a:avLst/>
          </a:prstGeom>
        </p:spPr>
      </p:pic>
      <p:pic>
        <p:nvPicPr>
          <p:cNvPr id="7" name="图片 6">
            <a:extLst>
              <a:ext uri="{FF2B5EF4-FFF2-40B4-BE49-F238E27FC236}">
                <a16:creationId xmlns:a16="http://schemas.microsoft.com/office/drawing/2014/main" id="{54F1E062-8EE7-4B99-A08A-59176F47CCFF}"/>
              </a:ext>
            </a:extLst>
          </p:cNvPr>
          <p:cNvPicPr>
            <a:picLocks noChangeAspect="1"/>
          </p:cNvPicPr>
          <p:nvPr/>
        </p:nvPicPr>
        <p:blipFill>
          <a:blip r:embed="rId3"/>
          <a:stretch>
            <a:fillRect/>
          </a:stretch>
        </p:blipFill>
        <p:spPr>
          <a:xfrm>
            <a:off x="1181100" y="2947274"/>
            <a:ext cx="7010400" cy="1730226"/>
          </a:xfrm>
          <a:prstGeom prst="rect">
            <a:avLst/>
          </a:prstGeom>
        </p:spPr>
      </p:pic>
      <p:sp>
        <p:nvSpPr>
          <p:cNvPr id="8" name="矩形 7">
            <a:extLst>
              <a:ext uri="{FF2B5EF4-FFF2-40B4-BE49-F238E27FC236}">
                <a16:creationId xmlns:a16="http://schemas.microsoft.com/office/drawing/2014/main" id="{6DA35B68-42A3-4900-93E3-4D708C071C1A}"/>
              </a:ext>
            </a:extLst>
          </p:cNvPr>
          <p:cNvSpPr/>
          <p:nvPr/>
        </p:nvSpPr>
        <p:spPr bwMode="auto">
          <a:xfrm>
            <a:off x="1181100" y="2588399"/>
            <a:ext cx="723900" cy="1302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13" name="矩形 12">
            <a:extLst>
              <a:ext uri="{FF2B5EF4-FFF2-40B4-BE49-F238E27FC236}">
                <a16:creationId xmlns:a16="http://schemas.microsoft.com/office/drawing/2014/main" id="{A9048475-6F1F-4E7B-9464-68E478FC27AC}"/>
              </a:ext>
            </a:extLst>
          </p:cNvPr>
          <p:cNvSpPr/>
          <p:nvPr/>
        </p:nvSpPr>
        <p:spPr bwMode="auto">
          <a:xfrm>
            <a:off x="2933700" y="2588399"/>
            <a:ext cx="723900" cy="1302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14" name="矩形 13">
            <a:extLst>
              <a:ext uri="{FF2B5EF4-FFF2-40B4-BE49-F238E27FC236}">
                <a16:creationId xmlns:a16="http://schemas.microsoft.com/office/drawing/2014/main" id="{C0BB299F-81B8-4188-BF66-E5A5351F7926}"/>
              </a:ext>
            </a:extLst>
          </p:cNvPr>
          <p:cNvSpPr/>
          <p:nvPr/>
        </p:nvSpPr>
        <p:spPr bwMode="auto">
          <a:xfrm>
            <a:off x="4762500" y="2588399"/>
            <a:ext cx="723900" cy="1302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15" name="矩形 14">
            <a:extLst>
              <a:ext uri="{FF2B5EF4-FFF2-40B4-BE49-F238E27FC236}">
                <a16:creationId xmlns:a16="http://schemas.microsoft.com/office/drawing/2014/main" id="{538A3EC5-7A2E-4D1B-A43D-3D7F6D4FA97A}"/>
              </a:ext>
            </a:extLst>
          </p:cNvPr>
          <p:cNvSpPr/>
          <p:nvPr/>
        </p:nvSpPr>
        <p:spPr bwMode="auto">
          <a:xfrm>
            <a:off x="6515100" y="2588399"/>
            <a:ext cx="723900" cy="1302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1267510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533400"/>
          </a:xfrm>
        </p:spPr>
        <p:txBody>
          <a:bodyPr/>
          <a:lstStyle/>
          <a:p>
            <a:r>
              <a:rPr lang="en-US" sz="2800" dirty="0">
                <a:latin typeface="Times New Roman" panose="02020603050405020304" pitchFamily="18" charset="0"/>
                <a:cs typeface="Times New Roman" panose="02020603050405020304" pitchFamily="18" charset="0"/>
              </a:rPr>
              <a:t>Simulation Validation of Small-Signal Order Reduction</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27</a:t>
            </a:fld>
            <a:endParaRPr lang="en-US" dirty="0"/>
          </a:p>
        </p:txBody>
      </p:sp>
      <p:sp>
        <p:nvSpPr>
          <p:cNvPr id="5" name="Text Placeholder 4"/>
          <p:cNvSpPr>
            <a:spLocks noGrp="1"/>
          </p:cNvSpPr>
          <p:nvPr>
            <p:ph type="body" sz="quarter" idx="10"/>
          </p:nvPr>
        </p:nvSpPr>
        <p:spPr/>
        <p:txBody>
          <a:bodyPr/>
          <a:lstStyle/>
          <a:p>
            <a:endParaRPr lang="en-US"/>
          </a:p>
        </p:txBody>
      </p:sp>
      <p:sp>
        <p:nvSpPr>
          <p:cNvPr id="19" name="文本框 18">
            <a:extLst>
              <a:ext uri="{FF2B5EF4-FFF2-40B4-BE49-F238E27FC236}">
                <a16:creationId xmlns:a16="http://schemas.microsoft.com/office/drawing/2014/main" id="{86A33DC9-2A82-4A6B-A810-11B1BA452EAA}"/>
              </a:ext>
            </a:extLst>
          </p:cNvPr>
          <p:cNvSpPr txBox="1"/>
          <p:nvPr/>
        </p:nvSpPr>
        <p:spPr>
          <a:xfrm>
            <a:off x="708268" y="694142"/>
            <a:ext cx="7597532" cy="1000274"/>
          </a:xfrm>
          <a:prstGeom prst="rect">
            <a:avLst/>
          </a:prstGeom>
          <a:noFill/>
        </p:spPr>
        <p:txBody>
          <a:bodyPr wrap="square" rtlCol="0">
            <a:spAutoFit/>
          </a:bodyPr>
          <a:lstStyle/>
          <a:p>
            <a:pPr algn="just">
              <a:spcAft>
                <a:spcPts val="600"/>
              </a:spcAft>
            </a:pPr>
            <a:r>
              <a:rPr lang="en-US" altLang="zh-CN" sz="1800" dirty="0">
                <a:latin typeface="Times" panose="02020603050405020304" pitchFamily="18" charset="0"/>
                <a:ea typeface="Microsoft YaHei UI" panose="020B0503020204020204" pitchFamily="34" charset="-122"/>
                <a:cs typeface="Times" panose="02020603050405020304" pitchFamily="18" charset="0"/>
              </a:rPr>
              <a:t>Simulation setup: For the islanded system, the equilibrium point and parameter setting is defined as [2]. The modal analysis result is shown in TABLE II.</a:t>
            </a:r>
          </a:p>
          <a:p>
            <a:pPr algn="just">
              <a:spcAft>
                <a:spcPts val="600"/>
              </a:spcAft>
            </a:pPr>
            <a:endParaRPr lang="zh-CN" altLang="en-US" sz="1800" dirty="0">
              <a:latin typeface="Times" panose="02020603050405020304" pitchFamily="18" charset="0"/>
              <a:ea typeface="Microsoft YaHei UI" panose="020B0503020204020204" pitchFamily="34" charset="-122"/>
              <a:cs typeface="Times" panose="02020603050405020304" pitchFamily="18" charset="0"/>
            </a:endParaRPr>
          </a:p>
        </p:txBody>
      </p:sp>
      <p:sp>
        <p:nvSpPr>
          <p:cNvPr id="10" name="Rectangle 5">
            <a:extLst>
              <a:ext uri="{FF2B5EF4-FFF2-40B4-BE49-F238E27FC236}">
                <a16:creationId xmlns:a16="http://schemas.microsoft.com/office/drawing/2014/main" id="{D942845A-20E8-4730-80B7-43BEF278E311}"/>
              </a:ext>
            </a:extLst>
          </p:cNvPr>
          <p:cNvSpPr/>
          <p:nvPr/>
        </p:nvSpPr>
        <p:spPr>
          <a:xfrm>
            <a:off x="595184" y="5619690"/>
            <a:ext cx="7696200" cy="400110"/>
          </a:xfrm>
          <a:prstGeom prst="rect">
            <a:avLst/>
          </a:prstGeom>
        </p:spPr>
        <p:txBody>
          <a:bodyPr wrap="square">
            <a:spAutoFit/>
          </a:bodyPr>
          <a:lstStyle/>
          <a:p>
            <a:pPr algn="just"/>
            <a:r>
              <a:rPr lang="en-US" altLang="zh-CN" sz="1000" dirty="0"/>
              <a:t>[2] </a:t>
            </a:r>
            <a:r>
              <a:rPr lang="en-US" altLang="zh-CN" sz="1000" dirty="0">
                <a:latin typeface="Times" panose="02020603050405020304" pitchFamily="18" charset="0"/>
                <a:cs typeface="Times" panose="02020603050405020304" pitchFamily="18" charset="0"/>
              </a:rPr>
              <a:t>M. </a:t>
            </a:r>
            <a:r>
              <a:rPr lang="en-US" altLang="zh-CN" sz="1000" dirty="0" err="1">
                <a:latin typeface="Times" panose="02020603050405020304" pitchFamily="18" charset="0"/>
                <a:cs typeface="Times" panose="02020603050405020304" pitchFamily="18" charset="0"/>
              </a:rPr>
              <a:t>Rasheduzzaman</a:t>
            </a:r>
            <a:r>
              <a:rPr lang="en-US" altLang="zh-CN" sz="1000" dirty="0">
                <a:latin typeface="Times" panose="02020603050405020304" pitchFamily="18" charset="0"/>
                <a:cs typeface="Times" panose="02020603050405020304" pitchFamily="18" charset="0"/>
              </a:rPr>
              <a:t>, J. A. Mueller, and J. W. Kimball, </a:t>
            </a:r>
            <a:r>
              <a:rPr lang="en-US" altLang="zh-CN" sz="1000" dirty="0" err="1">
                <a:latin typeface="Times" panose="02020603050405020304" pitchFamily="18" charset="0"/>
                <a:cs typeface="Times" panose="02020603050405020304" pitchFamily="18" charset="0"/>
              </a:rPr>
              <a:t>Rasheduzzaman</a:t>
            </a:r>
            <a:r>
              <a:rPr lang="en-US" altLang="zh-CN" sz="1000" dirty="0">
                <a:latin typeface="Times" panose="02020603050405020304" pitchFamily="18" charset="0"/>
                <a:cs typeface="Times" panose="02020603050405020304" pitchFamily="18" charset="0"/>
              </a:rPr>
              <a:t>. "Reduced-order small-signal model of microgrid systems." IEEE Transactions on Sustainable Energy 6.4 (2015): 1292-1305.</a:t>
            </a:r>
          </a:p>
        </p:txBody>
      </p:sp>
      <p:pic>
        <p:nvPicPr>
          <p:cNvPr id="3" name="图片 2">
            <a:extLst>
              <a:ext uri="{FF2B5EF4-FFF2-40B4-BE49-F238E27FC236}">
                <a16:creationId xmlns:a16="http://schemas.microsoft.com/office/drawing/2014/main" id="{CD619230-44E0-437A-8E9E-26AD26532705}"/>
              </a:ext>
            </a:extLst>
          </p:cNvPr>
          <p:cNvPicPr>
            <a:picLocks noChangeAspect="1"/>
          </p:cNvPicPr>
          <p:nvPr/>
        </p:nvPicPr>
        <p:blipFill>
          <a:blip r:embed="rId2"/>
          <a:stretch>
            <a:fillRect/>
          </a:stretch>
        </p:blipFill>
        <p:spPr>
          <a:xfrm>
            <a:off x="1002568" y="1692587"/>
            <a:ext cx="2883632" cy="3778392"/>
          </a:xfrm>
          <a:prstGeom prst="rect">
            <a:avLst/>
          </a:prstGeom>
        </p:spPr>
      </p:pic>
      <p:sp>
        <p:nvSpPr>
          <p:cNvPr id="6" name="文本框 5">
            <a:extLst>
              <a:ext uri="{FF2B5EF4-FFF2-40B4-BE49-F238E27FC236}">
                <a16:creationId xmlns:a16="http://schemas.microsoft.com/office/drawing/2014/main" id="{97D27C42-CA23-4E1F-BC25-C5EEBA17BE9A}"/>
              </a:ext>
            </a:extLst>
          </p:cNvPr>
          <p:cNvSpPr txBox="1"/>
          <p:nvPr/>
        </p:nvSpPr>
        <p:spPr>
          <a:xfrm>
            <a:off x="990600" y="1290935"/>
            <a:ext cx="2883632" cy="461665"/>
          </a:xfrm>
          <a:prstGeom prst="rect">
            <a:avLst/>
          </a:prstGeom>
          <a:solidFill>
            <a:schemeClr val="bg1"/>
          </a:solidFill>
        </p:spPr>
        <p:txBody>
          <a:bodyPr wrap="square" rtlCol="0">
            <a:spAutoFit/>
          </a:bodyPr>
          <a:lstStyle/>
          <a:p>
            <a:pPr algn="ctr"/>
            <a:r>
              <a:rPr lang="en-US" altLang="zh-CN" sz="1200" dirty="0">
                <a:latin typeface="Times" panose="02020603050405020304" pitchFamily="18" charset="0"/>
                <a:cs typeface="Times" panose="02020603050405020304" pitchFamily="18" charset="0"/>
              </a:rPr>
              <a:t>TABLE II</a:t>
            </a:r>
          </a:p>
          <a:p>
            <a:pPr algn="ctr"/>
            <a:r>
              <a:rPr lang="en-US" altLang="zh-CN" sz="1200" dirty="0">
                <a:latin typeface="Times" panose="02020603050405020304" pitchFamily="18" charset="0"/>
                <a:cs typeface="Times" panose="02020603050405020304" pitchFamily="18" charset="0"/>
              </a:rPr>
              <a:t>EIGENVALUES OF SYSTEM MATRIX A</a:t>
            </a:r>
            <a:endParaRPr lang="zh-CN" altLang="en-US" sz="1200" dirty="0">
              <a:latin typeface="Times" panose="02020603050405020304" pitchFamily="18" charset="0"/>
              <a:cs typeface="Times" panose="02020603050405020304" pitchFamily="18" charset="0"/>
            </a:endParaRPr>
          </a:p>
        </p:txBody>
      </p:sp>
      <p:pic>
        <p:nvPicPr>
          <p:cNvPr id="8" name="图片 7">
            <a:extLst>
              <a:ext uri="{FF2B5EF4-FFF2-40B4-BE49-F238E27FC236}">
                <a16:creationId xmlns:a16="http://schemas.microsoft.com/office/drawing/2014/main" id="{D2F5F3BB-0A41-4717-B20D-65C3048C4BB2}"/>
              </a:ext>
            </a:extLst>
          </p:cNvPr>
          <p:cNvPicPr>
            <a:picLocks noChangeAspect="1"/>
          </p:cNvPicPr>
          <p:nvPr/>
        </p:nvPicPr>
        <p:blipFill>
          <a:blip r:embed="rId3"/>
          <a:stretch>
            <a:fillRect/>
          </a:stretch>
        </p:blipFill>
        <p:spPr>
          <a:xfrm>
            <a:off x="4821411" y="1447800"/>
            <a:ext cx="3331989" cy="3327016"/>
          </a:xfrm>
          <a:prstGeom prst="rect">
            <a:avLst/>
          </a:prstGeom>
        </p:spPr>
      </p:pic>
      <p:sp>
        <p:nvSpPr>
          <p:cNvPr id="13" name="文本框 12">
            <a:extLst>
              <a:ext uri="{FF2B5EF4-FFF2-40B4-BE49-F238E27FC236}">
                <a16:creationId xmlns:a16="http://schemas.microsoft.com/office/drawing/2014/main" id="{2AED1203-7072-4421-8680-EFB61033821E}"/>
              </a:ext>
            </a:extLst>
          </p:cNvPr>
          <p:cNvSpPr txBox="1"/>
          <p:nvPr/>
        </p:nvSpPr>
        <p:spPr>
          <a:xfrm>
            <a:off x="4876800" y="4800600"/>
            <a:ext cx="3350524" cy="646331"/>
          </a:xfrm>
          <a:prstGeom prst="rect">
            <a:avLst/>
          </a:prstGeom>
          <a:noFill/>
        </p:spPr>
        <p:txBody>
          <a:bodyPr wrap="square" rtlCol="0">
            <a:spAutoFit/>
          </a:bodyPr>
          <a:lstStyle/>
          <a:p>
            <a:pPr algn="just"/>
            <a:r>
              <a:rPr lang="en-US" altLang="zh-CN" sz="1200" dirty="0">
                <a:latin typeface="Times" panose="02020603050405020304" pitchFamily="18" charset="0"/>
                <a:cs typeface="Times" panose="02020603050405020304" pitchFamily="18" charset="0"/>
              </a:rPr>
              <a:t>Fig. 17. Fast states marked with rectangles, are oscillatory in the full-order model but disappear in the reduced-order model and become straight lines.</a:t>
            </a:r>
            <a:endParaRPr lang="zh-CN" altLang="en-US" sz="12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864562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763000" cy="533400"/>
          </a:xfrm>
        </p:spPr>
        <p:txBody>
          <a:bodyPr/>
          <a:lstStyle/>
          <a:p>
            <a:r>
              <a:rPr lang="en-US" sz="2800" dirty="0">
                <a:latin typeface="Times New Roman" panose="02020603050405020304" pitchFamily="18" charset="0"/>
                <a:cs typeface="Times New Roman" panose="02020603050405020304" pitchFamily="18" charset="0"/>
              </a:rPr>
              <a:t>Simulation Validation of Small-Signal Order Reduction</a:t>
            </a:r>
            <a:endParaRPr lang="en-US" sz="2800" dirty="0"/>
          </a:p>
        </p:txBody>
      </p:sp>
      <p:sp>
        <p:nvSpPr>
          <p:cNvPr id="4" name="Slide Number Placeholder 3"/>
          <p:cNvSpPr>
            <a:spLocks noGrp="1"/>
          </p:cNvSpPr>
          <p:nvPr>
            <p:ph type="sldNum" sz="quarter" idx="4"/>
          </p:nvPr>
        </p:nvSpPr>
        <p:spPr/>
        <p:txBody>
          <a:bodyPr/>
          <a:lstStyle/>
          <a:p>
            <a:fld id="{179A9A4E-4C82-4D44-9372-C31BB3818094}" type="slidenum">
              <a:rPr lang="en-US" smtClean="0"/>
              <a:pPr/>
              <a:t>28</a:t>
            </a:fld>
            <a:endParaRPr lang="en-US" dirty="0"/>
          </a:p>
        </p:txBody>
      </p:sp>
      <p:sp>
        <p:nvSpPr>
          <p:cNvPr id="5" name="Text Placeholder 4"/>
          <p:cNvSpPr>
            <a:spLocks noGrp="1"/>
          </p:cNvSpPr>
          <p:nvPr>
            <p:ph type="body" sz="quarter" idx="10"/>
          </p:nvPr>
        </p:nvSpPr>
        <p:spPr/>
        <p:txBody>
          <a:bodyPr/>
          <a:lstStyle/>
          <a:p>
            <a:endParaRPr lang="en-US"/>
          </a:p>
        </p:txBody>
      </p:sp>
      <p:sp>
        <p:nvSpPr>
          <p:cNvPr id="10" name="Rectangle 5">
            <a:extLst>
              <a:ext uri="{FF2B5EF4-FFF2-40B4-BE49-F238E27FC236}">
                <a16:creationId xmlns:a16="http://schemas.microsoft.com/office/drawing/2014/main" id="{D942845A-20E8-4730-80B7-43BEF278E311}"/>
              </a:ext>
            </a:extLst>
          </p:cNvPr>
          <p:cNvSpPr/>
          <p:nvPr/>
        </p:nvSpPr>
        <p:spPr>
          <a:xfrm>
            <a:off x="685800" y="5695890"/>
            <a:ext cx="7696200" cy="400110"/>
          </a:xfrm>
          <a:prstGeom prst="rect">
            <a:avLst/>
          </a:prstGeom>
        </p:spPr>
        <p:txBody>
          <a:bodyPr wrap="square">
            <a:spAutoFit/>
          </a:bodyPr>
          <a:lstStyle/>
          <a:p>
            <a:pPr algn="just"/>
            <a:r>
              <a:rPr lang="en-US" altLang="zh-CN" sz="1000" dirty="0"/>
              <a:t>[2] </a:t>
            </a:r>
            <a:r>
              <a:rPr lang="en-US" altLang="zh-CN" sz="1000" dirty="0">
                <a:latin typeface="Times" panose="02020603050405020304" pitchFamily="18" charset="0"/>
                <a:cs typeface="Times" panose="02020603050405020304" pitchFamily="18" charset="0"/>
              </a:rPr>
              <a:t>M. </a:t>
            </a:r>
            <a:r>
              <a:rPr lang="en-US" altLang="zh-CN" sz="1000" dirty="0" err="1">
                <a:latin typeface="Times" panose="02020603050405020304" pitchFamily="18" charset="0"/>
                <a:cs typeface="Times" panose="02020603050405020304" pitchFamily="18" charset="0"/>
              </a:rPr>
              <a:t>Rasheduzzaman</a:t>
            </a:r>
            <a:r>
              <a:rPr lang="en-US" altLang="zh-CN" sz="1000" dirty="0">
                <a:latin typeface="Times" panose="02020603050405020304" pitchFamily="18" charset="0"/>
                <a:cs typeface="Times" panose="02020603050405020304" pitchFamily="18" charset="0"/>
              </a:rPr>
              <a:t>, J. A. Mueller, and J. W. Kimball, </a:t>
            </a:r>
            <a:r>
              <a:rPr lang="en-US" altLang="zh-CN" sz="1000" dirty="0" err="1">
                <a:latin typeface="Times" panose="02020603050405020304" pitchFamily="18" charset="0"/>
                <a:cs typeface="Times" panose="02020603050405020304" pitchFamily="18" charset="0"/>
              </a:rPr>
              <a:t>Rasheduzzaman</a:t>
            </a:r>
            <a:r>
              <a:rPr lang="en-US" altLang="zh-CN" sz="1000" dirty="0">
                <a:latin typeface="Times" panose="02020603050405020304" pitchFamily="18" charset="0"/>
                <a:cs typeface="Times" panose="02020603050405020304" pitchFamily="18" charset="0"/>
              </a:rPr>
              <a:t>. "Reduced-order small-signal model of microgrid systems." IEEE Transactions on Sustainable Energy 6.4 (2015): 1292-1305.</a:t>
            </a:r>
            <a:endParaRPr lang="en-US" sz="1000" dirty="0">
              <a:latin typeface="Times" panose="02020603050405020304" pitchFamily="18" charset="0"/>
              <a:cs typeface="Times" panose="02020603050405020304" pitchFamily="18" charset="0"/>
            </a:endParaRPr>
          </a:p>
        </p:txBody>
      </p:sp>
      <p:sp>
        <p:nvSpPr>
          <p:cNvPr id="11" name="文本框 10">
            <a:extLst>
              <a:ext uri="{FF2B5EF4-FFF2-40B4-BE49-F238E27FC236}">
                <a16:creationId xmlns:a16="http://schemas.microsoft.com/office/drawing/2014/main" id="{06EBDBED-034C-4273-B414-7C3857A36B8C}"/>
              </a:ext>
            </a:extLst>
          </p:cNvPr>
          <p:cNvSpPr txBox="1"/>
          <p:nvPr/>
        </p:nvSpPr>
        <p:spPr>
          <a:xfrm>
            <a:off x="922146" y="4953000"/>
            <a:ext cx="7295097" cy="646331"/>
          </a:xfrm>
          <a:prstGeom prst="rect">
            <a:avLst/>
          </a:prstGeom>
          <a:noFill/>
        </p:spPr>
        <p:txBody>
          <a:bodyPr wrap="square" rtlCol="0">
            <a:spAutoFit/>
          </a:bodyPr>
          <a:lstStyle/>
          <a:p>
            <a:pPr algn="just"/>
            <a:r>
              <a:rPr lang="en-US" altLang="zh-CN" sz="1200" dirty="0">
                <a:latin typeface="Times" panose="02020603050405020304" pitchFamily="18" charset="0"/>
                <a:cs typeface="Times" panose="02020603050405020304" pitchFamily="18" charset="0"/>
              </a:rPr>
              <a:t>Fig. 18 Verification of system dynamics using results from experiment, full-order model simulation, and reduced-order model simulation. (a) Active power. (b) Reactive power. (c) d-axis inductor current. (d) q-axis inductor current. (e) d-axis output current. (f) q-axis output current. (g) d-axis output voltage. (h) q-axis output voltage. [2].</a:t>
            </a:r>
            <a:endParaRPr lang="zh-CN" altLang="en-US" sz="1200" dirty="0">
              <a:latin typeface="Times" panose="02020603050405020304" pitchFamily="18" charset="0"/>
              <a:cs typeface="Times" panose="02020603050405020304" pitchFamily="18" charset="0"/>
            </a:endParaRPr>
          </a:p>
        </p:txBody>
      </p:sp>
      <p:sp>
        <p:nvSpPr>
          <p:cNvPr id="8" name="矩形 7">
            <a:extLst>
              <a:ext uri="{FF2B5EF4-FFF2-40B4-BE49-F238E27FC236}">
                <a16:creationId xmlns:a16="http://schemas.microsoft.com/office/drawing/2014/main" id="{6DA35B68-42A3-4900-93E3-4D708C071C1A}"/>
              </a:ext>
            </a:extLst>
          </p:cNvPr>
          <p:cNvSpPr/>
          <p:nvPr/>
        </p:nvSpPr>
        <p:spPr bwMode="auto">
          <a:xfrm>
            <a:off x="1181100" y="2588399"/>
            <a:ext cx="723900" cy="1302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13" name="矩形 12">
            <a:extLst>
              <a:ext uri="{FF2B5EF4-FFF2-40B4-BE49-F238E27FC236}">
                <a16:creationId xmlns:a16="http://schemas.microsoft.com/office/drawing/2014/main" id="{A9048475-6F1F-4E7B-9464-68E478FC27AC}"/>
              </a:ext>
            </a:extLst>
          </p:cNvPr>
          <p:cNvSpPr/>
          <p:nvPr/>
        </p:nvSpPr>
        <p:spPr bwMode="auto">
          <a:xfrm>
            <a:off x="2933700" y="2588399"/>
            <a:ext cx="723900" cy="1302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14" name="矩形 13">
            <a:extLst>
              <a:ext uri="{FF2B5EF4-FFF2-40B4-BE49-F238E27FC236}">
                <a16:creationId xmlns:a16="http://schemas.microsoft.com/office/drawing/2014/main" id="{C0BB299F-81B8-4188-BF66-E5A5351F7926}"/>
              </a:ext>
            </a:extLst>
          </p:cNvPr>
          <p:cNvSpPr/>
          <p:nvPr/>
        </p:nvSpPr>
        <p:spPr bwMode="auto">
          <a:xfrm>
            <a:off x="4762500" y="2588399"/>
            <a:ext cx="723900" cy="1302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15" name="矩形 14">
            <a:extLst>
              <a:ext uri="{FF2B5EF4-FFF2-40B4-BE49-F238E27FC236}">
                <a16:creationId xmlns:a16="http://schemas.microsoft.com/office/drawing/2014/main" id="{538A3EC5-7A2E-4D1B-A43D-3D7F6D4FA97A}"/>
              </a:ext>
            </a:extLst>
          </p:cNvPr>
          <p:cNvSpPr/>
          <p:nvPr/>
        </p:nvSpPr>
        <p:spPr bwMode="auto">
          <a:xfrm>
            <a:off x="6515100" y="2588399"/>
            <a:ext cx="723900" cy="13027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pic>
        <p:nvPicPr>
          <p:cNvPr id="3" name="图片 2">
            <a:extLst>
              <a:ext uri="{FF2B5EF4-FFF2-40B4-BE49-F238E27FC236}">
                <a16:creationId xmlns:a16="http://schemas.microsoft.com/office/drawing/2014/main" id="{CF8BF4A0-DCB0-4CD1-9375-681D7D80A322}"/>
              </a:ext>
            </a:extLst>
          </p:cNvPr>
          <p:cNvPicPr>
            <a:picLocks noChangeAspect="1"/>
          </p:cNvPicPr>
          <p:nvPr/>
        </p:nvPicPr>
        <p:blipFill>
          <a:blip r:embed="rId2"/>
          <a:stretch>
            <a:fillRect/>
          </a:stretch>
        </p:blipFill>
        <p:spPr>
          <a:xfrm>
            <a:off x="829268" y="995960"/>
            <a:ext cx="7457505" cy="1830615"/>
          </a:xfrm>
          <a:prstGeom prst="rect">
            <a:avLst/>
          </a:prstGeom>
        </p:spPr>
      </p:pic>
      <p:pic>
        <p:nvPicPr>
          <p:cNvPr id="9" name="图片 8">
            <a:extLst>
              <a:ext uri="{FF2B5EF4-FFF2-40B4-BE49-F238E27FC236}">
                <a16:creationId xmlns:a16="http://schemas.microsoft.com/office/drawing/2014/main" id="{006D5B84-0B11-4437-82AA-11513C33EAD9}"/>
              </a:ext>
            </a:extLst>
          </p:cNvPr>
          <p:cNvPicPr>
            <a:picLocks noChangeAspect="1"/>
          </p:cNvPicPr>
          <p:nvPr/>
        </p:nvPicPr>
        <p:blipFill>
          <a:blip r:embed="rId3"/>
          <a:stretch>
            <a:fillRect/>
          </a:stretch>
        </p:blipFill>
        <p:spPr>
          <a:xfrm>
            <a:off x="922146" y="2931450"/>
            <a:ext cx="7391400" cy="1836590"/>
          </a:xfrm>
          <a:prstGeom prst="rect">
            <a:avLst/>
          </a:prstGeom>
        </p:spPr>
      </p:pic>
    </p:spTree>
    <p:extLst>
      <p:ext uri="{BB962C8B-B14F-4D97-AF65-F5344CB8AC3E}">
        <p14:creationId xmlns:p14="http://schemas.microsoft.com/office/powerpoint/2010/main" val="1199597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762000"/>
            <a:ext cx="8229600" cy="3394472"/>
          </a:xfrm>
        </p:spPr>
        <p:txBody>
          <a:bodyPr/>
          <a:lstStyle/>
          <a:p>
            <a:pPr marL="457200" indent="-457200">
              <a:buFont typeface="Arial" panose="020B0604020202020204" pitchFamily="34" charset="0"/>
              <a:buChar char="•"/>
            </a:pPr>
            <a:r>
              <a:rPr lang="en-US" altLang="zh-CN" sz="2800" dirty="0">
                <a:solidFill>
                  <a:schemeClr val="tx1"/>
                </a:solidFill>
                <a:latin typeface="Times" panose="02020603050405020304" pitchFamily="18" charset="0"/>
                <a:cs typeface="Times" panose="02020603050405020304" pitchFamily="18" charset="0"/>
              </a:rPr>
              <a:t>Microgrids control: Primary and Secondary</a:t>
            </a:r>
          </a:p>
          <a:p>
            <a:pPr marL="800100" lvl="1" indent="-342900">
              <a:buFont typeface="Arial" panose="020B0604020202020204" pitchFamily="34" charset="0"/>
              <a:buChar char="•"/>
            </a:pPr>
            <a:r>
              <a:rPr lang="en-US" altLang="zh-CN" sz="2800" dirty="0">
                <a:solidFill>
                  <a:schemeClr val="tx1"/>
                </a:solidFill>
                <a:latin typeface="Times" panose="02020603050405020304" pitchFamily="18" charset="0"/>
                <a:cs typeface="Times" panose="02020603050405020304" pitchFamily="18" charset="0"/>
              </a:rPr>
              <a:t>Primary control</a:t>
            </a:r>
          </a:p>
          <a:p>
            <a:pPr marL="1257300" lvl="2" indent="-342900">
              <a:buFont typeface="Arial" panose="020B0604020202020204" pitchFamily="34" charset="0"/>
              <a:buChar char="•"/>
            </a:pPr>
            <a:r>
              <a:rPr lang="en-US" altLang="zh-CN" sz="2800" dirty="0">
                <a:solidFill>
                  <a:schemeClr val="tx1"/>
                </a:solidFill>
                <a:latin typeface="Times" panose="02020603050405020304" pitchFamily="18" charset="0"/>
                <a:cs typeface="Times" panose="02020603050405020304" pitchFamily="18" charset="0"/>
              </a:rPr>
              <a:t>Active Load Sharing</a:t>
            </a:r>
          </a:p>
          <a:p>
            <a:pPr marL="1257300" lvl="2" indent="-342900">
              <a:buFont typeface="Arial" panose="020B0604020202020204" pitchFamily="34" charset="0"/>
              <a:buChar char="•"/>
            </a:pPr>
            <a:r>
              <a:rPr lang="en-US" altLang="zh-CN" sz="2800" dirty="0">
                <a:solidFill>
                  <a:schemeClr val="tx1"/>
                </a:solidFill>
                <a:latin typeface="Times" panose="02020603050405020304" pitchFamily="18" charset="0"/>
                <a:cs typeface="Times" panose="02020603050405020304" pitchFamily="18" charset="0"/>
              </a:rPr>
              <a:t>Droop Characteristic Techniques</a:t>
            </a:r>
          </a:p>
          <a:p>
            <a:pPr marL="1257300" lvl="2" indent="-342900">
              <a:buFont typeface="Arial" panose="020B0604020202020204" pitchFamily="34" charset="0"/>
              <a:buChar char="•"/>
            </a:pPr>
            <a:r>
              <a:rPr lang="en-US" altLang="zh-CN" sz="2800" dirty="0">
                <a:solidFill>
                  <a:schemeClr val="tx1"/>
                </a:solidFill>
                <a:latin typeface="Times" panose="02020603050405020304" pitchFamily="18" charset="0"/>
                <a:cs typeface="Times" panose="02020603050405020304" pitchFamily="18" charset="0"/>
              </a:rPr>
              <a:t>Discussion of Primary Control Level Techniques</a:t>
            </a:r>
          </a:p>
          <a:p>
            <a:pPr marL="800100" lvl="1" indent="-342900">
              <a:buFont typeface="Arial" panose="020B0604020202020204" pitchFamily="34" charset="0"/>
              <a:buChar char="•"/>
            </a:pPr>
            <a:r>
              <a:rPr lang="en-US" altLang="zh-CN" sz="2800" dirty="0">
                <a:solidFill>
                  <a:schemeClr val="tx1"/>
                </a:solidFill>
                <a:latin typeface="Times" panose="02020603050405020304" pitchFamily="18" charset="0"/>
                <a:cs typeface="Times" panose="02020603050405020304" pitchFamily="18" charset="0"/>
              </a:rPr>
              <a:t>Secondary control</a:t>
            </a:r>
          </a:p>
          <a:p>
            <a:pPr marL="1257300" lvl="2" indent="-342900">
              <a:buFont typeface="Arial" panose="020B0604020202020204" pitchFamily="34" charset="0"/>
              <a:buChar char="•"/>
            </a:pPr>
            <a:r>
              <a:rPr lang="en-US" altLang="zh-CN" sz="2800" dirty="0">
                <a:solidFill>
                  <a:schemeClr val="tx1"/>
                </a:solidFill>
                <a:latin typeface="Times" panose="02020603050405020304" pitchFamily="18" charset="0"/>
                <a:cs typeface="Times" panose="02020603050405020304" pitchFamily="18" charset="0"/>
              </a:rPr>
              <a:t>Literature Review of Secondary Control</a:t>
            </a:r>
          </a:p>
          <a:p>
            <a:pPr marL="1257300" lvl="2" indent="-342900">
              <a:buFont typeface="Arial" panose="020B0604020202020204" pitchFamily="34" charset="0"/>
              <a:buChar char="•"/>
            </a:pPr>
            <a:r>
              <a:rPr lang="en-US" altLang="zh-CN" sz="2800" dirty="0">
                <a:solidFill>
                  <a:schemeClr val="tx1"/>
                </a:solidFill>
                <a:latin typeface="Times" panose="02020603050405020304" pitchFamily="18" charset="0"/>
                <a:cs typeface="Times" panose="02020603050405020304" pitchFamily="18" charset="0"/>
              </a:rPr>
              <a:t>Distributed Cooperative Secondary Control of Microgrids Using Feedback Linearization</a:t>
            </a:r>
          </a:p>
          <a:p>
            <a:pPr lvl="1"/>
            <a:endParaRPr lang="en-US" altLang="zh-CN" sz="2800" dirty="0">
              <a:solidFill>
                <a:schemeClr val="tx1"/>
              </a:solidFill>
              <a:latin typeface="Times" panose="02020603050405020304" pitchFamily="18" charset="0"/>
              <a:cs typeface="Times" panose="02020603050405020304" pitchFamily="18" charset="0"/>
            </a:endParaRPr>
          </a:p>
          <a:p>
            <a:pPr marL="457200" lvl="1" indent="0">
              <a:buNone/>
            </a:pPr>
            <a:endParaRPr lang="en-US" altLang="zh-CN" sz="2800" dirty="0"/>
          </a:p>
          <a:p>
            <a:pPr lvl="1">
              <a:buFont typeface="Wingdings" panose="05000000000000000000" pitchFamily="2" charset="2"/>
              <a:buChar char="ü"/>
            </a:pPr>
            <a:endParaRPr lang="en-US" altLang="zh-CN" sz="3200" dirty="0"/>
          </a:p>
        </p:txBody>
      </p:sp>
      <p:sp>
        <p:nvSpPr>
          <p:cNvPr id="4" name="灯片编号占位符 3"/>
          <p:cNvSpPr>
            <a:spLocks noGrp="1"/>
          </p:cNvSpPr>
          <p:nvPr>
            <p:ph type="sldNum" sz="quarter" idx="12"/>
          </p:nvPr>
        </p:nvSpPr>
        <p:spPr/>
        <p:txBody>
          <a:bodyPr/>
          <a:lstStyle/>
          <a:p>
            <a:pPr>
              <a:defRPr/>
            </a:pPr>
            <a:fld id="{2FFE4B61-D119-4C2A-B0FD-8BB9E4349C88}" type="slidenum">
              <a:rPr lang="en-US" smtClean="0"/>
              <a:pPr>
                <a:defRPr/>
              </a:pPr>
              <a:t>29</a:t>
            </a:fld>
            <a:endParaRPr lang="en-US" dirty="0"/>
          </a:p>
        </p:txBody>
      </p:sp>
      <p:sp>
        <p:nvSpPr>
          <p:cNvPr id="6" name="Title 1">
            <a:extLst>
              <a:ext uri="{FF2B5EF4-FFF2-40B4-BE49-F238E27FC236}">
                <a16:creationId xmlns:a16="http://schemas.microsoft.com/office/drawing/2014/main" id="{B59153CE-D677-41C7-97BA-79855500B4AD}"/>
              </a:ext>
            </a:extLst>
          </p:cNvPr>
          <p:cNvSpPr txBox="1">
            <a:spLocks/>
          </p:cNvSpPr>
          <p:nvPr/>
        </p:nvSpPr>
        <p:spPr bwMode="auto">
          <a:xfrm>
            <a:off x="76200" y="73953"/>
            <a:ext cx="8077200" cy="45885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3200" kern="0" dirty="0">
                <a:solidFill>
                  <a:srgbClr val="C00000"/>
                </a:solidFill>
                <a:latin typeface="Times New Roman" panose="02020603050405020304" pitchFamily="18" charset="0"/>
                <a:cs typeface="Times New Roman" panose="02020603050405020304" pitchFamily="18" charset="0"/>
              </a:rPr>
              <a:t>Microgrids Control: Primary and Secondary</a:t>
            </a:r>
          </a:p>
        </p:txBody>
      </p:sp>
    </p:spTree>
    <p:extLst>
      <p:ext uri="{BB962C8B-B14F-4D97-AF65-F5344CB8AC3E}">
        <p14:creationId xmlns:p14="http://schemas.microsoft.com/office/powerpoint/2010/main" val="777390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94" y="0"/>
            <a:ext cx="7772400" cy="589147"/>
          </a:xfrm>
        </p:spPr>
        <p:txBody>
          <a:bodyPr/>
          <a:lstStyle/>
          <a:p>
            <a:r>
              <a:rPr lang="en-US" sz="3200" dirty="0">
                <a:latin typeface="Times New Roman" panose="02020603050405020304" pitchFamily="18" charset="0"/>
                <a:cs typeface="Times New Roman" panose="02020603050405020304" pitchFamily="18" charset="0"/>
              </a:rPr>
              <a:t>Background of Microgrids Modeling</a:t>
            </a:r>
          </a:p>
        </p:txBody>
      </p:sp>
      <p:sp>
        <p:nvSpPr>
          <p:cNvPr id="4" name="Slide Number Placeholder 3"/>
          <p:cNvSpPr>
            <a:spLocks noGrp="1"/>
          </p:cNvSpPr>
          <p:nvPr>
            <p:ph type="sldNum" sz="quarter" idx="4"/>
          </p:nvPr>
        </p:nvSpPr>
        <p:spPr/>
        <p:txBody>
          <a:bodyPr/>
          <a:lstStyle/>
          <a:p>
            <a:fld id="{179A9A4E-4C82-4D44-9372-C31BB3818094}" type="slidenum">
              <a:rPr lang="en-US" smtClean="0"/>
              <a:pPr/>
              <a:t>3</a:t>
            </a:fld>
            <a:endParaRPr lang="en-US" dirty="0"/>
          </a:p>
        </p:txBody>
      </p:sp>
      <p:sp>
        <p:nvSpPr>
          <p:cNvPr id="5" name="Text Placeholder 4"/>
          <p:cNvSpPr>
            <a:spLocks noGrp="1"/>
          </p:cNvSpPr>
          <p:nvPr>
            <p:ph type="body" sz="quarter" idx="10"/>
          </p:nvPr>
        </p:nvSpPr>
        <p:spPr/>
        <p:txBody>
          <a:bodyPr/>
          <a:lstStyle/>
          <a:p>
            <a:endParaRPr lang="en-US" dirty="0"/>
          </a:p>
        </p:txBody>
      </p:sp>
      <p:sp>
        <p:nvSpPr>
          <p:cNvPr id="9" name="Content Placeholder 2">
            <a:extLst>
              <a:ext uri="{FF2B5EF4-FFF2-40B4-BE49-F238E27FC236}">
                <a16:creationId xmlns:a16="http://schemas.microsoft.com/office/drawing/2014/main" id="{C22F3E4A-1DED-48E6-8128-0B7F9C34B1B1}"/>
              </a:ext>
            </a:extLst>
          </p:cNvPr>
          <p:cNvSpPr>
            <a:spLocks noGrp="1"/>
          </p:cNvSpPr>
          <p:nvPr>
            <p:ph idx="1"/>
          </p:nvPr>
        </p:nvSpPr>
        <p:spPr>
          <a:xfrm>
            <a:off x="0" y="914400"/>
            <a:ext cx="8446803" cy="3429000"/>
          </a:xfrm>
        </p:spPr>
        <p:txBody>
          <a:bodyPr/>
          <a:lstStyle/>
          <a:p>
            <a:pPr lvl="1" algn="just"/>
            <a:r>
              <a:rPr lang="en-US" altLang="zh-CN" sz="2200" kern="1200" dirty="0">
                <a:solidFill>
                  <a:schemeClr val="tx1"/>
                </a:solidFill>
                <a:latin typeface="Times" panose="02020603050405020304" pitchFamily="18" charset="0"/>
                <a:cs typeface="Times" panose="02020603050405020304" pitchFamily="18" charset="0"/>
              </a:rPr>
              <a:t>Microgrids as the main building blocks of smart grids are small scale power systems that facilitate the effective integration of distributed energy resources (DERs). </a:t>
            </a:r>
          </a:p>
          <a:p>
            <a:pPr lvl="1" algn="just"/>
            <a:r>
              <a:rPr lang="en-US" altLang="zh-CN" sz="2200" kern="1200" dirty="0">
                <a:solidFill>
                  <a:schemeClr val="tx1"/>
                </a:solidFill>
                <a:latin typeface="Times" panose="02020603050405020304" pitchFamily="18" charset="0"/>
                <a:cs typeface="Times" panose="02020603050405020304" pitchFamily="18" charset="0"/>
              </a:rPr>
              <a:t>In normal operation, the microgrid is connected to the main grid. In the event of disturbances, the microgrid disconnects from the main grid and goes to the islanded operation.</a:t>
            </a:r>
          </a:p>
          <a:p>
            <a:pPr lvl="1" algn="just"/>
            <a:r>
              <a:rPr lang="en-US" altLang="zh-CN" sz="2200" kern="1200" dirty="0">
                <a:solidFill>
                  <a:schemeClr val="tx1"/>
                </a:solidFill>
                <a:latin typeface="Times" panose="02020603050405020304" pitchFamily="18" charset="0"/>
                <a:cs typeface="Times" panose="02020603050405020304" pitchFamily="18" charset="0"/>
              </a:rPr>
              <a:t>In the islanded mode operation of a microgrid, a part of the distributed network becomes electrically separated from the main grid, while loads are supported by local DERs. Such DERs are typically power electronic based, making the full system complex to study.</a:t>
            </a:r>
          </a:p>
          <a:p>
            <a:pPr lvl="1" algn="just"/>
            <a:r>
              <a:rPr lang="en-US" altLang="zh-CN" sz="2200" kern="1200" dirty="0">
                <a:solidFill>
                  <a:schemeClr val="tx1"/>
                </a:solidFill>
                <a:latin typeface="Times" panose="02020603050405020304" pitchFamily="18" charset="0"/>
                <a:cs typeface="Times" panose="02020603050405020304" pitchFamily="18" charset="0"/>
              </a:rPr>
              <a:t>A detailed mathematical model of microgrids is important for stability analysis, optimization, simulation studies and controller design.</a:t>
            </a:r>
          </a:p>
        </p:txBody>
      </p:sp>
    </p:spTree>
    <p:extLst>
      <p:ext uri="{BB962C8B-B14F-4D97-AF65-F5344CB8AC3E}">
        <p14:creationId xmlns:p14="http://schemas.microsoft.com/office/powerpoint/2010/main" val="33181205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30</a:t>
            </a:fld>
            <a:endParaRPr lang="en-US" dirty="0"/>
          </a:p>
        </p:txBody>
      </p:sp>
      <p:sp>
        <p:nvSpPr>
          <p:cNvPr id="5" name="Text Placeholder 4"/>
          <p:cNvSpPr>
            <a:spLocks noGrp="1"/>
          </p:cNvSpPr>
          <p:nvPr>
            <p:ph type="body" sz="quarter" idx="10"/>
          </p:nvPr>
        </p:nvSpPr>
        <p:spPr/>
        <p:txBody>
          <a:bodyPr/>
          <a:lstStyle/>
          <a:p>
            <a:endParaRPr lang="en-US"/>
          </a:p>
        </p:txBody>
      </p:sp>
      <p:sp>
        <p:nvSpPr>
          <p:cNvPr id="6" name="Rectangle 5"/>
          <p:cNvSpPr/>
          <p:nvPr/>
        </p:nvSpPr>
        <p:spPr>
          <a:xfrm>
            <a:off x="-12107" y="5869076"/>
            <a:ext cx="9144000" cy="400110"/>
          </a:xfrm>
          <a:prstGeom prst="rect">
            <a:avLst/>
          </a:prstGeom>
        </p:spPr>
        <p:txBody>
          <a:bodyPr wrap="square">
            <a:spAutoFit/>
          </a:bodyPr>
          <a:lstStyle/>
          <a:p>
            <a:pPr algn="just"/>
            <a:r>
              <a:rPr lang="en-US" sz="1000" dirty="0"/>
              <a:t>[4] A. </a:t>
            </a:r>
            <a:r>
              <a:rPr lang="en-US" sz="1000" dirty="0" err="1"/>
              <a:t>Bidram</a:t>
            </a:r>
            <a:r>
              <a:rPr lang="en-US" sz="1000" dirty="0"/>
              <a:t> and A. </a:t>
            </a:r>
            <a:r>
              <a:rPr lang="en-US" sz="1000" dirty="0" err="1"/>
              <a:t>Davoudi</a:t>
            </a:r>
            <a:r>
              <a:rPr lang="en-US" sz="1000" dirty="0"/>
              <a:t>, "Hierarchical Structure of Microgrids Control System," in </a:t>
            </a:r>
            <a:r>
              <a:rPr lang="en-US" sz="1000" i="1" dirty="0"/>
              <a:t>IEEE Transactions on Smart Grid</a:t>
            </a:r>
            <a:r>
              <a:rPr lang="en-US" sz="1000" dirty="0"/>
              <a:t>, vol. 3, no. 4, pp. 1963-1976, Dec. 2012.</a:t>
            </a:r>
            <a:br>
              <a:rPr lang="en-US" sz="1000" dirty="0"/>
            </a:br>
            <a:endParaRPr lang="en-US" sz="1000" dirty="0"/>
          </a:p>
        </p:txBody>
      </p:sp>
      <p:sp>
        <p:nvSpPr>
          <p:cNvPr id="8" name="TextBox 7"/>
          <p:cNvSpPr txBox="1"/>
          <p:nvPr/>
        </p:nvSpPr>
        <p:spPr>
          <a:xfrm>
            <a:off x="609600" y="5591359"/>
            <a:ext cx="3076483" cy="276999"/>
          </a:xfrm>
          <a:prstGeom prst="rect">
            <a:avLst/>
          </a:prstGeom>
          <a:noFill/>
        </p:spPr>
        <p:txBody>
          <a:bodyPr wrap="none" rtlCol="0">
            <a:spAutoFit/>
          </a:bodyPr>
          <a:lstStyle/>
          <a:p>
            <a:r>
              <a:rPr lang="en-US" sz="1200" dirty="0"/>
              <a:t>Fig. 19 Hierarchical control levels of a MG [4]</a:t>
            </a:r>
          </a:p>
        </p:txBody>
      </p:sp>
      <p:sp>
        <p:nvSpPr>
          <p:cNvPr id="9" name="Title 1"/>
          <p:cNvSpPr txBox="1">
            <a:spLocks/>
          </p:cNvSpPr>
          <p:nvPr/>
        </p:nvSpPr>
        <p:spPr bwMode="auto">
          <a:xfrm>
            <a:off x="11394" y="599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Hierarchical Control of Microgrids</a:t>
            </a:r>
            <a:endParaRPr lang="en-US" sz="2800" kern="0" dirty="0"/>
          </a:p>
        </p:txBody>
      </p:sp>
      <p:pic>
        <p:nvPicPr>
          <p:cNvPr id="2" name="Picture 1"/>
          <p:cNvPicPr>
            <a:picLocks noChangeAspect="1"/>
          </p:cNvPicPr>
          <p:nvPr/>
        </p:nvPicPr>
        <p:blipFill>
          <a:blip r:embed="rId2"/>
          <a:stretch>
            <a:fillRect/>
          </a:stretch>
        </p:blipFill>
        <p:spPr>
          <a:xfrm>
            <a:off x="300681" y="449219"/>
            <a:ext cx="3891289" cy="5232311"/>
          </a:xfrm>
          <a:prstGeom prst="rect">
            <a:avLst/>
          </a:prstGeom>
        </p:spPr>
      </p:pic>
      <p:sp>
        <p:nvSpPr>
          <p:cNvPr id="3" name="TextBox 2"/>
          <p:cNvSpPr txBox="1"/>
          <p:nvPr/>
        </p:nvSpPr>
        <p:spPr>
          <a:xfrm>
            <a:off x="4114800" y="838200"/>
            <a:ext cx="4724400" cy="4832092"/>
          </a:xfrm>
          <a:prstGeom prst="rect">
            <a:avLst/>
          </a:prstGeom>
          <a:noFill/>
        </p:spPr>
        <p:txBody>
          <a:bodyPr wrap="square" rtlCol="0">
            <a:spAutoFit/>
          </a:bodyPr>
          <a:lstStyle/>
          <a:p>
            <a:pPr marL="457200" indent="-457200">
              <a:buAutoNum type="arabicPeriod"/>
            </a:pPr>
            <a:r>
              <a:rPr lang="en-US" altLang="zh-CN" sz="1800" b="1" dirty="0"/>
              <a:t>Primary control</a:t>
            </a:r>
          </a:p>
          <a:p>
            <a:pPr marL="800100" lvl="1" indent="-342900" algn="just">
              <a:buClr>
                <a:srgbClr val="FF0000"/>
              </a:buClr>
              <a:buFont typeface="Arial" panose="020B0604020202020204" pitchFamily="34" charset="0"/>
              <a:buChar char="•"/>
            </a:pPr>
            <a:r>
              <a:rPr lang="en-US" altLang="zh-CN" sz="1600" dirty="0">
                <a:latin typeface="Times" panose="02020603050405020304" pitchFamily="18" charset="0"/>
                <a:cs typeface="Times" panose="02020603050405020304" pitchFamily="18" charset="0"/>
              </a:rPr>
              <a:t>To stabilize the voltage and frequency. Subsequent to an islanding event, the MG may lose its voltage and frequency stability due to the mismatch between the power generated and consumed. </a:t>
            </a:r>
          </a:p>
          <a:p>
            <a:pPr marL="800100" lvl="1" indent="-342900" algn="just">
              <a:buClr>
                <a:srgbClr val="FF0000"/>
              </a:buClr>
              <a:buFont typeface="Arial" panose="020B0604020202020204" pitchFamily="34" charset="0"/>
              <a:buChar char="•"/>
            </a:pPr>
            <a:r>
              <a:rPr lang="en-US" altLang="zh-CN" sz="1600" dirty="0">
                <a:latin typeface="Times" panose="02020603050405020304" pitchFamily="18" charset="0"/>
                <a:cs typeface="Times" panose="02020603050405020304" pitchFamily="18" charset="0"/>
              </a:rPr>
              <a:t>To offer plug and play capability for DERs and properly share the active and reactive power among them, preferably, without any communication links. </a:t>
            </a:r>
          </a:p>
          <a:p>
            <a:pPr marL="800100" lvl="1" indent="-342900" algn="just">
              <a:buClr>
                <a:srgbClr val="FF0000"/>
              </a:buClr>
              <a:buFont typeface="Arial" panose="020B0604020202020204" pitchFamily="34" charset="0"/>
              <a:buChar char="•"/>
            </a:pPr>
            <a:r>
              <a:rPr lang="en-US" altLang="zh-CN" sz="1600" dirty="0">
                <a:latin typeface="Times" panose="02020603050405020304" pitchFamily="18" charset="0"/>
                <a:cs typeface="Times" panose="02020603050405020304" pitchFamily="18" charset="0"/>
              </a:rPr>
              <a:t>To provide the reference points for the control loops of DERs. </a:t>
            </a:r>
          </a:p>
          <a:p>
            <a:pPr marL="457200" indent="-457200">
              <a:buAutoNum type="arabicPeriod"/>
            </a:pPr>
            <a:r>
              <a:rPr lang="en-US" altLang="zh-CN" sz="1800" b="1" dirty="0"/>
              <a:t>Secondary control</a:t>
            </a:r>
          </a:p>
          <a:p>
            <a:pPr marL="800100" lvl="1" indent="-342900" algn="just">
              <a:buClr>
                <a:srgbClr val="FF0000"/>
              </a:buClr>
              <a:buFont typeface="Arial" panose="020B0604020202020204" pitchFamily="34" charset="0"/>
              <a:buChar char="•"/>
            </a:pPr>
            <a:r>
              <a:rPr lang="en-US" altLang="zh-CN" sz="1600" dirty="0">
                <a:latin typeface="Times" panose="02020603050405020304" pitchFamily="18" charset="0"/>
                <a:cs typeface="Times" panose="02020603050405020304" pitchFamily="18" charset="0"/>
              </a:rPr>
              <a:t>As a centralized controller, secondary control restores the MG voltage and frequency and compensate for the deviations caused by the primary control. </a:t>
            </a:r>
          </a:p>
          <a:p>
            <a:pPr marL="800100" lvl="1" indent="-342900" algn="just">
              <a:buClr>
                <a:srgbClr val="FF0000"/>
              </a:buClr>
              <a:buFont typeface="Arial" panose="020B0604020202020204" pitchFamily="34" charset="0"/>
              <a:buChar char="•"/>
            </a:pPr>
            <a:r>
              <a:rPr lang="en-US" altLang="zh-CN" sz="1600" dirty="0">
                <a:latin typeface="Times" panose="02020603050405020304" pitchFamily="18" charset="0"/>
                <a:cs typeface="Times" panose="02020603050405020304" pitchFamily="18" charset="0"/>
              </a:rPr>
              <a:t>Secondary control is designed to have slower dynamics response than that of the primary. </a:t>
            </a:r>
          </a:p>
        </p:txBody>
      </p:sp>
    </p:spTree>
    <p:extLst>
      <p:ext uri="{BB962C8B-B14F-4D97-AF65-F5344CB8AC3E}">
        <p14:creationId xmlns:p14="http://schemas.microsoft.com/office/powerpoint/2010/main" val="1016558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31</a:t>
            </a:fld>
            <a:endParaRPr lang="en-US" dirty="0"/>
          </a:p>
        </p:txBody>
      </p:sp>
      <p:sp>
        <p:nvSpPr>
          <p:cNvPr id="5" name="Text Placeholder 4"/>
          <p:cNvSpPr>
            <a:spLocks noGrp="1"/>
          </p:cNvSpPr>
          <p:nvPr>
            <p:ph type="body" sz="quarter" idx="10"/>
          </p:nvPr>
        </p:nvSpPr>
        <p:spPr/>
        <p:txBody>
          <a:bodyPr/>
          <a:lstStyle/>
          <a:p>
            <a:endParaRPr lang="en-US"/>
          </a:p>
        </p:txBody>
      </p:sp>
      <p:sp>
        <p:nvSpPr>
          <p:cNvPr id="9" name="Rectangle 8"/>
          <p:cNvSpPr/>
          <p:nvPr/>
        </p:nvSpPr>
        <p:spPr>
          <a:xfrm>
            <a:off x="228600" y="515516"/>
            <a:ext cx="8686800" cy="461665"/>
          </a:xfrm>
          <a:prstGeom prst="rect">
            <a:avLst/>
          </a:prstGeom>
        </p:spPr>
        <p:txBody>
          <a:bodyPr wrap="square">
            <a:spAutoFit/>
          </a:bodyPr>
          <a:lstStyle/>
          <a:p>
            <a:r>
              <a:rPr lang="en-US" b="1" i="1" dirty="0"/>
              <a:t> </a:t>
            </a:r>
          </a:p>
        </p:txBody>
      </p:sp>
      <p:pic>
        <p:nvPicPr>
          <p:cNvPr id="3" name="Picture 2"/>
          <p:cNvPicPr>
            <a:picLocks noChangeAspect="1"/>
          </p:cNvPicPr>
          <p:nvPr/>
        </p:nvPicPr>
        <p:blipFill>
          <a:blip r:embed="rId2"/>
          <a:stretch>
            <a:fillRect/>
          </a:stretch>
        </p:blipFill>
        <p:spPr>
          <a:xfrm>
            <a:off x="303969" y="641620"/>
            <a:ext cx="8524627" cy="4232146"/>
          </a:xfrm>
          <a:prstGeom prst="rect">
            <a:avLst/>
          </a:prstGeom>
        </p:spPr>
      </p:pic>
      <p:sp>
        <p:nvSpPr>
          <p:cNvPr id="8" name="TextBox 7"/>
          <p:cNvSpPr txBox="1"/>
          <p:nvPr/>
        </p:nvSpPr>
        <p:spPr>
          <a:xfrm>
            <a:off x="3124200" y="5334000"/>
            <a:ext cx="3477234" cy="276999"/>
          </a:xfrm>
          <a:prstGeom prst="rect">
            <a:avLst/>
          </a:prstGeom>
          <a:noFill/>
        </p:spPr>
        <p:txBody>
          <a:bodyPr wrap="none" rtlCol="0">
            <a:spAutoFit/>
          </a:bodyPr>
          <a:lstStyle/>
          <a:p>
            <a:r>
              <a:rPr lang="en-US" sz="1200" dirty="0"/>
              <a:t>Fig. 20 Hierarchical control levels of a microgrid [4].</a:t>
            </a:r>
          </a:p>
        </p:txBody>
      </p:sp>
      <p:sp>
        <p:nvSpPr>
          <p:cNvPr id="12" name="Title 1">
            <a:extLst>
              <a:ext uri="{FF2B5EF4-FFF2-40B4-BE49-F238E27FC236}">
                <a16:creationId xmlns:a16="http://schemas.microsoft.com/office/drawing/2014/main" id="{ADDEE453-9D0B-4049-9755-01AA7E1D4427}"/>
              </a:ext>
            </a:extLst>
          </p:cNvPr>
          <p:cNvSpPr txBox="1">
            <a:spLocks/>
          </p:cNvSpPr>
          <p:nvPr/>
        </p:nvSpPr>
        <p:spPr bwMode="auto">
          <a:xfrm>
            <a:off x="11394" y="599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Hierarchical Control of Microgrids</a:t>
            </a:r>
            <a:endParaRPr lang="en-US" sz="2800" kern="0" dirty="0"/>
          </a:p>
        </p:txBody>
      </p:sp>
      <p:sp>
        <p:nvSpPr>
          <p:cNvPr id="13" name="Rectangle 5">
            <a:extLst>
              <a:ext uri="{FF2B5EF4-FFF2-40B4-BE49-F238E27FC236}">
                <a16:creationId xmlns:a16="http://schemas.microsoft.com/office/drawing/2014/main" id="{1D28373D-A90D-44D1-BDB2-C545186AD367}"/>
              </a:ext>
            </a:extLst>
          </p:cNvPr>
          <p:cNvSpPr/>
          <p:nvPr/>
        </p:nvSpPr>
        <p:spPr>
          <a:xfrm>
            <a:off x="-12107" y="5869076"/>
            <a:ext cx="9144000" cy="400110"/>
          </a:xfrm>
          <a:prstGeom prst="rect">
            <a:avLst/>
          </a:prstGeom>
        </p:spPr>
        <p:txBody>
          <a:bodyPr wrap="square">
            <a:spAutoFit/>
          </a:bodyPr>
          <a:lstStyle/>
          <a:p>
            <a:pPr algn="just"/>
            <a:r>
              <a:rPr lang="en-US" sz="1000" dirty="0"/>
              <a:t>[4] A. </a:t>
            </a:r>
            <a:r>
              <a:rPr lang="en-US" sz="1000" dirty="0" err="1"/>
              <a:t>Bidram</a:t>
            </a:r>
            <a:r>
              <a:rPr lang="en-US" sz="1000" dirty="0"/>
              <a:t> and A. </a:t>
            </a:r>
            <a:r>
              <a:rPr lang="en-US" sz="1000" dirty="0" err="1"/>
              <a:t>Davoudi</a:t>
            </a:r>
            <a:r>
              <a:rPr lang="en-US" sz="1000" dirty="0"/>
              <a:t>, "Hierarchical Structure of Microgrids Control System," in </a:t>
            </a:r>
            <a:r>
              <a:rPr lang="en-US" sz="1000" i="1" dirty="0"/>
              <a:t>IEEE Transactions on Smart Grid</a:t>
            </a:r>
            <a:r>
              <a:rPr lang="en-US" sz="1000" dirty="0"/>
              <a:t>, vol. 3, no. 4, pp. 1963-1976, Dec. 2012.</a:t>
            </a:r>
            <a:br>
              <a:rPr lang="en-US" sz="1000" dirty="0"/>
            </a:br>
            <a:endParaRPr lang="en-US" sz="1000" dirty="0"/>
          </a:p>
        </p:txBody>
      </p:sp>
    </p:spTree>
    <p:extLst>
      <p:ext uri="{BB962C8B-B14F-4D97-AF65-F5344CB8AC3E}">
        <p14:creationId xmlns:p14="http://schemas.microsoft.com/office/powerpoint/2010/main" val="16225259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32</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Hierarchical Control of Microgrids</a:t>
            </a:r>
            <a:endParaRPr lang="en-US" sz="2800" kern="0" dirty="0"/>
          </a:p>
        </p:txBody>
      </p:sp>
      <p:sp>
        <p:nvSpPr>
          <p:cNvPr id="3" name="TextBox 2"/>
          <p:cNvSpPr txBox="1"/>
          <p:nvPr/>
        </p:nvSpPr>
        <p:spPr>
          <a:xfrm>
            <a:off x="533400" y="685800"/>
            <a:ext cx="8077200" cy="4847481"/>
          </a:xfrm>
          <a:prstGeom prst="rect">
            <a:avLst/>
          </a:prstGeom>
          <a:noFill/>
        </p:spPr>
        <p:txBody>
          <a:bodyPr wrap="square" rtlCol="0">
            <a:spAutoFit/>
          </a:bodyPr>
          <a:lstStyle/>
          <a:p>
            <a:pPr>
              <a:spcAft>
                <a:spcPts val="600"/>
              </a:spcAft>
            </a:pPr>
            <a:r>
              <a:rPr lang="en-US" altLang="zh-CN" b="1" dirty="0"/>
              <a:t>Primary control</a:t>
            </a:r>
          </a:p>
          <a:p>
            <a:r>
              <a:rPr lang="en-US" altLang="zh-CN" sz="2000" dirty="0"/>
              <a:t>The primary control is designed to satisfy the following requirements:</a:t>
            </a:r>
            <a:endParaRPr lang="en-US" altLang="zh-CN" sz="2000" b="1" dirty="0"/>
          </a:p>
          <a:p>
            <a:pPr marL="625475" lvl="1" indent="-342900" algn="just">
              <a:spcBef>
                <a:spcPts val="0"/>
              </a:spcBef>
              <a:spcAft>
                <a:spcPts val="0"/>
              </a:spcAft>
              <a:buClr>
                <a:srgbClr val="FF0000"/>
              </a:buClr>
              <a:buFont typeface="Arial" panose="020B0604020202020204" pitchFamily="34" charset="0"/>
              <a:buChar char="•"/>
            </a:pPr>
            <a:r>
              <a:rPr lang="en-US" altLang="zh-CN" sz="2000" dirty="0">
                <a:latin typeface="Times" panose="02020603050405020304" pitchFamily="18" charset="0"/>
                <a:cs typeface="Times" panose="02020603050405020304" pitchFamily="18" charset="0"/>
              </a:rPr>
              <a:t>To stabilize the voltage and frequency. Subsequent to an islanding event, the microgrid may lose its voltage and frequency stability due to the mismatch between the power generated and consumed.</a:t>
            </a:r>
          </a:p>
          <a:p>
            <a:pPr marL="625475" lvl="1" indent="-342900" algn="just">
              <a:spcBef>
                <a:spcPts val="0"/>
              </a:spcBef>
              <a:spcAft>
                <a:spcPts val="0"/>
              </a:spcAft>
              <a:buClr>
                <a:srgbClr val="FF0000"/>
              </a:buClr>
              <a:buFont typeface="Arial" panose="020B0604020202020204" pitchFamily="34" charset="0"/>
              <a:buChar char="•"/>
            </a:pPr>
            <a:r>
              <a:rPr lang="en-US" altLang="zh-CN" sz="2000" dirty="0">
                <a:latin typeface="Times" panose="02020603050405020304" pitchFamily="18" charset="0"/>
                <a:cs typeface="Times" panose="02020603050405020304" pitchFamily="18" charset="0"/>
              </a:rPr>
              <a:t>To offer plug and play capability for DERs and properly share the active and reactive power among them, preferably, without any communication links.</a:t>
            </a:r>
          </a:p>
          <a:p>
            <a:pPr marL="625475" lvl="1" indent="-342900" algn="just">
              <a:spcBef>
                <a:spcPts val="0"/>
              </a:spcBef>
              <a:spcAft>
                <a:spcPts val="0"/>
              </a:spcAft>
              <a:buClr>
                <a:srgbClr val="FF0000"/>
              </a:buClr>
              <a:buFont typeface="Arial" panose="020B0604020202020204" pitchFamily="34" charset="0"/>
              <a:buChar char="•"/>
            </a:pPr>
            <a:r>
              <a:rPr lang="en-US" altLang="zh-CN" sz="2000" dirty="0">
                <a:latin typeface="Times" panose="02020603050405020304" pitchFamily="18" charset="0"/>
                <a:cs typeface="Times" panose="02020603050405020304" pitchFamily="18" charset="0"/>
              </a:rPr>
              <a:t>To mitigate circulating currents that can cause over-current phenomenon in the power electronic devices and damage the DC-link capacitor.</a:t>
            </a:r>
          </a:p>
          <a:p>
            <a:pPr marL="0" lvl="1" algn="just">
              <a:spcBef>
                <a:spcPts val="0"/>
              </a:spcBef>
              <a:spcAft>
                <a:spcPts val="0"/>
              </a:spcAft>
              <a:buClr>
                <a:srgbClr val="FF0000"/>
              </a:buClr>
            </a:pPr>
            <a:r>
              <a:rPr lang="en-US" altLang="zh-CN" sz="2000" dirty="0">
                <a:latin typeface="Times" panose="02020603050405020304" pitchFamily="18" charset="0"/>
                <a:cs typeface="Times" panose="02020603050405020304" pitchFamily="18" charset="0"/>
              </a:rPr>
              <a:t>The primary control provides the reference points for the voltage and current control loops of DERs. These inner control loops are commonly referred to as zero-level control. The zero-level control is generally implemented in either PQ or voltage control modes</a:t>
            </a:r>
          </a:p>
        </p:txBody>
      </p:sp>
    </p:spTree>
    <p:extLst>
      <p:ext uri="{BB962C8B-B14F-4D97-AF65-F5344CB8AC3E}">
        <p14:creationId xmlns:p14="http://schemas.microsoft.com/office/powerpoint/2010/main" val="18945496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33</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Primary Control: PQ Control Mode</a:t>
            </a:r>
            <a:endParaRPr lang="en-US" sz="2800" kern="0" dirty="0"/>
          </a:p>
        </p:txBody>
      </p:sp>
      <mc:AlternateContent xmlns:mc="http://schemas.openxmlformats.org/markup-compatibility/2006" xmlns:a14="http://schemas.microsoft.com/office/drawing/2010/main">
        <mc:Choice Requires="a14">
          <p:sp>
            <p:nvSpPr>
              <p:cNvPr id="3" name="TextBox 2"/>
              <p:cNvSpPr txBox="1"/>
              <p:nvPr/>
            </p:nvSpPr>
            <p:spPr>
              <a:xfrm>
                <a:off x="533400" y="685800"/>
                <a:ext cx="8077200" cy="1951047"/>
              </a:xfrm>
              <a:prstGeom prst="rect">
                <a:avLst/>
              </a:prstGeom>
              <a:noFill/>
            </p:spPr>
            <p:txBody>
              <a:bodyPr wrap="square" rtlCol="0">
                <a:spAutoFit/>
              </a:bodyPr>
              <a:lstStyle/>
              <a:p>
                <a:pPr marL="285750" indent="-285750" algn="just">
                  <a:spcAft>
                    <a:spcPts val="600"/>
                  </a:spcAft>
                  <a:buClr>
                    <a:srgbClr val="FF0000"/>
                  </a:buClr>
                  <a:buFont typeface="Arial" panose="020B0604020202020204" pitchFamily="34" charset="0"/>
                  <a:buChar char="•"/>
                </a:pPr>
                <a:r>
                  <a:rPr lang="en-US" altLang="zh-CN" sz="1800" dirty="0"/>
                  <a:t>The control strategy is implemented with a current-controlled voltage source converter (VSC). </a:t>
                </a:r>
              </a:p>
              <a:p>
                <a:pPr marL="285750" indent="-285750" algn="just">
                  <a:spcAft>
                    <a:spcPts val="600"/>
                  </a:spcAft>
                  <a:buClr>
                    <a:srgbClr val="FF0000"/>
                  </a:buClr>
                  <a:buFont typeface="Arial" panose="020B0604020202020204" pitchFamily="34" charset="0"/>
                  <a:buChar char="•"/>
                </a:pPr>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𝐻</m:t>
                        </m:r>
                      </m:e>
                      <m:sub>
                        <m:r>
                          <a:rPr lang="en-US" altLang="zh-CN" sz="1800" b="0" i="1" smtClean="0">
                            <a:latin typeface="Cambria Math" panose="02040503050406030204" pitchFamily="18" charset="0"/>
                          </a:rPr>
                          <m:t>1</m:t>
                        </m:r>
                      </m:sub>
                    </m:sSub>
                  </m:oMath>
                </a14:m>
                <a:r>
                  <a:rPr lang="en-US" altLang="zh-CN" sz="1800" dirty="0"/>
                  <a:t> controller regulates the DC-link voltage and the active power through adjusting the magnitude of the output active current of the converter </a:t>
                </a:r>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𝑖</m:t>
                        </m:r>
                      </m:e>
                      <m:sub>
                        <m:r>
                          <a:rPr lang="en-US" altLang="zh-CN" sz="1800" b="0" i="1" smtClean="0">
                            <a:latin typeface="Cambria Math" panose="02040503050406030204" pitchFamily="18" charset="0"/>
                          </a:rPr>
                          <m:t>𝑝</m:t>
                        </m:r>
                      </m:sub>
                    </m:sSub>
                  </m:oMath>
                </a14:m>
                <a:r>
                  <a:rPr lang="en-US" altLang="zh-CN" sz="1800" dirty="0"/>
                  <a:t>. </a:t>
                </a:r>
              </a:p>
              <a:p>
                <a:pPr marL="285750" indent="-285750" algn="just">
                  <a:spcAft>
                    <a:spcPts val="600"/>
                  </a:spcAft>
                  <a:buClr>
                    <a:srgbClr val="FF0000"/>
                  </a:buClr>
                  <a:buFont typeface="Arial" panose="020B0604020202020204" pitchFamily="34" charset="0"/>
                  <a:buChar char="•"/>
                </a:pP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𝐻</m:t>
                        </m:r>
                      </m:e>
                      <m:sub>
                        <m:r>
                          <a:rPr lang="en-US" altLang="zh-CN" sz="1800" b="0" i="1" smtClean="0">
                            <a:latin typeface="Cambria Math" panose="02040503050406030204" pitchFamily="18" charset="0"/>
                          </a:rPr>
                          <m:t>2</m:t>
                        </m:r>
                      </m:sub>
                    </m:sSub>
                  </m:oMath>
                </a14:m>
                <a:r>
                  <a:rPr lang="en-US" altLang="zh-CN" sz="1800" dirty="0"/>
                  <a:t> controller regulates the output reactive power by adjusting the magnitude of the output reactive current, i.e.,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𝑖</m:t>
                        </m:r>
                      </m:e>
                      <m:sub>
                        <m:r>
                          <a:rPr lang="en-US" altLang="zh-CN" sz="1800" b="0" i="1" smtClean="0">
                            <a:latin typeface="Cambria Math" panose="02040503050406030204" pitchFamily="18" charset="0"/>
                          </a:rPr>
                          <m:t>𝑞</m:t>
                        </m:r>
                      </m:sub>
                    </m:sSub>
                  </m:oMath>
                </a14:m>
                <a:r>
                  <a:rPr lang="en-US" altLang="zh-CN" sz="1800" dirty="0">
                    <a:latin typeface="Times" panose="02020603050405020304" pitchFamily="18" charset="0"/>
                    <a:cs typeface="Times" panose="02020603050405020304" pitchFamily="18" charset="0"/>
                  </a:rPr>
                  <a:t> [4].</a:t>
                </a:r>
              </a:p>
            </p:txBody>
          </p:sp>
        </mc:Choice>
        <mc:Fallback xmlns="">
          <p:sp>
            <p:nvSpPr>
              <p:cNvPr id="3" name="TextBox 2"/>
              <p:cNvSpPr txBox="1">
                <a:spLocks noRot="1" noChangeAspect="1" noMove="1" noResize="1" noEditPoints="1" noAdjustHandles="1" noChangeArrowheads="1" noChangeShapeType="1" noTextEdit="1"/>
              </p:cNvSpPr>
              <p:nvPr/>
            </p:nvSpPr>
            <p:spPr>
              <a:xfrm>
                <a:off x="533400" y="685800"/>
                <a:ext cx="8077200" cy="1951047"/>
              </a:xfrm>
              <a:prstGeom prst="rect">
                <a:avLst/>
              </a:prstGeom>
              <a:blipFill>
                <a:blip r:embed="rId2"/>
                <a:stretch>
                  <a:fillRect l="-528" t="-1875" r="-604" b="-2500"/>
                </a:stretch>
              </a:blipFill>
            </p:spPr>
            <p:txBody>
              <a:bodyPr/>
              <a:lstStyle/>
              <a:p>
                <a:r>
                  <a:rPr lang="zh-CN" altLang="en-US">
                    <a:noFill/>
                  </a:rPr>
                  <a:t> </a:t>
                </a:r>
              </a:p>
            </p:txBody>
          </p:sp>
        </mc:Fallback>
      </mc:AlternateContent>
      <p:sp>
        <p:nvSpPr>
          <p:cNvPr id="6" name="Rectangle 5">
            <a:extLst>
              <a:ext uri="{FF2B5EF4-FFF2-40B4-BE49-F238E27FC236}">
                <a16:creationId xmlns:a16="http://schemas.microsoft.com/office/drawing/2014/main" id="{B8BBCB0C-FE26-49C9-9107-3056CDDAF098}"/>
              </a:ext>
            </a:extLst>
          </p:cNvPr>
          <p:cNvSpPr/>
          <p:nvPr/>
        </p:nvSpPr>
        <p:spPr>
          <a:xfrm>
            <a:off x="-12107" y="5869076"/>
            <a:ext cx="9144000" cy="400110"/>
          </a:xfrm>
          <a:prstGeom prst="rect">
            <a:avLst/>
          </a:prstGeom>
        </p:spPr>
        <p:txBody>
          <a:bodyPr wrap="square">
            <a:spAutoFit/>
          </a:bodyPr>
          <a:lstStyle/>
          <a:p>
            <a:pPr algn="just"/>
            <a:r>
              <a:rPr lang="en-US" sz="1000" dirty="0"/>
              <a:t>[4] A. </a:t>
            </a:r>
            <a:r>
              <a:rPr lang="en-US" sz="1000" dirty="0" err="1"/>
              <a:t>Bidram</a:t>
            </a:r>
            <a:r>
              <a:rPr lang="en-US" sz="1000" dirty="0"/>
              <a:t> and A. </a:t>
            </a:r>
            <a:r>
              <a:rPr lang="en-US" sz="1000" dirty="0" err="1"/>
              <a:t>Davoudi</a:t>
            </a:r>
            <a:r>
              <a:rPr lang="en-US" sz="1000" dirty="0"/>
              <a:t>, "Hierarchical Structure of Microgrids Control System," in </a:t>
            </a:r>
            <a:r>
              <a:rPr lang="en-US" sz="1000" i="1" dirty="0"/>
              <a:t>IEEE Transactions on Smart Grid</a:t>
            </a:r>
            <a:r>
              <a:rPr lang="en-US" sz="1000" dirty="0"/>
              <a:t>, vol. 3, no. 4, pp. 1963-1976, Dec. 2012.</a:t>
            </a:r>
            <a:br>
              <a:rPr lang="en-US" sz="1000" dirty="0"/>
            </a:br>
            <a:endParaRPr lang="en-US" sz="1000" dirty="0"/>
          </a:p>
        </p:txBody>
      </p:sp>
      <p:pic>
        <p:nvPicPr>
          <p:cNvPr id="2" name="图片 1">
            <a:extLst>
              <a:ext uri="{FF2B5EF4-FFF2-40B4-BE49-F238E27FC236}">
                <a16:creationId xmlns:a16="http://schemas.microsoft.com/office/drawing/2014/main" id="{C26D3D17-EF1B-4631-812E-B67B0EA9CBDF}"/>
              </a:ext>
            </a:extLst>
          </p:cNvPr>
          <p:cNvPicPr>
            <a:picLocks noChangeAspect="1"/>
          </p:cNvPicPr>
          <p:nvPr/>
        </p:nvPicPr>
        <p:blipFill>
          <a:blip r:embed="rId3"/>
          <a:stretch>
            <a:fillRect/>
          </a:stretch>
        </p:blipFill>
        <p:spPr>
          <a:xfrm>
            <a:off x="1905000" y="2582450"/>
            <a:ext cx="5083132" cy="3031185"/>
          </a:xfrm>
          <a:prstGeom prst="rect">
            <a:avLst/>
          </a:prstGeom>
        </p:spPr>
      </p:pic>
      <p:sp>
        <p:nvSpPr>
          <p:cNvPr id="8" name="TextBox 7">
            <a:extLst>
              <a:ext uri="{FF2B5EF4-FFF2-40B4-BE49-F238E27FC236}">
                <a16:creationId xmlns:a16="http://schemas.microsoft.com/office/drawing/2014/main" id="{EC45AC7B-BC0E-4B56-AA5B-7D7F28E42351}"/>
              </a:ext>
            </a:extLst>
          </p:cNvPr>
          <p:cNvSpPr txBox="1"/>
          <p:nvPr/>
        </p:nvSpPr>
        <p:spPr>
          <a:xfrm>
            <a:off x="2819400" y="5638800"/>
            <a:ext cx="3903633" cy="276999"/>
          </a:xfrm>
          <a:prstGeom prst="rect">
            <a:avLst/>
          </a:prstGeom>
          <a:noFill/>
        </p:spPr>
        <p:txBody>
          <a:bodyPr wrap="none" rtlCol="0">
            <a:spAutoFit/>
          </a:bodyPr>
          <a:lstStyle/>
          <a:p>
            <a:r>
              <a:rPr lang="en-US" sz="1200" dirty="0"/>
              <a:t>Fig. 21 PQ control mode with active and reactive power [4].</a:t>
            </a:r>
          </a:p>
        </p:txBody>
      </p:sp>
    </p:spTree>
    <p:extLst>
      <p:ext uri="{BB962C8B-B14F-4D97-AF65-F5344CB8AC3E}">
        <p14:creationId xmlns:p14="http://schemas.microsoft.com/office/powerpoint/2010/main" val="4251765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34</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Primary Control: Voltage Control Mode</a:t>
            </a:r>
            <a:endParaRPr lang="en-US" sz="2800" kern="0" dirty="0"/>
          </a:p>
        </p:txBody>
      </p:sp>
      <mc:AlternateContent xmlns:mc="http://schemas.openxmlformats.org/markup-compatibility/2006" xmlns:a14="http://schemas.microsoft.com/office/drawing/2010/main">
        <mc:Choice Requires="a14">
          <p:sp>
            <p:nvSpPr>
              <p:cNvPr id="3" name="TextBox 2"/>
              <p:cNvSpPr txBox="1"/>
              <p:nvPr/>
            </p:nvSpPr>
            <p:spPr>
              <a:xfrm>
                <a:off x="4953000" y="685800"/>
                <a:ext cx="3877916" cy="4185761"/>
              </a:xfrm>
              <a:prstGeom prst="rect">
                <a:avLst/>
              </a:prstGeom>
              <a:noFill/>
            </p:spPr>
            <p:txBody>
              <a:bodyPr wrap="square" rtlCol="0">
                <a:spAutoFit/>
              </a:bodyPr>
              <a:lstStyle/>
              <a:p>
                <a:pPr marL="285750" indent="-285750" algn="just">
                  <a:spcAft>
                    <a:spcPts val="600"/>
                  </a:spcAft>
                  <a:buClr>
                    <a:srgbClr val="FF0000"/>
                  </a:buClr>
                  <a:buFont typeface="Arial" panose="020B0604020202020204" pitchFamily="34" charset="0"/>
                  <a:buChar char="•"/>
                </a:pPr>
                <a:r>
                  <a:rPr lang="en-US" altLang="zh-CN" sz="1600" dirty="0"/>
                  <a:t>The DER operates as a voltage-controlled VSC where the reference voltage, </a:t>
                </a:r>
                <a14:m>
                  <m:oMath xmlns:m="http://schemas.openxmlformats.org/officeDocument/2006/math">
                    <m:sSubSup>
                      <m:sSubSupPr>
                        <m:ctrlPr>
                          <a:rPr lang="en-US" altLang="zh-CN" sz="1600" i="1" smtClean="0">
                            <a:latin typeface="Cambria Math" panose="02040503050406030204" pitchFamily="18" charset="0"/>
                          </a:rPr>
                        </m:ctrlPr>
                      </m:sSubSupPr>
                      <m:e>
                        <m:r>
                          <a:rPr lang="en-US" altLang="zh-CN" sz="1600" b="0" i="1" smtClean="0">
                            <a:latin typeface="Cambria Math" panose="02040503050406030204" pitchFamily="18" charset="0"/>
                          </a:rPr>
                          <m:t>𝑣</m:t>
                        </m:r>
                      </m:e>
                      <m:sub>
                        <m:r>
                          <a:rPr lang="en-US" altLang="zh-CN" sz="1600" b="0" i="1" smtClean="0">
                            <a:latin typeface="Cambria Math" panose="02040503050406030204" pitchFamily="18" charset="0"/>
                          </a:rPr>
                          <m:t>0</m:t>
                        </m:r>
                      </m:sub>
                      <m:sup>
                        <m:r>
                          <a:rPr lang="en-US" altLang="zh-CN" sz="1600" b="0" i="1" smtClean="0">
                            <a:latin typeface="Cambria Math" panose="02040503050406030204" pitchFamily="18" charset="0"/>
                          </a:rPr>
                          <m:t>∗</m:t>
                        </m:r>
                      </m:sup>
                    </m:sSubSup>
                  </m:oMath>
                </a14:m>
                <a:r>
                  <a:rPr lang="en-US" altLang="zh-CN" sz="1600" dirty="0"/>
                  <a:t>, is determined by the primary control, conventionally via droop characteristics, as shown in Fig. 22.</a:t>
                </a:r>
              </a:p>
              <a:p>
                <a:pPr marL="285750" indent="-285750" algn="just">
                  <a:spcAft>
                    <a:spcPts val="600"/>
                  </a:spcAft>
                  <a:buClr>
                    <a:srgbClr val="FF0000"/>
                  </a:buClr>
                  <a:buFont typeface="Arial" panose="020B0604020202020204" pitchFamily="34" charset="0"/>
                  <a:buChar char="•"/>
                </a:pPr>
                <a:r>
                  <a:rPr lang="en-US" altLang="zh-CN" sz="1600" dirty="0"/>
                  <a:t> The nested voltage and frequency control loops in the voltage control mode are shown in Fig. 23. This controller feeds the current signal as a feedforward term via a transfer function (e.g., virtual impedance). </a:t>
                </a:r>
              </a:p>
              <a:p>
                <a:pPr marL="285750" indent="-285750" algn="just">
                  <a:spcAft>
                    <a:spcPts val="600"/>
                  </a:spcAft>
                  <a:buClr>
                    <a:srgbClr val="FF0000"/>
                  </a:buClr>
                  <a:buFont typeface="Arial" panose="020B0604020202020204" pitchFamily="34" charset="0"/>
                  <a:buChar char="•"/>
                </a:pPr>
                <a:r>
                  <a:rPr lang="en-US" altLang="zh-CN" sz="1600" dirty="0"/>
                  <a:t>To fine-tune the transient response, proportional-integral-derivative (PID) [5], adaptive [6], and proportional resonant controllers [7] are proposed for the voltage controller.</a:t>
                </a:r>
                <a:endParaRPr lang="en-US" altLang="zh-CN" sz="1600" dirty="0">
                  <a:latin typeface="Times" panose="02020603050405020304" pitchFamily="18" charset="0"/>
                  <a:cs typeface="Times"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4953000" y="685800"/>
                <a:ext cx="3877916" cy="4185761"/>
              </a:xfrm>
              <a:prstGeom prst="rect">
                <a:avLst/>
              </a:prstGeom>
              <a:blipFill>
                <a:blip r:embed="rId2"/>
                <a:stretch>
                  <a:fillRect l="-629" t="-437" r="-786" b="-875"/>
                </a:stretch>
              </a:blipFill>
            </p:spPr>
            <p:txBody>
              <a:bodyPr/>
              <a:lstStyle/>
              <a:p>
                <a:r>
                  <a:rPr lang="zh-CN" altLang="en-US">
                    <a:noFill/>
                  </a:rPr>
                  <a:t> </a:t>
                </a:r>
              </a:p>
            </p:txBody>
          </p:sp>
        </mc:Fallback>
      </mc:AlternateContent>
      <p:sp>
        <p:nvSpPr>
          <p:cNvPr id="6" name="Rectangle 5">
            <a:extLst>
              <a:ext uri="{FF2B5EF4-FFF2-40B4-BE49-F238E27FC236}">
                <a16:creationId xmlns:a16="http://schemas.microsoft.com/office/drawing/2014/main" id="{B8BBCB0C-FE26-49C9-9107-3056CDDAF098}"/>
              </a:ext>
            </a:extLst>
          </p:cNvPr>
          <p:cNvSpPr/>
          <p:nvPr/>
        </p:nvSpPr>
        <p:spPr>
          <a:xfrm>
            <a:off x="448962" y="4805127"/>
            <a:ext cx="8229600" cy="1631216"/>
          </a:xfrm>
          <a:prstGeom prst="rect">
            <a:avLst/>
          </a:prstGeom>
        </p:spPr>
        <p:txBody>
          <a:bodyPr wrap="square">
            <a:spAutoFit/>
          </a:bodyPr>
          <a:lstStyle/>
          <a:p>
            <a:pPr algn="just"/>
            <a:r>
              <a:rPr lang="en-US" sz="1000" dirty="0"/>
              <a:t>[4] A. </a:t>
            </a:r>
            <a:r>
              <a:rPr lang="en-US" sz="1000" dirty="0" err="1"/>
              <a:t>Bidram</a:t>
            </a:r>
            <a:r>
              <a:rPr lang="en-US" sz="1000" dirty="0"/>
              <a:t> and A. </a:t>
            </a:r>
            <a:r>
              <a:rPr lang="en-US" sz="1000" dirty="0" err="1"/>
              <a:t>Davoudi</a:t>
            </a:r>
            <a:r>
              <a:rPr lang="en-US" sz="1000" dirty="0"/>
              <a:t>, "Hierarchical Structure of Microgrids Control System," in </a:t>
            </a:r>
            <a:r>
              <a:rPr lang="en-US" sz="1000" i="1" dirty="0"/>
              <a:t>IEEE Transactions on Smart Grid</a:t>
            </a:r>
            <a:r>
              <a:rPr lang="en-US" sz="1000" dirty="0"/>
              <a:t>, vol. 3, no. 4, pp. 1963-1976, Dec. 2012.</a:t>
            </a:r>
          </a:p>
          <a:p>
            <a:pPr algn="just"/>
            <a:r>
              <a:rPr lang="en-US" sz="1000" dirty="0"/>
              <a:t>[5] M. J. Ryan, W. E. </a:t>
            </a:r>
            <a:r>
              <a:rPr lang="en-US" sz="1000" dirty="0" err="1"/>
              <a:t>Brumsickle</a:t>
            </a:r>
            <a:r>
              <a:rPr lang="en-US" sz="1000" dirty="0"/>
              <a:t>, and R. D. Lorenz, “Control topology options for single-phase UPS inverters,” IEEE Trans. Ind. Appl., vol. 33, pp. 493–501, Mar./Apr. 1997.</a:t>
            </a:r>
          </a:p>
          <a:p>
            <a:pPr algn="just"/>
            <a:r>
              <a:rPr lang="en-US" sz="1000" dirty="0"/>
              <a:t>[6] G. Escobar, P. </a:t>
            </a:r>
            <a:r>
              <a:rPr lang="en-US" sz="1000" dirty="0" err="1"/>
              <a:t>Mattavelli</a:t>
            </a:r>
            <a:r>
              <a:rPr lang="en-US" sz="1000" dirty="0"/>
              <a:t>, A. M. Stankovic, A. A. Valdez, and J. L. Ramos, “An adaptive control for UPS to compensate unbalance and harmonic distortion using a combined capacitor/load current sensing,” IEEE Trans. Ind. Appl., vol. 54, pp. 839–847, Apr. 2007.</a:t>
            </a:r>
          </a:p>
          <a:p>
            <a:pPr algn="just"/>
            <a:r>
              <a:rPr lang="en-US" sz="1000" dirty="0"/>
              <a:t>[7] A. </a:t>
            </a:r>
            <a:r>
              <a:rPr lang="en-US" sz="1000" dirty="0" err="1"/>
              <a:t>Hasanzadeh</a:t>
            </a:r>
            <a:r>
              <a:rPr lang="en-US" sz="1000" dirty="0"/>
              <a:t>, O. C. </a:t>
            </a:r>
            <a:r>
              <a:rPr lang="en-US" sz="1000" dirty="0" err="1"/>
              <a:t>Onar</a:t>
            </a:r>
            <a:r>
              <a:rPr lang="en-US" sz="1000" dirty="0"/>
              <a:t>, H. Mokhtari, and A. </a:t>
            </a:r>
            <a:r>
              <a:rPr lang="en-US" sz="1000" dirty="0" err="1"/>
              <a:t>Khaligh</a:t>
            </a:r>
            <a:r>
              <a:rPr lang="en-US" sz="1000" dirty="0"/>
              <a:t>, “A proportional-resonant controller-based wireless control strategy with a reduced number of sensors for parallel-operated UPSs,” IEEE Trans. Power Del., vol. 25, pp. 468–478, Jan. 2010.</a:t>
            </a:r>
          </a:p>
          <a:p>
            <a:pPr algn="just"/>
            <a:br>
              <a:rPr lang="en-US" sz="1000" dirty="0"/>
            </a:br>
            <a:endParaRPr lang="en-US" sz="1000" dirty="0"/>
          </a:p>
        </p:txBody>
      </p:sp>
      <p:sp>
        <p:nvSpPr>
          <p:cNvPr id="8" name="TextBox 7">
            <a:extLst>
              <a:ext uri="{FF2B5EF4-FFF2-40B4-BE49-F238E27FC236}">
                <a16:creationId xmlns:a16="http://schemas.microsoft.com/office/drawing/2014/main" id="{EC45AC7B-BC0E-4B56-AA5B-7D7F28E42351}"/>
              </a:ext>
            </a:extLst>
          </p:cNvPr>
          <p:cNvSpPr txBox="1"/>
          <p:nvPr/>
        </p:nvSpPr>
        <p:spPr>
          <a:xfrm>
            <a:off x="373644" y="2237601"/>
            <a:ext cx="4503156" cy="276999"/>
          </a:xfrm>
          <a:prstGeom prst="rect">
            <a:avLst/>
          </a:prstGeom>
          <a:noFill/>
        </p:spPr>
        <p:txBody>
          <a:bodyPr wrap="none" rtlCol="0">
            <a:spAutoFit/>
          </a:bodyPr>
          <a:lstStyle/>
          <a:p>
            <a:r>
              <a:rPr lang="en-US" sz="1200" dirty="0"/>
              <a:t>Fig. 22 Reference voltage determination for voltage control mode [4].</a:t>
            </a:r>
          </a:p>
        </p:txBody>
      </p:sp>
      <p:pic>
        <p:nvPicPr>
          <p:cNvPr id="7" name="图片 6">
            <a:extLst>
              <a:ext uri="{FF2B5EF4-FFF2-40B4-BE49-F238E27FC236}">
                <a16:creationId xmlns:a16="http://schemas.microsoft.com/office/drawing/2014/main" id="{1B5D895B-0866-446E-ADD7-C72D62F2DAA8}"/>
              </a:ext>
            </a:extLst>
          </p:cNvPr>
          <p:cNvPicPr>
            <a:picLocks noChangeAspect="1"/>
          </p:cNvPicPr>
          <p:nvPr/>
        </p:nvPicPr>
        <p:blipFill>
          <a:blip r:embed="rId3"/>
          <a:stretch>
            <a:fillRect/>
          </a:stretch>
        </p:blipFill>
        <p:spPr>
          <a:xfrm>
            <a:off x="376709" y="789801"/>
            <a:ext cx="4639915" cy="1435874"/>
          </a:xfrm>
          <a:prstGeom prst="rect">
            <a:avLst/>
          </a:prstGeom>
        </p:spPr>
      </p:pic>
      <p:pic>
        <p:nvPicPr>
          <p:cNvPr id="10" name="图片 9">
            <a:extLst>
              <a:ext uri="{FF2B5EF4-FFF2-40B4-BE49-F238E27FC236}">
                <a16:creationId xmlns:a16="http://schemas.microsoft.com/office/drawing/2014/main" id="{ACA5CFC9-5C40-4C43-923F-3DFB3DD2135C}"/>
              </a:ext>
            </a:extLst>
          </p:cNvPr>
          <p:cNvPicPr>
            <a:picLocks noChangeAspect="1"/>
          </p:cNvPicPr>
          <p:nvPr/>
        </p:nvPicPr>
        <p:blipFill>
          <a:blip r:embed="rId4"/>
          <a:stretch>
            <a:fillRect/>
          </a:stretch>
        </p:blipFill>
        <p:spPr>
          <a:xfrm>
            <a:off x="313084" y="2743200"/>
            <a:ext cx="4639916" cy="1561832"/>
          </a:xfrm>
          <a:prstGeom prst="rect">
            <a:avLst/>
          </a:prstGeom>
        </p:spPr>
      </p:pic>
      <p:sp>
        <p:nvSpPr>
          <p:cNvPr id="11" name="TextBox 7">
            <a:extLst>
              <a:ext uri="{FF2B5EF4-FFF2-40B4-BE49-F238E27FC236}">
                <a16:creationId xmlns:a16="http://schemas.microsoft.com/office/drawing/2014/main" id="{DBB40C34-2D23-4DA1-9879-9CDAD0E049B3}"/>
              </a:ext>
            </a:extLst>
          </p:cNvPr>
          <p:cNvSpPr txBox="1"/>
          <p:nvPr/>
        </p:nvSpPr>
        <p:spPr>
          <a:xfrm>
            <a:off x="377345" y="4475584"/>
            <a:ext cx="4503156" cy="276999"/>
          </a:xfrm>
          <a:prstGeom prst="rect">
            <a:avLst/>
          </a:prstGeom>
          <a:noFill/>
        </p:spPr>
        <p:txBody>
          <a:bodyPr wrap="none" rtlCol="0">
            <a:spAutoFit/>
          </a:bodyPr>
          <a:lstStyle/>
          <a:p>
            <a:r>
              <a:rPr lang="en-US" sz="1200" dirty="0"/>
              <a:t>Fig. 23 Voltage and current control loops in voltage control mode [4].</a:t>
            </a:r>
          </a:p>
        </p:txBody>
      </p:sp>
    </p:spTree>
    <p:extLst>
      <p:ext uri="{BB962C8B-B14F-4D97-AF65-F5344CB8AC3E}">
        <p14:creationId xmlns:p14="http://schemas.microsoft.com/office/powerpoint/2010/main" val="37419986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35</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Primary Control: Zero-Level Control</a:t>
            </a:r>
            <a:endParaRPr lang="en-US" sz="2800" kern="0" dirty="0"/>
          </a:p>
        </p:txBody>
      </p:sp>
      <p:sp>
        <p:nvSpPr>
          <p:cNvPr id="3" name="TextBox 2"/>
          <p:cNvSpPr txBox="1"/>
          <p:nvPr/>
        </p:nvSpPr>
        <p:spPr>
          <a:xfrm>
            <a:off x="304799" y="762000"/>
            <a:ext cx="4028089" cy="5032147"/>
          </a:xfrm>
          <a:prstGeom prst="rect">
            <a:avLst/>
          </a:prstGeom>
          <a:noFill/>
        </p:spPr>
        <p:txBody>
          <a:bodyPr wrap="square" rtlCol="0">
            <a:spAutoFit/>
          </a:bodyPr>
          <a:lstStyle/>
          <a:p>
            <a:pPr marL="285750" indent="-285750" algn="just">
              <a:spcAft>
                <a:spcPts val="600"/>
              </a:spcAft>
              <a:buClr>
                <a:srgbClr val="FF0000"/>
              </a:buClr>
              <a:buFont typeface="Arial" panose="020B0604020202020204" pitchFamily="34" charset="0"/>
              <a:buChar char="•"/>
            </a:pPr>
            <a:r>
              <a:rPr lang="en-US" altLang="zh-CN" sz="1800" dirty="0"/>
              <a:t>To improve the power quality for a set of energy sources connected to a common bus, the control structure shown in Fig. 24 is used.</a:t>
            </a:r>
          </a:p>
          <a:p>
            <a:pPr marL="285750" indent="-285750" algn="just">
              <a:spcAft>
                <a:spcPts val="600"/>
              </a:spcAft>
              <a:buClr>
                <a:srgbClr val="FF0000"/>
              </a:buClr>
              <a:buFont typeface="Arial" panose="020B0604020202020204" pitchFamily="34" charset="0"/>
              <a:buChar char="•"/>
            </a:pPr>
            <a:r>
              <a:rPr lang="en-US" altLang="zh-CN" sz="1800" dirty="0"/>
              <a:t>Each converter has an independent current control loop, and a central voltage control loop that is adopted to distribute the fundamental component of the active and reactive powers among different sources.</a:t>
            </a:r>
          </a:p>
          <a:p>
            <a:pPr marL="285750" indent="-285750" algn="just">
              <a:spcAft>
                <a:spcPts val="600"/>
              </a:spcAft>
              <a:buClr>
                <a:srgbClr val="FF0000"/>
              </a:buClr>
              <a:buFont typeface="Arial" panose="020B0604020202020204" pitchFamily="34" charset="0"/>
              <a:buChar char="•"/>
            </a:pPr>
            <a:r>
              <a:rPr lang="en-US" altLang="zh-CN" sz="1800" dirty="0"/>
              <a:t>The reference point for the voltage control loop is determined by the primary control.</a:t>
            </a:r>
          </a:p>
          <a:p>
            <a:pPr marL="285750" indent="-285750" algn="just">
              <a:spcAft>
                <a:spcPts val="600"/>
              </a:spcAft>
              <a:buClr>
                <a:srgbClr val="FF0000"/>
              </a:buClr>
              <a:buFont typeface="Arial" panose="020B0604020202020204" pitchFamily="34" charset="0"/>
              <a:buChar char="•"/>
            </a:pPr>
            <a:r>
              <a:rPr lang="en-US" altLang="zh-CN" sz="1800" dirty="0">
                <a:latin typeface="Times" panose="02020603050405020304" pitchFamily="18" charset="0"/>
                <a:cs typeface="Times" panose="02020603050405020304" pitchFamily="18" charset="0"/>
              </a:rPr>
              <a:t>The individual current controllers ensure power quality by controlling the harmonic contents of the supplied currents to the common AC bus.</a:t>
            </a:r>
          </a:p>
        </p:txBody>
      </p:sp>
      <p:sp>
        <p:nvSpPr>
          <p:cNvPr id="6" name="Rectangle 5">
            <a:extLst>
              <a:ext uri="{FF2B5EF4-FFF2-40B4-BE49-F238E27FC236}">
                <a16:creationId xmlns:a16="http://schemas.microsoft.com/office/drawing/2014/main" id="{B8BBCB0C-FE26-49C9-9107-3056CDDAF098}"/>
              </a:ext>
            </a:extLst>
          </p:cNvPr>
          <p:cNvSpPr/>
          <p:nvPr/>
        </p:nvSpPr>
        <p:spPr>
          <a:xfrm>
            <a:off x="457200" y="5772090"/>
            <a:ext cx="8001000" cy="400110"/>
          </a:xfrm>
          <a:prstGeom prst="rect">
            <a:avLst/>
          </a:prstGeom>
        </p:spPr>
        <p:txBody>
          <a:bodyPr wrap="square">
            <a:spAutoFit/>
          </a:bodyPr>
          <a:lstStyle/>
          <a:p>
            <a:pPr algn="just"/>
            <a:r>
              <a:rPr lang="en-US" sz="1000" dirty="0"/>
              <a:t>[8] M. </a:t>
            </a:r>
            <a:r>
              <a:rPr lang="en-US" sz="1000" dirty="0" err="1"/>
              <a:t>Prodanović</a:t>
            </a:r>
            <a:r>
              <a:rPr lang="en-US" sz="1000" dirty="0"/>
              <a:t> and T. C. Green, “High-quality power generation through distributed control of a power park microgrid,” IEEE Trans. Ind. Electron., vol. 53, pp. 1471–1482, Oct. 2006.</a:t>
            </a:r>
          </a:p>
        </p:txBody>
      </p:sp>
      <p:sp>
        <p:nvSpPr>
          <p:cNvPr id="11" name="TextBox 7">
            <a:extLst>
              <a:ext uri="{FF2B5EF4-FFF2-40B4-BE49-F238E27FC236}">
                <a16:creationId xmlns:a16="http://schemas.microsoft.com/office/drawing/2014/main" id="{DBB40C34-2D23-4DA1-9879-9CDAD0E049B3}"/>
              </a:ext>
            </a:extLst>
          </p:cNvPr>
          <p:cNvSpPr txBox="1"/>
          <p:nvPr/>
        </p:nvSpPr>
        <p:spPr>
          <a:xfrm>
            <a:off x="4864444" y="5365694"/>
            <a:ext cx="3809999" cy="461665"/>
          </a:xfrm>
          <a:prstGeom prst="rect">
            <a:avLst/>
          </a:prstGeom>
          <a:noFill/>
        </p:spPr>
        <p:txBody>
          <a:bodyPr wrap="square" rtlCol="0">
            <a:spAutoFit/>
          </a:bodyPr>
          <a:lstStyle/>
          <a:p>
            <a:r>
              <a:rPr lang="en-US" sz="1200" dirty="0"/>
              <a:t>Fig. 24 Zero-level control loops for a set of energy sources connected to an AC bus [8].</a:t>
            </a:r>
          </a:p>
        </p:txBody>
      </p:sp>
      <p:pic>
        <p:nvPicPr>
          <p:cNvPr id="2" name="图片 1">
            <a:extLst>
              <a:ext uri="{FF2B5EF4-FFF2-40B4-BE49-F238E27FC236}">
                <a16:creationId xmlns:a16="http://schemas.microsoft.com/office/drawing/2014/main" id="{357A39E9-6DA8-4EF6-9F09-436FD5C74A4B}"/>
              </a:ext>
            </a:extLst>
          </p:cNvPr>
          <p:cNvPicPr>
            <a:picLocks noChangeAspect="1"/>
          </p:cNvPicPr>
          <p:nvPr/>
        </p:nvPicPr>
        <p:blipFill>
          <a:blip r:embed="rId2"/>
          <a:stretch>
            <a:fillRect/>
          </a:stretch>
        </p:blipFill>
        <p:spPr>
          <a:xfrm>
            <a:off x="4561489" y="842803"/>
            <a:ext cx="4049111" cy="4539596"/>
          </a:xfrm>
          <a:prstGeom prst="rect">
            <a:avLst/>
          </a:prstGeom>
        </p:spPr>
      </p:pic>
    </p:spTree>
    <p:extLst>
      <p:ext uri="{BB962C8B-B14F-4D97-AF65-F5344CB8AC3E}">
        <p14:creationId xmlns:p14="http://schemas.microsoft.com/office/powerpoint/2010/main" val="2305403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36</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Primary Control: Active Load Sharing</a:t>
            </a:r>
            <a:endParaRPr lang="en-US" sz="2800" kern="0" dirty="0"/>
          </a:p>
        </p:txBody>
      </p:sp>
      <p:sp>
        <p:nvSpPr>
          <p:cNvPr id="3" name="TextBox 2"/>
          <p:cNvSpPr txBox="1"/>
          <p:nvPr/>
        </p:nvSpPr>
        <p:spPr>
          <a:xfrm>
            <a:off x="304799" y="762000"/>
            <a:ext cx="8229601" cy="4985980"/>
          </a:xfrm>
          <a:prstGeom prst="rect">
            <a:avLst/>
          </a:prstGeom>
          <a:noFill/>
        </p:spPr>
        <p:txBody>
          <a:bodyPr wrap="square" rtlCol="0">
            <a:spAutoFit/>
          </a:bodyPr>
          <a:lstStyle/>
          <a:p>
            <a:pPr marL="285750" indent="-285750" algn="just">
              <a:spcAft>
                <a:spcPts val="600"/>
              </a:spcAft>
              <a:buClr>
                <a:srgbClr val="FF0000"/>
              </a:buClr>
              <a:buFont typeface="Arial" panose="020B0604020202020204" pitchFamily="34" charset="0"/>
              <a:buChar char="•"/>
            </a:pPr>
            <a:r>
              <a:rPr lang="en-US" altLang="zh-CN" sz="1800" dirty="0"/>
              <a:t>The active load sharing is a communication-based method used in parallel configuration of converters. Different approaches such as centralized, master-slave, average load sharing, and circular chain control methods [4].</a:t>
            </a:r>
          </a:p>
          <a:p>
            <a:pPr marL="625475" indent="-285750" algn="just">
              <a:spcAft>
                <a:spcPts val="600"/>
              </a:spcAft>
              <a:buClr>
                <a:srgbClr val="FF0000"/>
              </a:buClr>
              <a:buFont typeface="Wingdings" panose="05000000000000000000" pitchFamily="2" charset="2"/>
              <a:buChar char="Ø"/>
            </a:pPr>
            <a:r>
              <a:rPr lang="en-US" altLang="zh-CN" sz="1800" dirty="0"/>
              <a:t>In a centralized control method, the overall load current is evenly distributed among the sources by assigning the same current set points for all converters. </a:t>
            </a:r>
          </a:p>
          <a:p>
            <a:pPr marL="625475" indent="-285750" algn="just">
              <a:spcAft>
                <a:spcPts val="600"/>
              </a:spcAft>
              <a:buClr>
                <a:srgbClr val="FF0000"/>
              </a:buClr>
              <a:buFont typeface="Wingdings" panose="05000000000000000000" pitchFamily="2" charset="2"/>
              <a:buChar char="Ø"/>
            </a:pPr>
            <a:r>
              <a:rPr lang="en-US" altLang="zh-CN" sz="1800" dirty="0">
                <a:latin typeface="Times" panose="02020603050405020304" pitchFamily="18" charset="0"/>
                <a:cs typeface="Times" panose="02020603050405020304" pitchFamily="18" charset="0"/>
              </a:rPr>
              <a:t>In the master-slave control, the master converter operates as a VSC and regulates the output voltage while the slave converters behave as individual current source converters that follow the current pattern of the master converter.</a:t>
            </a:r>
          </a:p>
          <a:p>
            <a:pPr marL="625475" indent="-285750" algn="just">
              <a:spcAft>
                <a:spcPts val="600"/>
              </a:spcAft>
              <a:buClr>
                <a:srgbClr val="FF0000"/>
              </a:buClr>
              <a:buFont typeface="Wingdings" panose="05000000000000000000" pitchFamily="2" charset="2"/>
              <a:buChar char="Ø"/>
            </a:pPr>
            <a:r>
              <a:rPr lang="en-US" altLang="zh-CN" sz="1800" dirty="0">
                <a:latin typeface="Times" panose="02020603050405020304" pitchFamily="18" charset="0"/>
                <a:cs typeface="Times" panose="02020603050405020304" pitchFamily="18" charset="0"/>
              </a:rPr>
              <a:t>In the average load sharing control, the current reference for individual converters is continuously updated as the weighted average current of all converters (but not the load current).</a:t>
            </a:r>
          </a:p>
          <a:p>
            <a:pPr marL="625475" indent="-285750" algn="just">
              <a:spcAft>
                <a:spcPts val="600"/>
              </a:spcAft>
              <a:buClr>
                <a:srgbClr val="FF0000"/>
              </a:buClr>
              <a:buFont typeface="Wingdings" panose="05000000000000000000" pitchFamily="2" charset="2"/>
              <a:buChar char="Ø"/>
            </a:pPr>
            <a:r>
              <a:rPr lang="en-US" altLang="zh-CN" sz="1800" dirty="0">
                <a:latin typeface="Times" panose="02020603050405020304" pitchFamily="18" charset="0"/>
                <a:cs typeface="Times" panose="02020603050405020304" pitchFamily="18" charset="0"/>
              </a:rPr>
              <a:t>In the circular chain control, converter modules are considered to be connected like links of a chain, and the current reference for each converter is determined by that of the previous converter. </a:t>
            </a:r>
          </a:p>
          <a:p>
            <a:pPr marL="285750" indent="-285750" algn="just">
              <a:spcAft>
                <a:spcPts val="600"/>
              </a:spcAft>
              <a:buClr>
                <a:srgbClr val="FF0000"/>
              </a:buClr>
              <a:buFont typeface="Arial" panose="020B0604020202020204" pitchFamily="34" charset="0"/>
              <a:buChar char="•"/>
            </a:pPr>
            <a:r>
              <a:rPr lang="en-US" altLang="zh-CN" sz="1800" dirty="0">
                <a:latin typeface="Times" panose="02020603050405020304" pitchFamily="18" charset="0"/>
                <a:cs typeface="Times" panose="02020603050405020304" pitchFamily="18" charset="0"/>
              </a:rPr>
              <a:t>The active load sharing method requires communication links and high bandwidth control loops. However, it offers precise current sharing and high power quality.</a:t>
            </a:r>
          </a:p>
        </p:txBody>
      </p:sp>
      <p:sp>
        <p:nvSpPr>
          <p:cNvPr id="6" name="Rectangle 5">
            <a:extLst>
              <a:ext uri="{FF2B5EF4-FFF2-40B4-BE49-F238E27FC236}">
                <a16:creationId xmlns:a16="http://schemas.microsoft.com/office/drawing/2014/main" id="{B8BBCB0C-FE26-49C9-9107-3056CDDAF098}"/>
              </a:ext>
            </a:extLst>
          </p:cNvPr>
          <p:cNvSpPr/>
          <p:nvPr/>
        </p:nvSpPr>
        <p:spPr>
          <a:xfrm>
            <a:off x="457200" y="5715000"/>
            <a:ext cx="8001000" cy="400110"/>
          </a:xfrm>
          <a:prstGeom prst="rect">
            <a:avLst/>
          </a:prstGeom>
        </p:spPr>
        <p:txBody>
          <a:bodyPr wrap="square">
            <a:spAutoFit/>
          </a:bodyPr>
          <a:lstStyle/>
          <a:p>
            <a:pPr algn="just"/>
            <a:r>
              <a:rPr lang="en-US" altLang="zh-CN" sz="1000" dirty="0"/>
              <a:t>[4] A. </a:t>
            </a:r>
            <a:r>
              <a:rPr lang="en-US" altLang="zh-CN" sz="1000" dirty="0" err="1"/>
              <a:t>Bidram</a:t>
            </a:r>
            <a:r>
              <a:rPr lang="en-US" altLang="zh-CN" sz="1000" dirty="0"/>
              <a:t> and A. Davoudi, "Hierarchical Structure of Microgrids Control System," in </a:t>
            </a:r>
            <a:r>
              <a:rPr lang="en-US" altLang="zh-CN" sz="1000" i="1" dirty="0"/>
              <a:t>IEEE Transactions on Smart Grid</a:t>
            </a:r>
            <a:r>
              <a:rPr lang="en-US" altLang="zh-CN" sz="1000" dirty="0"/>
              <a:t>, vol. 3, no. 4, pp. 1963-1976, Dec. 2012.</a:t>
            </a:r>
          </a:p>
        </p:txBody>
      </p:sp>
    </p:spTree>
    <p:extLst>
      <p:ext uri="{BB962C8B-B14F-4D97-AF65-F5344CB8AC3E}">
        <p14:creationId xmlns:p14="http://schemas.microsoft.com/office/powerpoint/2010/main" val="4234173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37</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Primary Control: Droop Characteristic Techniques</a:t>
            </a:r>
            <a:endParaRPr lang="en-US" sz="2800" kern="0" dirty="0"/>
          </a:p>
        </p:txBody>
      </p:sp>
      <mc:AlternateContent xmlns:mc="http://schemas.openxmlformats.org/markup-compatibility/2006" xmlns:a14="http://schemas.microsoft.com/office/drawing/2010/main">
        <mc:Choice Requires="a14">
          <p:sp>
            <p:nvSpPr>
              <p:cNvPr id="3" name="TextBox 2"/>
              <p:cNvSpPr txBox="1"/>
              <p:nvPr/>
            </p:nvSpPr>
            <p:spPr>
              <a:xfrm>
                <a:off x="685800" y="762000"/>
                <a:ext cx="7848600" cy="3370153"/>
              </a:xfrm>
              <a:prstGeom prst="rect">
                <a:avLst/>
              </a:prstGeom>
              <a:noFill/>
            </p:spPr>
            <p:txBody>
              <a:bodyPr wrap="square" rtlCol="0">
                <a:spAutoFit/>
              </a:bodyPr>
              <a:lstStyle/>
              <a:p>
                <a:pPr algn="just">
                  <a:spcAft>
                    <a:spcPts val="600"/>
                  </a:spcAft>
                  <a:buClr>
                    <a:srgbClr val="FF0000"/>
                  </a:buClr>
                </a:pPr>
                <a:r>
                  <a:rPr lang="en-US" altLang="zh-CN" sz="1800" dirty="0"/>
                  <a:t>The droop control method has been referred to as the independent, autonomous, and wireless control due to elimination of intercommunication links between the converters. </a:t>
                </a:r>
              </a:p>
              <a:p>
                <a:pPr marL="285750" indent="-285750" algn="just">
                  <a:spcAft>
                    <a:spcPts val="600"/>
                  </a:spcAft>
                  <a:buClr>
                    <a:srgbClr val="FF0000"/>
                  </a:buClr>
                  <a:buFont typeface="Arial" panose="020B0604020202020204" pitchFamily="34" charset="0"/>
                  <a:buChar char="•"/>
                </a:pPr>
                <a:r>
                  <a:rPr lang="en-US" altLang="zh-CN" sz="1800" dirty="0"/>
                  <a:t>The conventional active power control (frequency droop characteristic) and reactive power control (voltage droop characteristic), those illustrated in Fig. 25, are used for voltage mode control.</a:t>
                </a:r>
              </a:p>
              <a:p>
                <a:pPr marL="285750" indent="-285750" algn="just">
                  <a:spcAft>
                    <a:spcPts val="600"/>
                  </a:spcAft>
                  <a:buClr>
                    <a:srgbClr val="FF0000"/>
                  </a:buClr>
                  <a:buFont typeface="Arial" panose="020B0604020202020204" pitchFamily="34" charset="0"/>
                  <a:buChar char="•"/>
                </a:pPr>
                <a:r>
                  <a:rPr lang="en-US" altLang="zh-CN" sz="1800" dirty="0">
                    <a:latin typeface="Times" panose="02020603050405020304" pitchFamily="18" charset="0"/>
                    <a:cs typeface="Times" panose="02020603050405020304" pitchFamily="18" charset="0"/>
                  </a:rPr>
                  <a:t>Principles of the conventional droop methods can be explained by considering an equivalent circuit of a VSC connected to an AC bus, as shown in Fig. 7. If switching ripples and high frequency harmonics are neglected, the VSC can be modeled as an AC source, with the voltage of </a:t>
                </a:r>
                <a14:m>
                  <m:oMath xmlns:m="http://schemas.openxmlformats.org/officeDocument/2006/math">
                    <m:r>
                      <a:rPr lang="en-US" altLang="zh-CN" sz="1800" i="1">
                        <a:latin typeface="Cambria Math" panose="02040503050406030204" pitchFamily="18" charset="0"/>
                        <a:cs typeface="Times" panose="02020603050405020304" pitchFamily="18" charset="0"/>
                      </a:rPr>
                      <m:t>𝐸</m:t>
                    </m:r>
                    <m:r>
                      <a:rPr lang="en-US" altLang="zh-CN" sz="1800" i="1">
                        <a:latin typeface="Cambria Math" panose="02040503050406030204" pitchFamily="18" charset="0"/>
                        <a:ea typeface="Cambria Math" panose="02040503050406030204" pitchFamily="18" charset="0"/>
                        <a:cs typeface="Times" panose="02020603050405020304" pitchFamily="18" charset="0"/>
                      </a:rPr>
                      <m:t>∠</m:t>
                    </m:r>
                    <m:r>
                      <a:rPr lang="zh-CN" altLang="en-US" sz="1800" i="1">
                        <a:latin typeface="Cambria Math" panose="02040503050406030204" pitchFamily="18" charset="0"/>
                        <a:ea typeface="Cambria Math" panose="02040503050406030204" pitchFamily="18" charset="0"/>
                        <a:cs typeface="Times" panose="02020603050405020304" pitchFamily="18" charset="0"/>
                      </a:rPr>
                      <m:t>𝛿</m:t>
                    </m:r>
                  </m:oMath>
                </a14:m>
                <a:r>
                  <a:rPr lang="en-US" altLang="zh-CN" sz="1800" dirty="0">
                    <a:latin typeface="Times" panose="02020603050405020304" pitchFamily="18" charset="0"/>
                    <a:cs typeface="Times" panose="02020603050405020304" pitchFamily="18" charset="0"/>
                  </a:rPr>
                  <a:t>.</a:t>
                </a:r>
              </a:p>
              <a:p>
                <a:pPr marL="285750" indent="-285750" algn="just">
                  <a:spcAft>
                    <a:spcPts val="600"/>
                  </a:spcAft>
                  <a:buClr>
                    <a:srgbClr val="FF0000"/>
                  </a:buClr>
                  <a:buFont typeface="Arial" panose="020B0604020202020204" pitchFamily="34" charset="0"/>
                  <a:buChar char="•"/>
                </a:pPr>
                <a:endParaRPr lang="en-US" altLang="zh-CN" sz="1800" dirty="0"/>
              </a:p>
            </p:txBody>
          </p:sp>
        </mc:Choice>
        <mc:Fallback xmlns="">
          <p:sp>
            <p:nvSpPr>
              <p:cNvPr id="3" name="TextBox 2"/>
              <p:cNvSpPr txBox="1">
                <a:spLocks noRot="1" noChangeAspect="1" noMove="1" noResize="1" noEditPoints="1" noAdjustHandles="1" noChangeArrowheads="1" noChangeShapeType="1" noTextEdit="1"/>
              </p:cNvSpPr>
              <p:nvPr/>
            </p:nvSpPr>
            <p:spPr>
              <a:xfrm>
                <a:off x="685800" y="762000"/>
                <a:ext cx="7848600" cy="3370153"/>
              </a:xfrm>
              <a:prstGeom prst="rect">
                <a:avLst/>
              </a:prstGeom>
              <a:blipFill>
                <a:blip r:embed="rId2"/>
                <a:stretch>
                  <a:fillRect l="-699" t="-904" r="-622"/>
                </a:stretch>
              </a:blipFill>
            </p:spPr>
            <p:txBody>
              <a:bodyPr/>
              <a:lstStyle/>
              <a:p>
                <a:r>
                  <a:rPr lang="zh-CN" altLang="en-US">
                    <a:noFill/>
                  </a:rPr>
                  <a:t> </a:t>
                </a:r>
              </a:p>
            </p:txBody>
          </p:sp>
        </mc:Fallback>
      </mc:AlternateContent>
      <p:pic>
        <p:nvPicPr>
          <p:cNvPr id="2" name="图片 1">
            <a:extLst>
              <a:ext uri="{FF2B5EF4-FFF2-40B4-BE49-F238E27FC236}">
                <a16:creationId xmlns:a16="http://schemas.microsoft.com/office/drawing/2014/main" id="{79EC47EE-76E4-4906-AA52-9E45E27D4453}"/>
              </a:ext>
            </a:extLst>
          </p:cNvPr>
          <p:cNvPicPr>
            <a:picLocks noChangeAspect="1"/>
          </p:cNvPicPr>
          <p:nvPr/>
        </p:nvPicPr>
        <p:blipFill>
          <a:blip r:embed="rId3"/>
          <a:stretch>
            <a:fillRect/>
          </a:stretch>
        </p:blipFill>
        <p:spPr>
          <a:xfrm>
            <a:off x="708454" y="3860543"/>
            <a:ext cx="4506620" cy="1881462"/>
          </a:xfrm>
          <a:prstGeom prst="rect">
            <a:avLst/>
          </a:prstGeom>
        </p:spPr>
      </p:pic>
      <p:sp>
        <p:nvSpPr>
          <p:cNvPr id="8" name="TextBox 7">
            <a:extLst>
              <a:ext uri="{FF2B5EF4-FFF2-40B4-BE49-F238E27FC236}">
                <a16:creationId xmlns:a16="http://schemas.microsoft.com/office/drawing/2014/main" id="{A0EE5194-C5FE-4300-969A-7A2E5703A665}"/>
              </a:ext>
            </a:extLst>
          </p:cNvPr>
          <p:cNvSpPr txBox="1"/>
          <p:nvPr/>
        </p:nvSpPr>
        <p:spPr>
          <a:xfrm>
            <a:off x="1524001" y="5812995"/>
            <a:ext cx="2514600" cy="276999"/>
          </a:xfrm>
          <a:prstGeom prst="rect">
            <a:avLst/>
          </a:prstGeom>
          <a:noFill/>
        </p:spPr>
        <p:txBody>
          <a:bodyPr wrap="square" rtlCol="0">
            <a:spAutoFit/>
          </a:bodyPr>
          <a:lstStyle/>
          <a:p>
            <a:r>
              <a:rPr lang="en-US" sz="1200" dirty="0"/>
              <a:t>Fig. 25 Conventional droop method.</a:t>
            </a:r>
          </a:p>
        </p:txBody>
      </p:sp>
      <p:pic>
        <p:nvPicPr>
          <p:cNvPr id="7" name="图片 6">
            <a:extLst>
              <a:ext uri="{FF2B5EF4-FFF2-40B4-BE49-F238E27FC236}">
                <a16:creationId xmlns:a16="http://schemas.microsoft.com/office/drawing/2014/main" id="{E20DA117-85E1-4CD4-9B38-8E56DC312680}"/>
              </a:ext>
            </a:extLst>
          </p:cNvPr>
          <p:cNvPicPr>
            <a:picLocks noChangeAspect="1"/>
          </p:cNvPicPr>
          <p:nvPr/>
        </p:nvPicPr>
        <p:blipFill>
          <a:blip r:embed="rId4"/>
          <a:stretch>
            <a:fillRect/>
          </a:stretch>
        </p:blipFill>
        <p:spPr>
          <a:xfrm>
            <a:off x="5456285" y="4053331"/>
            <a:ext cx="3078115" cy="1523819"/>
          </a:xfrm>
          <a:prstGeom prst="rect">
            <a:avLst/>
          </a:prstGeom>
        </p:spPr>
      </p:pic>
      <p:sp>
        <p:nvSpPr>
          <p:cNvPr id="10" name="TextBox 7">
            <a:extLst>
              <a:ext uri="{FF2B5EF4-FFF2-40B4-BE49-F238E27FC236}">
                <a16:creationId xmlns:a16="http://schemas.microsoft.com/office/drawing/2014/main" id="{F8BF9FE7-5260-4F60-A814-2C1A03E88027}"/>
              </a:ext>
            </a:extLst>
          </p:cNvPr>
          <p:cNvSpPr txBox="1"/>
          <p:nvPr/>
        </p:nvSpPr>
        <p:spPr>
          <a:xfrm>
            <a:off x="5923005" y="5819001"/>
            <a:ext cx="2514600" cy="276999"/>
          </a:xfrm>
          <a:prstGeom prst="rect">
            <a:avLst/>
          </a:prstGeom>
          <a:noFill/>
        </p:spPr>
        <p:txBody>
          <a:bodyPr wrap="square" rtlCol="0">
            <a:spAutoFit/>
          </a:bodyPr>
          <a:lstStyle/>
          <a:p>
            <a:r>
              <a:rPr lang="en-US" sz="1200" dirty="0"/>
              <a:t>Fig. 26 Conventional droop method.</a:t>
            </a:r>
          </a:p>
        </p:txBody>
      </p:sp>
    </p:spTree>
    <p:extLst>
      <p:ext uri="{BB962C8B-B14F-4D97-AF65-F5344CB8AC3E}">
        <p14:creationId xmlns:p14="http://schemas.microsoft.com/office/powerpoint/2010/main" val="1141401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38</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Primary Control: Droop Characteristic Techniques</a:t>
            </a:r>
            <a:endParaRPr lang="en-US" sz="2800" kern="0" dirty="0"/>
          </a:p>
        </p:txBody>
      </p:sp>
      <mc:AlternateContent xmlns:mc="http://schemas.openxmlformats.org/markup-compatibility/2006" xmlns:a14="http://schemas.microsoft.com/office/drawing/2010/main">
        <mc:Choice Requires="a14">
          <p:sp>
            <p:nvSpPr>
              <p:cNvPr id="3" name="TextBox 2"/>
              <p:cNvSpPr txBox="1"/>
              <p:nvPr/>
            </p:nvSpPr>
            <p:spPr>
              <a:xfrm>
                <a:off x="685800" y="762000"/>
                <a:ext cx="7848600" cy="5342616"/>
              </a:xfrm>
              <a:prstGeom prst="rect">
                <a:avLst/>
              </a:prstGeom>
              <a:noFill/>
            </p:spPr>
            <p:txBody>
              <a:bodyPr wrap="square" rtlCol="0">
                <a:spAutoFit/>
              </a:bodyPr>
              <a:lstStyle/>
              <a:p>
                <a:pPr algn="just">
                  <a:spcAft>
                    <a:spcPts val="600"/>
                  </a:spcAft>
                  <a:buClr>
                    <a:srgbClr val="FF0000"/>
                  </a:buClr>
                </a:pPr>
                <a:r>
                  <a:rPr lang="en-US" altLang="zh-CN" sz="1800" dirty="0"/>
                  <a:t>In addition, assume that the common AC bus voltage is </a:t>
                </a:r>
                <a14:m>
                  <m:oMath xmlns:m="http://schemas.openxmlformats.org/officeDocument/2006/math">
                    <m:sSub>
                      <m:sSubPr>
                        <m:ctrlPr>
                          <a:rPr lang="en-US" altLang="zh-CN" sz="1800" i="1" smtClean="0">
                            <a:latin typeface="Cambria Math" panose="02040503050406030204" pitchFamily="18" charset="0"/>
                            <a:ea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𝑉</m:t>
                        </m:r>
                      </m:e>
                      <m:sub>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𝑐𝑜𝑚</m:t>
                        </m:r>
                      </m:sub>
                    </m:sSub>
                    <m:r>
                      <a:rPr lang="en-US" altLang="zh-CN" sz="1800" i="1">
                        <a:latin typeface="Cambria Math" panose="02040503050406030204" pitchFamily="18" charset="0"/>
                        <a:ea typeface="Cambria Math" panose="02040503050406030204" pitchFamily="18" charset="0"/>
                        <a:cs typeface="Times" panose="02020603050405020304" pitchFamily="18" charset="0"/>
                      </a:rPr>
                      <m:t>∠</m:t>
                    </m:r>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0</m:t>
                    </m:r>
                  </m:oMath>
                </a14:m>
                <a:r>
                  <a:rPr lang="en-US" altLang="zh-CN" sz="1800" dirty="0"/>
                  <a:t> and the converter output impedance and the line impedance are lumped as a single effective line impedance of </a:t>
                </a:r>
                <a14:m>
                  <m:oMath xmlns:m="http://schemas.openxmlformats.org/officeDocument/2006/math">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𝑍</m:t>
                    </m:r>
                    <m:r>
                      <a:rPr lang="en-US" altLang="zh-CN" sz="1800" i="1">
                        <a:latin typeface="Cambria Math" panose="02040503050406030204" pitchFamily="18" charset="0"/>
                        <a:ea typeface="Cambria Math" panose="02040503050406030204" pitchFamily="18" charset="0"/>
                        <a:cs typeface="Times" panose="02020603050405020304" pitchFamily="18" charset="0"/>
                      </a:rPr>
                      <m:t>∠</m:t>
                    </m:r>
                    <m:r>
                      <a:rPr lang="en-US" altLang="zh-CN" sz="1800" i="1" smtClean="0">
                        <a:latin typeface="Cambria Math" panose="02040503050406030204" pitchFamily="18" charset="0"/>
                        <a:ea typeface="Cambria Math" panose="02040503050406030204" pitchFamily="18" charset="0"/>
                        <a:cs typeface="Times" panose="02020603050405020304" pitchFamily="18" charset="0"/>
                      </a:rPr>
                      <m:t>𝜃</m:t>
                    </m:r>
                  </m:oMath>
                </a14:m>
                <a:r>
                  <a:rPr lang="en-US" altLang="zh-CN" sz="1800" dirty="0"/>
                  <a:t>. The complex power delivered to the common AC bus is calculated as</a:t>
                </a:r>
              </a:p>
              <a:p>
                <a:pPr algn="just">
                  <a:spcAft>
                    <a:spcPts val="600"/>
                  </a:spcAft>
                  <a:buClr>
                    <a:srgbClr val="FF0000"/>
                  </a:buClr>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𝑆</m:t>
                      </m:r>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𝑉</m:t>
                          </m:r>
                        </m:e>
                        <m:sub>
                          <m:r>
                            <a:rPr lang="en-US" altLang="zh-CN" sz="1800" b="0" i="1" smtClean="0">
                              <a:latin typeface="Cambria Math" panose="02040503050406030204" pitchFamily="18" charset="0"/>
                            </a:rPr>
                            <m:t>𝑐𝑜𝑚</m:t>
                          </m:r>
                        </m:sub>
                      </m:sSub>
                      <m:sSup>
                        <m:sSupPr>
                          <m:ctrlPr>
                            <a:rPr lang="en-US" altLang="zh-CN" sz="1800" b="0" i="1" smtClean="0">
                              <a:latin typeface="Cambria Math" panose="02040503050406030204" pitchFamily="18" charset="0"/>
                            </a:rPr>
                          </m:ctrlPr>
                        </m:sSupPr>
                        <m:e>
                          <m:r>
                            <a:rPr lang="en-US" altLang="zh-CN" sz="1800" b="0" i="1" smtClean="0">
                              <a:latin typeface="Cambria Math" panose="02040503050406030204" pitchFamily="18" charset="0"/>
                            </a:rPr>
                            <m:t>𝐼</m:t>
                          </m:r>
                        </m:e>
                        <m:sup>
                          <m:r>
                            <a:rPr lang="en-US" altLang="zh-CN" sz="1800" b="0" i="1" smtClean="0">
                              <a:latin typeface="Cambria Math" panose="02040503050406030204" pitchFamily="18" charset="0"/>
                            </a:rPr>
                            <m:t>∗</m:t>
                          </m:r>
                        </m:sup>
                      </m:sSup>
                      <m:r>
                        <a:rPr lang="en-US" altLang="zh-CN" sz="1800" b="0" i="1" smtClean="0">
                          <a:latin typeface="Cambria Math" panose="02040503050406030204" pitchFamily="18" charset="0"/>
                        </a:rPr>
                        <m:t>=</m:t>
                      </m:r>
                      <m:f>
                        <m:fPr>
                          <m:ctrlPr>
                            <a:rPr lang="en-US" altLang="zh-CN" sz="1800" b="0" i="1" smtClean="0">
                              <a:latin typeface="Cambria Math" panose="02040503050406030204" pitchFamily="18" charset="0"/>
                            </a:rPr>
                          </m:ctrlPr>
                        </m:fPr>
                        <m:num>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𝑉</m:t>
                              </m:r>
                            </m:e>
                            <m:sub>
                              <m:r>
                                <a:rPr lang="en-US" altLang="zh-CN" sz="1800" i="1">
                                  <a:latin typeface="Cambria Math" panose="02040503050406030204" pitchFamily="18" charset="0"/>
                                </a:rPr>
                                <m:t>𝑐𝑜𝑚</m:t>
                              </m:r>
                            </m:sub>
                          </m:sSub>
                          <m:r>
                            <a:rPr lang="en-US" altLang="zh-CN" sz="1800" i="1">
                              <a:latin typeface="Cambria Math" panose="02040503050406030204" pitchFamily="18" charset="0"/>
                              <a:cs typeface="Times" panose="02020603050405020304" pitchFamily="18" charset="0"/>
                            </a:rPr>
                            <m:t>𝐸</m:t>
                          </m:r>
                          <m:r>
                            <a:rPr lang="en-US" altLang="zh-CN" sz="1800" i="1">
                              <a:latin typeface="Cambria Math" panose="02040503050406030204" pitchFamily="18" charset="0"/>
                              <a:ea typeface="Cambria Math" panose="02040503050406030204" pitchFamily="18" charset="0"/>
                              <a:cs typeface="Times" panose="02020603050405020304" pitchFamily="18" charset="0"/>
                            </a:rPr>
                            <m:t>∠</m:t>
                          </m:r>
                          <m:r>
                            <a:rPr lang="zh-CN" altLang="en-US" sz="1800" i="1" smtClean="0">
                              <a:latin typeface="Cambria Math" panose="02040503050406030204" pitchFamily="18" charset="0"/>
                              <a:ea typeface="Cambria Math" panose="02040503050406030204" pitchFamily="18" charset="0"/>
                              <a:cs typeface="Times" panose="02020603050405020304" pitchFamily="18" charset="0"/>
                            </a:rPr>
                            <m:t>𝜃</m:t>
                          </m:r>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m:t>
                          </m:r>
                          <m:r>
                            <a:rPr lang="zh-CN" altLang="en-US" sz="1800" b="0" i="1" smtClean="0">
                              <a:latin typeface="Cambria Math" panose="02040503050406030204" pitchFamily="18" charset="0"/>
                              <a:ea typeface="Cambria Math" panose="02040503050406030204" pitchFamily="18" charset="0"/>
                              <a:cs typeface="Times" panose="02020603050405020304" pitchFamily="18" charset="0"/>
                            </a:rPr>
                            <m:t>𝛿</m:t>
                          </m:r>
                        </m:num>
                        <m:den>
                          <m:r>
                            <a:rPr lang="en-US" altLang="zh-CN" sz="1800" b="0" i="1" smtClean="0">
                              <a:latin typeface="Cambria Math" panose="02040503050406030204" pitchFamily="18" charset="0"/>
                            </a:rPr>
                            <m:t>𝑍</m:t>
                          </m:r>
                        </m:den>
                      </m:f>
                      <m:r>
                        <a:rPr lang="en-US" altLang="zh-CN" sz="1800" b="0" i="1" smtClean="0">
                          <a:latin typeface="Cambria Math" panose="02040503050406030204" pitchFamily="18" charset="0"/>
                        </a:rPr>
                        <m:t>−</m:t>
                      </m:r>
                      <m:f>
                        <m:fPr>
                          <m:ctrlPr>
                            <a:rPr lang="en-US" altLang="zh-CN" sz="1800" b="0" i="1" smtClean="0">
                              <a:latin typeface="Cambria Math" panose="02040503050406030204" pitchFamily="18" charset="0"/>
                            </a:rPr>
                          </m:ctrlPr>
                        </m:fPr>
                        <m:num>
                          <m:sSubSup>
                            <m:sSubSupPr>
                              <m:ctrlPr>
                                <a:rPr lang="en-US" altLang="zh-CN" sz="1800" b="0" i="1" smtClean="0">
                                  <a:latin typeface="Cambria Math" panose="02040503050406030204" pitchFamily="18" charset="0"/>
                                </a:rPr>
                              </m:ctrlPr>
                            </m:sSubSupPr>
                            <m:e>
                              <m:r>
                                <a:rPr lang="en-US" altLang="zh-CN" sz="1800" b="0" i="1" smtClean="0">
                                  <a:latin typeface="Cambria Math" panose="02040503050406030204" pitchFamily="18" charset="0"/>
                                </a:rPr>
                                <m:t>𝑉</m:t>
                              </m:r>
                            </m:e>
                            <m:sub>
                              <m:r>
                                <a:rPr lang="en-US" altLang="zh-CN" sz="1800" b="0" i="1" smtClean="0">
                                  <a:latin typeface="Cambria Math" panose="02040503050406030204" pitchFamily="18" charset="0"/>
                                </a:rPr>
                                <m:t>𝑐𝑜𝑚</m:t>
                              </m:r>
                            </m:sub>
                            <m:sup>
                              <m:r>
                                <a:rPr lang="en-US" altLang="zh-CN" sz="1800" b="0" i="1" smtClean="0">
                                  <a:latin typeface="Cambria Math" panose="02040503050406030204" pitchFamily="18" charset="0"/>
                                </a:rPr>
                                <m:t>2</m:t>
                              </m:r>
                            </m:sup>
                          </m:sSubSup>
                          <m:r>
                            <a:rPr lang="en-US" altLang="zh-CN" sz="1800" i="1">
                              <a:latin typeface="Cambria Math" panose="02040503050406030204" pitchFamily="18" charset="0"/>
                              <a:ea typeface="Cambria Math" panose="02040503050406030204" pitchFamily="18" charset="0"/>
                              <a:cs typeface="Times" panose="02020603050405020304" pitchFamily="18" charset="0"/>
                            </a:rPr>
                            <m:t>∠</m:t>
                          </m:r>
                          <m:r>
                            <a:rPr lang="zh-CN" altLang="en-US" sz="1800" i="1">
                              <a:latin typeface="Cambria Math" panose="02040503050406030204" pitchFamily="18" charset="0"/>
                              <a:ea typeface="Cambria Math" panose="02040503050406030204" pitchFamily="18" charset="0"/>
                              <a:cs typeface="Times" panose="02020603050405020304" pitchFamily="18" charset="0"/>
                            </a:rPr>
                            <m:t>𝜃</m:t>
                          </m:r>
                        </m:num>
                        <m:den>
                          <m:r>
                            <a:rPr lang="en-US" altLang="zh-CN" sz="1800" b="0" i="1" smtClean="0">
                              <a:latin typeface="Cambria Math" panose="02040503050406030204" pitchFamily="18" charset="0"/>
                            </a:rPr>
                            <m:t>𝑍</m:t>
                          </m:r>
                        </m:den>
                      </m:f>
                      <m:r>
                        <a:rPr lang="en-US" altLang="zh-CN" sz="1800" b="0" i="1" smtClean="0">
                          <a:latin typeface="Cambria Math" panose="02040503050406030204" pitchFamily="18" charset="0"/>
                        </a:rPr>
                        <m:t>.</m:t>
                      </m:r>
                    </m:oMath>
                  </m:oMathPara>
                </a14:m>
                <a:endParaRPr lang="en-US" altLang="zh-CN" sz="1800" dirty="0"/>
              </a:p>
              <a:p>
                <a:pPr algn="just">
                  <a:spcAft>
                    <a:spcPts val="600"/>
                  </a:spcAft>
                  <a:buClr>
                    <a:srgbClr val="FF0000"/>
                  </a:buClr>
                </a:pPr>
                <a:r>
                  <a:rPr lang="en-US" altLang="zh-CN" sz="1800" dirty="0"/>
                  <a:t>from which the real and reactive powers are achieved as</a:t>
                </a:r>
              </a:p>
              <a:p>
                <a:pPr algn="just">
                  <a:spcAft>
                    <a:spcPts val="600"/>
                  </a:spcAft>
                  <a:buClr>
                    <a:srgbClr val="FF0000"/>
                  </a:buClr>
                </a:pPr>
                <a14:m>
                  <m:oMathPara xmlns:m="http://schemas.openxmlformats.org/officeDocument/2006/math">
                    <m:oMathParaPr>
                      <m:jc m:val="centerGroup"/>
                    </m:oMathParaPr>
                    <m:oMath xmlns:m="http://schemas.openxmlformats.org/officeDocument/2006/math">
                      <m:d>
                        <m:dPr>
                          <m:begChr m:val="{"/>
                          <m:endChr m:val=""/>
                          <m:ctrlPr>
                            <a:rPr lang="en-US" altLang="zh-CN" sz="1800" i="1">
                              <a:latin typeface="Cambria Math" panose="02040503050406030204" pitchFamily="18" charset="0"/>
                            </a:rPr>
                          </m:ctrlPr>
                        </m:dPr>
                        <m:e>
                          <m:eqArr>
                            <m:eqArrPr>
                              <m:ctrlPr>
                                <a:rPr lang="en-US" altLang="zh-CN" sz="1800" i="1">
                                  <a:latin typeface="Cambria Math" panose="02040503050406030204" pitchFamily="18" charset="0"/>
                                </a:rPr>
                              </m:ctrlPr>
                            </m:eqArrPr>
                            <m:e>
                              <m:r>
                                <a:rPr lang="en-US" altLang="zh-CN" sz="1800" i="1">
                                  <a:latin typeface="Cambria Math" panose="02040503050406030204" pitchFamily="18" charset="0"/>
                                </a:rPr>
                                <m:t>𝑃</m:t>
                              </m:r>
                              <m:r>
                                <a:rPr lang="en-US" altLang="zh-CN" sz="1800" i="1">
                                  <a:latin typeface="Cambria Math" panose="02040503050406030204" pitchFamily="18" charset="0"/>
                                </a:rPr>
                                <m:t>=</m:t>
                              </m:r>
                              <m:f>
                                <m:fPr>
                                  <m:ctrlPr>
                                    <a:rPr lang="en-US" altLang="zh-CN" sz="1800" i="1">
                                      <a:latin typeface="Cambria Math" panose="02040503050406030204" pitchFamily="18" charset="0"/>
                                    </a:rPr>
                                  </m:ctrlPr>
                                </m:fPr>
                                <m:num>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𝑉</m:t>
                                      </m:r>
                                    </m:e>
                                    <m:sub>
                                      <m:r>
                                        <a:rPr lang="en-US" altLang="zh-CN" sz="1800" i="1">
                                          <a:latin typeface="Cambria Math" panose="02040503050406030204" pitchFamily="18" charset="0"/>
                                        </a:rPr>
                                        <m:t>𝑐𝑜𝑚</m:t>
                                      </m:r>
                                    </m:sub>
                                  </m:sSub>
                                  <m:r>
                                    <a:rPr lang="en-US" altLang="zh-CN" sz="1800" i="1">
                                      <a:latin typeface="Cambria Math" panose="02040503050406030204" pitchFamily="18" charset="0"/>
                                    </a:rPr>
                                    <m:t>𝐸</m:t>
                                  </m:r>
                                </m:num>
                                <m:den>
                                  <m:r>
                                    <a:rPr lang="en-US" altLang="zh-CN" sz="1800" i="1">
                                      <a:latin typeface="Cambria Math" panose="02040503050406030204" pitchFamily="18" charset="0"/>
                                    </a:rPr>
                                    <m:t>𝑍</m:t>
                                  </m:r>
                                </m:den>
                              </m:f>
                              <m:func>
                                <m:funcPr>
                                  <m:ctrlPr>
                                    <a:rPr lang="en-US" altLang="zh-CN" sz="1800" i="1">
                                      <a:latin typeface="Cambria Math" panose="02040503050406030204" pitchFamily="18" charset="0"/>
                                    </a:rPr>
                                  </m:ctrlPr>
                                </m:funcPr>
                                <m:fName>
                                  <m:r>
                                    <m:rPr>
                                      <m:sty m:val="p"/>
                                    </m:rPr>
                                    <a:rPr lang="en-US" altLang="zh-CN" sz="1800" i="1">
                                      <a:latin typeface="Cambria Math" panose="02040503050406030204" pitchFamily="18" charset="0"/>
                                    </a:rPr>
                                    <m:t>cos</m:t>
                                  </m:r>
                                </m:fName>
                                <m:e>
                                  <m:d>
                                    <m:dPr>
                                      <m:ctrlPr>
                                        <a:rPr lang="en-US" altLang="zh-CN" sz="1800" i="1">
                                          <a:latin typeface="Cambria Math" panose="02040503050406030204" pitchFamily="18" charset="0"/>
                                        </a:rPr>
                                      </m:ctrlPr>
                                    </m:dPr>
                                    <m:e>
                                      <m:r>
                                        <a:rPr lang="zh-CN" altLang="en-US" sz="1800" i="1">
                                          <a:latin typeface="Cambria Math" panose="02040503050406030204" pitchFamily="18" charset="0"/>
                                        </a:rPr>
                                        <m:t>𝜃</m:t>
                                      </m:r>
                                      <m:r>
                                        <a:rPr lang="en-US" altLang="zh-CN" sz="1800" i="1">
                                          <a:latin typeface="Cambria Math" panose="02040503050406030204" pitchFamily="18" charset="0"/>
                                        </a:rPr>
                                        <m:t>−</m:t>
                                      </m:r>
                                      <m:r>
                                        <a:rPr lang="zh-CN" altLang="en-US" sz="1800" i="1">
                                          <a:latin typeface="Cambria Math" panose="02040503050406030204" pitchFamily="18" charset="0"/>
                                        </a:rPr>
                                        <m:t>𝛿</m:t>
                                      </m:r>
                                    </m:e>
                                  </m:d>
                                  <m:r>
                                    <a:rPr lang="en-US" altLang="zh-CN" sz="1800" i="1">
                                      <a:latin typeface="Cambria Math" panose="02040503050406030204" pitchFamily="18" charset="0"/>
                                    </a:rPr>
                                    <m:t>−</m:t>
                                  </m:r>
                                  <m:f>
                                    <m:fPr>
                                      <m:ctrlPr>
                                        <a:rPr lang="en-US" altLang="zh-CN" sz="1800" i="1">
                                          <a:latin typeface="Cambria Math" panose="02040503050406030204" pitchFamily="18" charset="0"/>
                                        </a:rPr>
                                      </m:ctrlPr>
                                    </m:fPr>
                                    <m:num>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𝑉</m:t>
                                          </m:r>
                                        </m:e>
                                        <m:sub>
                                          <m:r>
                                            <a:rPr lang="en-US" altLang="zh-CN" sz="1800" i="1">
                                              <a:latin typeface="Cambria Math" panose="02040503050406030204" pitchFamily="18" charset="0"/>
                                            </a:rPr>
                                            <m:t>𝑐𝑜𝑚</m:t>
                                          </m:r>
                                        </m:sub>
                                        <m:sup>
                                          <m:r>
                                            <a:rPr lang="en-US" altLang="zh-CN" sz="1800" i="1">
                                              <a:latin typeface="Cambria Math" panose="02040503050406030204" pitchFamily="18" charset="0"/>
                                            </a:rPr>
                                            <m:t>2</m:t>
                                          </m:r>
                                        </m:sup>
                                      </m:sSubSup>
                                    </m:num>
                                    <m:den>
                                      <m:r>
                                        <a:rPr lang="en-US" altLang="zh-CN" sz="1800" i="1">
                                          <a:latin typeface="Cambria Math" panose="02040503050406030204" pitchFamily="18" charset="0"/>
                                        </a:rPr>
                                        <m:t>𝑍</m:t>
                                      </m:r>
                                    </m:den>
                                  </m:f>
                                  <m:func>
                                    <m:funcPr>
                                      <m:ctrlPr>
                                        <a:rPr lang="en-US" altLang="zh-CN" sz="1800" i="1">
                                          <a:latin typeface="Cambria Math" panose="02040503050406030204" pitchFamily="18" charset="0"/>
                                        </a:rPr>
                                      </m:ctrlPr>
                                    </m:funcPr>
                                    <m:fName>
                                      <m:r>
                                        <m:rPr>
                                          <m:sty m:val="p"/>
                                        </m:rPr>
                                        <a:rPr lang="en-US" altLang="zh-CN" sz="1800" i="1">
                                          <a:latin typeface="Cambria Math" panose="02040503050406030204" pitchFamily="18" charset="0"/>
                                        </a:rPr>
                                        <m:t>cos</m:t>
                                      </m:r>
                                    </m:fName>
                                    <m:e>
                                      <m:r>
                                        <a:rPr lang="zh-CN" altLang="en-US" sz="1800" i="1" smtClean="0">
                                          <a:latin typeface="Cambria Math" panose="02040503050406030204" pitchFamily="18" charset="0"/>
                                        </a:rPr>
                                        <m:t>𝜃</m:t>
                                      </m:r>
                                    </m:e>
                                  </m:func>
                                </m:e>
                              </m:func>
                            </m:e>
                            <m:e>
                              <m:r>
                                <a:rPr lang="en-US" altLang="zh-CN" sz="1800" b="0" i="1" smtClean="0">
                                  <a:latin typeface="Cambria Math" panose="02040503050406030204" pitchFamily="18" charset="0"/>
                                </a:rPr>
                                <m:t>𝑄</m:t>
                              </m:r>
                              <m:r>
                                <a:rPr lang="en-US" altLang="zh-CN" sz="1800" i="1">
                                  <a:latin typeface="Cambria Math" panose="02040503050406030204" pitchFamily="18" charset="0"/>
                                </a:rPr>
                                <m:t>=</m:t>
                              </m:r>
                              <m:f>
                                <m:fPr>
                                  <m:ctrlPr>
                                    <a:rPr lang="en-US" altLang="zh-CN" sz="1800" i="1">
                                      <a:latin typeface="Cambria Math" panose="02040503050406030204" pitchFamily="18" charset="0"/>
                                    </a:rPr>
                                  </m:ctrlPr>
                                </m:fPr>
                                <m:num>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𝑉</m:t>
                                      </m:r>
                                    </m:e>
                                    <m:sub>
                                      <m:r>
                                        <a:rPr lang="en-US" altLang="zh-CN" sz="1800" i="1">
                                          <a:latin typeface="Cambria Math" panose="02040503050406030204" pitchFamily="18" charset="0"/>
                                        </a:rPr>
                                        <m:t>𝑐𝑜𝑚</m:t>
                                      </m:r>
                                    </m:sub>
                                  </m:sSub>
                                  <m:r>
                                    <a:rPr lang="en-US" altLang="zh-CN" sz="1800" i="1">
                                      <a:latin typeface="Cambria Math" panose="02040503050406030204" pitchFamily="18" charset="0"/>
                                    </a:rPr>
                                    <m:t>𝐸</m:t>
                                  </m:r>
                                </m:num>
                                <m:den>
                                  <m:r>
                                    <a:rPr lang="en-US" altLang="zh-CN" sz="1800" i="1">
                                      <a:latin typeface="Cambria Math" panose="02040503050406030204" pitchFamily="18" charset="0"/>
                                    </a:rPr>
                                    <m:t>𝑍</m:t>
                                  </m:r>
                                </m:den>
                              </m:f>
                              <m:func>
                                <m:funcPr>
                                  <m:ctrlPr>
                                    <a:rPr lang="en-US" altLang="zh-CN" sz="1800" i="1">
                                      <a:latin typeface="Cambria Math" panose="02040503050406030204" pitchFamily="18" charset="0"/>
                                    </a:rPr>
                                  </m:ctrlPr>
                                </m:funcPr>
                                <m:fName>
                                  <m:func>
                                    <m:funcPr>
                                      <m:ctrlPr>
                                        <a:rPr lang="en-US" altLang="zh-CN" sz="1800" i="1" smtClean="0">
                                          <a:latin typeface="Cambria Math" panose="02040503050406030204" pitchFamily="18" charset="0"/>
                                        </a:rPr>
                                      </m:ctrlPr>
                                    </m:funcPr>
                                    <m:fName>
                                      <m:r>
                                        <m:rPr>
                                          <m:sty m:val="p"/>
                                        </m:rPr>
                                        <a:rPr lang="en-US" altLang="zh-CN" sz="1800" i="0" smtClean="0">
                                          <a:latin typeface="Cambria Math" panose="02040503050406030204" pitchFamily="18" charset="0"/>
                                        </a:rPr>
                                        <m:t>sin</m:t>
                                      </m:r>
                                    </m:fName>
                                    <m:e>
                                      <m:d>
                                        <m:dPr>
                                          <m:ctrlPr>
                                            <a:rPr lang="en-US" altLang="zh-CN" sz="1800" i="1">
                                              <a:latin typeface="Cambria Math" panose="02040503050406030204" pitchFamily="18" charset="0"/>
                                            </a:rPr>
                                          </m:ctrlPr>
                                        </m:dPr>
                                        <m:e>
                                          <m:r>
                                            <a:rPr lang="zh-CN" altLang="en-US" sz="1800" i="1">
                                              <a:latin typeface="Cambria Math" panose="02040503050406030204" pitchFamily="18" charset="0"/>
                                            </a:rPr>
                                            <m:t>𝜃</m:t>
                                          </m:r>
                                          <m:r>
                                            <a:rPr lang="en-US" altLang="zh-CN" sz="1800" i="1">
                                              <a:latin typeface="Cambria Math" panose="02040503050406030204" pitchFamily="18" charset="0"/>
                                            </a:rPr>
                                            <m:t>−</m:t>
                                          </m:r>
                                          <m:r>
                                            <a:rPr lang="zh-CN" altLang="en-US" sz="1800" i="1">
                                              <a:latin typeface="Cambria Math" panose="02040503050406030204" pitchFamily="18" charset="0"/>
                                            </a:rPr>
                                            <m:t>𝛿</m:t>
                                          </m:r>
                                        </m:e>
                                      </m:d>
                                    </m:e>
                                  </m:func>
                                </m:fName>
                                <m:e>
                                  <m:r>
                                    <a:rPr lang="en-US" altLang="zh-CN" sz="1800" i="1">
                                      <a:latin typeface="Cambria Math" panose="02040503050406030204" pitchFamily="18" charset="0"/>
                                    </a:rPr>
                                    <m:t>−</m:t>
                                  </m:r>
                                  <m:f>
                                    <m:fPr>
                                      <m:ctrlPr>
                                        <a:rPr lang="en-US" altLang="zh-CN" sz="1800" i="1">
                                          <a:latin typeface="Cambria Math" panose="02040503050406030204" pitchFamily="18" charset="0"/>
                                        </a:rPr>
                                      </m:ctrlPr>
                                    </m:fPr>
                                    <m:num>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𝑉</m:t>
                                          </m:r>
                                        </m:e>
                                        <m:sub>
                                          <m:r>
                                            <a:rPr lang="en-US" altLang="zh-CN" sz="1800" i="1">
                                              <a:latin typeface="Cambria Math" panose="02040503050406030204" pitchFamily="18" charset="0"/>
                                            </a:rPr>
                                            <m:t>𝑐𝑜𝑚</m:t>
                                          </m:r>
                                        </m:sub>
                                        <m:sup>
                                          <m:r>
                                            <a:rPr lang="en-US" altLang="zh-CN" sz="1800" i="1">
                                              <a:latin typeface="Cambria Math" panose="02040503050406030204" pitchFamily="18" charset="0"/>
                                            </a:rPr>
                                            <m:t>2</m:t>
                                          </m:r>
                                        </m:sup>
                                      </m:sSubSup>
                                    </m:num>
                                    <m:den>
                                      <m:r>
                                        <a:rPr lang="en-US" altLang="zh-CN" sz="1800" i="1">
                                          <a:latin typeface="Cambria Math" panose="02040503050406030204" pitchFamily="18" charset="0"/>
                                        </a:rPr>
                                        <m:t>𝑍</m:t>
                                      </m:r>
                                    </m:den>
                                  </m:f>
                                  <m:func>
                                    <m:funcPr>
                                      <m:ctrlPr>
                                        <a:rPr lang="en-US" altLang="zh-CN" sz="1800" i="1" smtClean="0">
                                          <a:latin typeface="Cambria Math" panose="02040503050406030204" pitchFamily="18" charset="0"/>
                                        </a:rPr>
                                      </m:ctrlPr>
                                    </m:funcPr>
                                    <m:fName>
                                      <m:r>
                                        <m:rPr>
                                          <m:sty m:val="p"/>
                                        </m:rPr>
                                        <a:rPr lang="en-US" altLang="zh-CN" sz="1800" i="0" smtClean="0">
                                          <a:latin typeface="Cambria Math" panose="02040503050406030204" pitchFamily="18" charset="0"/>
                                        </a:rPr>
                                        <m:t>sin</m:t>
                                      </m:r>
                                    </m:fName>
                                    <m:e>
                                      <m:r>
                                        <a:rPr lang="zh-CN" altLang="en-US" sz="1800" i="1" smtClean="0">
                                          <a:latin typeface="Cambria Math" panose="02040503050406030204" pitchFamily="18" charset="0"/>
                                        </a:rPr>
                                        <m:t>𝜃</m:t>
                                      </m:r>
                                    </m:e>
                                  </m:func>
                                </m:e>
                              </m:func>
                            </m:e>
                          </m:eqArr>
                          <m:r>
                            <a:rPr lang="en-US" altLang="zh-CN" sz="1800" b="0" i="1" smtClean="0">
                              <a:latin typeface="Cambria Math" panose="02040503050406030204" pitchFamily="18" charset="0"/>
                            </a:rPr>
                            <m:t>.</m:t>
                          </m:r>
                        </m:e>
                      </m:d>
                    </m:oMath>
                  </m:oMathPara>
                </a14:m>
                <a:endParaRPr lang="en-US" altLang="zh-CN" sz="1800" i="1" dirty="0">
                  <a:latin typeface="Cambria Math" panose="02040503050406030204" pitchFamily="18" charset="0"/>
                </a:endParaRPr>
              </a:p>
              <a:p>
                <a:pPr algn="just">
                  <a:spcAft>
                    <a:spcPts val="600"/>
                  </a:spcAft>
                  <a:buClr>
                    <a:srgbClr val="FF0000"/>
                  </a:buClr>
                </a:pPr>
                <a:r>
                  <a:rPr lang="en-US" altLang="zh-CN" sz="1800" dirty="0"/>
                  <a:t>If the effective line impedance, </a:t>
                </a:r>
                <a14:m>
                  <m:oMath xmlns:m="http://schemas.openxmlformats.org/officeDocument/2006/math">
                    <m:r>
                      <a:rPr lang="en-US" altLang="zh-CN" sz="1800" i="1">
                        <a:latin typeface="Cambria Math" panose="02040503050406030204" pitchFamily="18" charset="0"/>
                        <a:ea typeface="Cambria Math" panose="02040503050406030204" pitchFamily="18" charset="0"/>
                        <a:cs typeface="Times" panose="02020603050405020304" pitchFamily="18" charset="0"/>
                      </a:rPr>
                      <m:t>𝑍</m:t>
                    </m:r>
                    <m:r>
                      <a:rPr lang="en-US" altLang="zh-CN" sz="1800" i="1">
                        <a:latin typeface="Cambria Math" panose="02040503050406030204" pitchFamily="18" charset="0"/>
                        <a:ea typeface="Cambria Math" panose="02040503050406030204" pitchFamily="18" charset="0"/>
                        <a:cs typeface="Times" panose="02020603050405020304" pitchFamily="18" charset="0"/>
                      </a:rPr>
                      <m:t>∠</m:t>
                    </m:r>
                    <m:r>
                      <a:rPr lang="en-US" altLang="zh-CN" sz="1800" i="1">
                        <a:latin typeface="Cambria Math" panose="02040503050406030204" pitchFamily="18" charset="0"/>
                        <a:ea typeface="Cambria Math" panose="02040503050406030204" pitchFamily="18" charset="0"/>
                        <a:cs typeface="Times" panose="02020603050405020304" pitchFamily="18" charset="0"/>
                      </a:rPr>
                      <m:t>𝜃</m:t>
                    </m:r>
                  </m:oMath>
                </a14:m>
                <a:r>
                  <a:rPr lang="en-US" altLang="zh-CN" sz="1800" dirty="0"/>
                  <a:t>, is assumed to be purely inductive, </a:t>
                </a:r>
                <a14:m>
                  <m:oMath xmlns:m="http://schemas.openxmlformats.org/officeDocument/2006/math">
                    <m:r>
                      <a:rPr lang="en-US" altLang="zh-CN" sz="1800" i="1">
                        <a:latin typeface="Cambria Math" panose="02040503050406030204" pitchFamily="18" charset="0"/>
                        <a:ea typeface="Cambria Math" panose="02040503050406030204" pitchFamily="18" charset="0"/>
                        <a:cs typeface="Times" panose="02020603050405020304" pitchFamily="18" charset="0"/>
                      </a:rPr>
                      <m:t>𝜃</m:t>
                    </m:r>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=90°</m:t>
                    </m:r>
                  </m:oMath>
                </a14:m>
                <a:r>
                  <a:rPr lang="en-US" altLang="zh-CN" sz="1800" dirty="0"/>
                  <a:t>, then (40) can be reduced to</a:t>
                </a:r>
              </a:p>
              <a:p>
                <a:pPr algn="just">
                  <a:spcAft>
                    <a:spcPts val="600"/>
                  </a:spcAft>
                  <a:buClr>
                    <a:srgbClr val="FF0000"/>
                  </a:buClr>
                </a:pPr>
                <a14:m>
                  <m:oMathPara xmlns:m="http://schemas.openxmlformats.org/officeDocument/2006/math">
                    <m:oMathParaPr>
                      <m:jc m:val="centerGroup"/>
                    </m:oMathParaPr>
                    <m:oMath xmlns:m="http://schemas.openxmlformats.org/officeDocument/2006/math">
                      <m:d>
                        <m:dPr>
                          <m:begChr m:val="{"/>
                          <m:endChr m:val=""/>
                          <m:ctrlPr>
                            <a:rPr lang="en-US" altLang="zh-CN" sz="1800" i="1">
                              <a:latin typeface="Cambria Math" panose="02040503050406030204" pitchFamily="18" charset="0"/>
                            </a:rPr>
                          </m:ctrlPr>
                        </m:dPr>
                        <m:e>
                          <m:eqArr>
                            <m:eqArrPr>
                              <m:ctrlPr>
                                <a:rPr lang="en-US" altLang="zh-CN" sz="1800" i="1">
                                  <a:latin typeface="Cambria Math" panose="02040503050406030204" pitchFamily="18" charset="0"/>
                                </a:rPr>
                              </m:ctrlPr>
                            </m:eqArrPr>
                            <m:e>
                              <m:r>
                                <a:rPr lang="en-US" altLang="zh-CN" sz="1800" i="1">
                                  <a:latin typeface="Cambria Math" panose="02040503050406030204" pitchFamily="18" charset="0"/>
                                </a:rPr>
                                <m:t>𝑃</m:t>
                              </m:r>
                              <m:r>
                                <a:rPr lang="en-US" altLang="zh-CN" sz="1800" i="1">
                                  <a:latin typeface="Cambria Math" panose="02040503050406030204" pitchFamily="18" charset="0"/>
                                </a:rPr>
                                <m:t>=</m:t>
                              </m:r>
                              <m:f>
                                <m:fPr>
                                  <m:ctrlPr>
                                    <a:rPr lang="en-US" altLang="zh-CN" sz="1800" i="1">
                                      <a:latin typeface="Cambria Math" panose="02040503050406030204" pitchFamily="18" charset="0"/>
                                    </a:rPr>
                                  </m:ctrlPr>
                                </m:fPr>
                                <m:num>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𝑉</m:t>
                                      </m:r>
                                    </m:e>
                                    <m:sub>
                                      <m:r>
                                        <a:rPr lang="en-US" altLang="zh-CN" sz="1800" i="1">
                                          <a:latin typeface="Cambria Math" panose="02040503050406030204" pitchFamily="18" charset="0"/>
                                        </a:rPr>
                                        <m:t>𝑐𝑜𝑚</m:t>
                                      </m:r>
                                    </m:sub>
                                  </m:sSub>
                                  <m:r>
                                    <a:rPr lang="en-US" altLang="zh-CN" sz="1800" i="1">
                                      <a:latin typeface="Cambria Math" panose="02040503050406030204" pitchFamily="18" charset="0"/>
                                    </a:rPr>
                                    <m:t>𝐸</m:t>
                                  </m:r>
                                </m:num>
                                <m:den>
                                  <m:r>
                                    <a:rPr lang="en-US" altLang="zh-CN" sz="1800" i="1">
                                      <a:latin typeface="Cambria Math" panose="02040503050406030204" pitchFamily="18" charset="0"/>
                                    </a:rPr>
                                    <m:t>𝑍</m:t>
                                  </m:r>
                                </m:den>
                              </m:f>
                              <m:func>
                                <m:funcPr>
                                  <m:ctrlPr>
                                    <a:rPr lang="en-US" altLang="zh-CN" sz="1800" i="1" smtClean="0">
                                      <a:latin typeface="Cambria Math" panose="02040503050406030204" pitchFamily="18" charset="0"/>
                                    </a:rPr>
                                  </m:ctrlPr>
                                </m:funcPr>
                                <m:fName>
                                  <m:r>
                                    <m:rPr>
                                      <m:sty m:val="p"/>
                                    </m:rPr>
                                    <a:rPr lang="en-US" altLang="zh-CN" sz="1800" i="0" smtClean="0">
                                      <a:latin typeface="Cambria Math" panose="02040503050406030204" pitchFamily="18" charset="0"/>
                                    </a:rPr>
                                    <m:t>sin</m:t>
                                  </m:r>
                                </m:fName>
                                <m:e>
                                  <m:r>
                                    <a:rPr lang="zh-CN" altLang="en-US" sz="1800" i="1" smtClean="0">
                                      <a:latin typeface="Cambria Math" panose="02040503050406030204" pitchFamily="18" charset="0"/>
                                    </a:rPr>
                                    <m:t>𝛿</m:t>
                                  </m:r>
                                </m:e>
                              </m:func>
                            </m:e>
                            <m:e>
                              <m:r>
                                <a:rPr lang="en-US" altLang="zh-CN" sz="1800" i="1">
                                  <a:latin typeface="Cambria Math" panose="02040503050406030204" pitchFamily="18" charset="0"/>
                                </a:rPr>
                                <m:t>𝑄</m:t>
                              </m:r>
                              <m:r>
                                <a:rPr lang="en-US" altLang="zh-CN" sz="1800" i="1">
                                  <a:latin typeface="Cambria Math" panose="02040503050406030204" pitchFamily="18" charset="0"/>
                                </a:rPr>
                                <m:t>=</m:t>
                              </m:r>
                              <m:f>
                                <m:fPr>
                                  <m:ctrlPr>
                                    <a:rPr lang="en-US" altLang="zh-CN" sz="1800" i="1">
                                      <a:latin typeface="Cambria Math" panose="02040503050406030204" pitchFamily="18" charset="0"/>
                                    </a:rPr>
                                  </m:ctrlPr>
                                </m:fPr>
                                <m:num>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𝑉</m:t>
                                      </m:r>
                                    </m:e>
                                    <m:sub>
                                      <m:r>
                                        <a:rPr lang="en-US" altLang="zh-CN" sz="1800" i="1">
                                          <a:latin typeface="Cambria Math" panose="02040503050406030204" pitchFamily="18" charset="0"/>
                                        </a:rPr>
                                        <m:t>𝑐𝑜𝑚</m:t>
                                      </m:r>
                                    </m:sub>
                                  </m:sSub>
                                  <m:r>
                                    <a:rPr lang="en-US" altLang="zh-CN" sz="1800" i="1">
                                      <a:latin typeface="Cambria Math" panose="02040503050406030204" pitchFamily="18" charset="0"/>
                                    </a:rPr>
                                    <m:t>𝐸</m:t>
                                  </m:r>
                                  <m:func>
                                    <m:funcPr>
                                      <m:ctrlPr>
                                        <a:rPr lang="en-US" altLang="zh-CN" sz="1800" i="1" smtClean="0">
                                          <a:latin typeface="Cambria Math" panose="02040503050406030204" pitchFamily="18" charset="0"/>
                                        </a:rPr>
                                      </m:ctrlPr>
                                    </m:funcPr>
                                    <m:fName>
                                      <m:r>
                                        <m:rPr>
                                          <m:sty m:val="p"/>
                                        </m:rPr>
                                        <a:rPr lang="en-US" altLang="zh-CN" sz="1800" i="0" smtClean="0">
                                          <a:latin typeface="Cambria Math" panose="02040503050406030204" pitchFamily="18" charset="0"/>
                                        </a:rPr>
                                        <m:t>cos</m:t>
                                      </m:r>
                                    </m:fName>
                                    <m:e>
                                      <m:r>
                                        <a:rPr lang="zh-CN" altLang="en-US" sz="1800" i="1" smtClean="0">
                                          <a:latin typeface="Cambria Math" panose="02040503050406030204" pitchFamily="18" charset="0"/>
                                        </a:rPr>
                                        <m:t>𝛿</m:t>
                                      </m:r>
                                      <m:r>
                                        <a:rPr lang="en-US" altLang="zh-CN" sz="1800" b="0" i="1" smtClean="0">
                                          <a:latin typeface="Cambria Math" panose="02040503050406030204" pitchFamily="18" charset="0"/>
                                        </a:rPr>
                                        <m:t>−</m:t>
                                      </m:r>
                                      <m:sSubSup>
                                        <m:sSubSupPr>
                                          <m:ctrlPr>
                                            <a:rPr lang="en-US" altLang="zh-CN" sz="1800" i="1">
                                              <a:latin typeface="Cambria Math" panose="02040503050406030204" pitchFamily="18" charset="0"/>
                                            </a:rPr>
                                          </m:ctrlPr>
                                        </m:sSubSupPr>
                                        <m:e>
                                          <m:r>
                                            <a:rPr lang="en-US" altLang="zh-CN" sz="1800" i="1">
                                              <a:latin typeface="Cambria Math" panose="02040503050406030204" pitchFamily="18" charset="0"/>
                                            </a:rPr>
                                            <m:t>𝑉</m:t>
                                          </m:r>
                                        </m:e>
                                        <m:sub>
                                          <m:r>
                                            <a:rPr lang="en-US" altLang="zh-CN" sz="1800" i="1">
                                              <a:latin typeface="Cambria Math" panose="02040503050406030204" pitchFamily="18" charset="0"/>
                                            </a:rPr>
                                            <m:t>𝑐𝑜𝑚</m:t>
                                          </m:r>
                                        </m:sub>
                                        <m:sup>
                                          <m:r>
                                            <a:rPr lang="en-US" altLang="zh-CN" sz="1800" i="1">
                                              <a:latin typeface="Cambria Math" panose="02040503050406030204" pitchFamily="18" charset="0"/>
                                            </a:rPr>
                                            <m:t>2</m:t>
                                          </m:r>
                                        </m:sup>
                                      </m:sSubSup>
                                    </m:e>
                                  </m:func>
                                </m:num>
                                <m:den>
                                  <m:r>
                                    <a:rPr lang="en-US" altLang="zh-CN" sz="1800" i="1">
                                      <a:latin typeface="Cambria Math" panose="02040503050406030204" pitchFamily="18" charset="0"/>
                                    </a:rPr>
                                    <m:t>𝑍</m:t>
                                  </m:r>
                                </m:den>
                              </m:f>
                            </m:e>
                          </m:eqArr>
                          <m:r>
                            <a:rPr lang="en-US" altLang="zh-CN" sz="1800" i="1">
                              <a:latin typeface="Cambria Math" panose="02040503050406030204" pitchFamily="18" charset="0"/>
                            </a:rPr>
                            <m:t>.</m:t>
                          </m:r>
                        </m:e>
                      </m:d>
                    </m:oMath>
                  </m:oMathPara>
                </a14:m>
                <a:endParaRPr lang="en-US" altLang="zh-CN" sz="1800" dirty="0"/>
              </a:p>
            </p:txBody>
          </p:sp>
        </mc:Choice>
        <mc:Fallback xmlns="">
          <p:sp>
            <p:nvSpPr>
              <p:cNvPr id="3" name="TextBox 2"/>
              <p:cNvSpPr txBox="1">
                <a:spLocks noRot="1" noChangeAspect="1" noMove="1" noResize="1" noEditPoints="1" noAdjustHandles="1" noChangeArrowheads="1" noChangeShapeType="1" noTextEdit="1"/>
              </p:cNvSpPr>
              <p:nvPr/>
            </p:nvSpPr>
            <p:spPr>
              <a:xfrm>
                <a:off x="685800" y="762000"/>
                <a:ext cx="7848600" cy="5342616"/>
              </a:xfrm>
              <a:prstGeom prst="rect">
                <a:avLst/>
              </a:prstGeom>
              <a:blipFill>
                <a:blip r:embed="rId2"/>
                <a:stretch>
                  <a:fillRect l="-699" t="-571" r="-622"/>
                </a:stretch>
              </a:blipFill>
            </p:spPr>
            <p:txBody>
              <a:bodyPr/>
              <a:lstStyle/>
              <a:p>
                <a:r>
                  <a:rPr lang="zh-CN" altLang="en-US">
                    <a:noFill/>
                  </a:rPr>
                  <a:t> </a:t>
                </a:r>
              </a:p>
            </p:txBody>
          </p:sp>
        </mc:Fallback>
      </mc:AlternateContent>
      <p:sp>
        <p:nvSpPr>
          <p:cNvPr id="11" name="文本框 14">
            <a:extLst>
              <a:ext uri="{FF2B5EF4-FFF2-40B4-BE49-F238E27FC236}">
                <a16:creationId xmlns:a16="http://schemas.microsoft.com/office/drawing/2014/main" id="{EA2E321C-D4E5-4030-8764-5DD7B43B8F3C}"/>
              </a:ext>
            </a:extLst>
          </p:cNvPr>
          <p:cNvSpPr txBox="1"/>
          <p:nvPr/>
        </p:nvSpPr>
        <p:spPr>
          <a:xfrm>
            <a:off x="8023464" y="2133600"/>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(39)</a:t>
            </a:r>
            <a:endParaRPr lang="zh-CN" altLang="en-US" sz="1800" dirty="0">
              <a:latin typeface="Times" panose="02020603050405020304" pitchFamily="18" charset="0"/>
              <a:cs typeface="Times" panose="02020603050405020304" pitchFamily="18" charset="0"/>
            </a:endParaRPr>
          </a:p>
        </p:txBody>
      </p:sp>
      <p:sp>
        <p:nvSpPr>
          <p:cNvPr id="12" name="文本框 14">
            <a:extLst>
              <a:ext uri="{FF2B5EF4-FFF2-40B4-BE49-F238E27FC236}">
                <a16:creationId xmlns:a16="http://schemas.microsoft.com/office/drawing/2014/main" id="{75C48634-4EF2-44D2-8EE1-42A1B2BDDADB}"/>
              </a:ext>
            </a:extLst>
          </p:cNvPr>
          <p:cNvSpPr txBox="1"/>
          <p:nvPr/>
        </p:nvSpPr>
        <p:spPr>
          <a:xfrm>
            <a:off x="8023464" y="3322063"/>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(40)</a:t>
            </a:r>
            <a:endParaRPr lang="zh-CN" altLang="en-US" sz="1800" dirty="0">
              <a:latin typeface="Times" panose="02020603050405020304" pitchFamily="18" charset="0"/>
              <a:cs typeface="Times" panose="02020603050405020304" pitchFamily="18" charset="0"/>
            </a:endParaRPr>
          </a:p>
        </p:txBody>
      </p:sp>
      <p:sp>
        <p:nvSpPr>
          <p:cNvPr id="13" name="文本框 14">
            <a:extLst>
              <a:ext uri="{FF2B5EF4-FFF2-40B4-BE49-F238E27FC236}">
                <a16:creationId xmlns:a16="http://schemas.microsoft.com/office/drawing/2014/main" id="{4EF2493D-CBC5-42A4-90D5-9FE644F34995}"/>
              </a:ext>
            </a:extLst>
          </p:cNvPr>
          <p:cNvSpPr txBox="1"/>
          <p:nvPr/>
        </p:nvSpPr>
        <p:spPr>
          <a:xfrm>
            <a:off x="8023464" y="5136137"/>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(41)</a:t>
            </a:r>
            <a:endParaRPr lang="zh-CN" alt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822659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39</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Primary Control: Droop Characteristic Techniques</a:t>
            </a:r>
            <a:endParaRPr lang="en-US" sz="2800" kern="0" dirty="0"/>
          </a:p>
        </p:txBody>
      </p:sp>
      <mc:AlternateContent xmlns:mc="http://schemas.openxmlformats.org/markup-compatibility/2006" xmlns:a14="http://schemas.microsoft.com/office/drawing/2010/main">
        <mc:Choice Requires="a14">
          <p:sp>
            <p:nvSpPr>
              <p:cNvPr id="3" name="TextBox 2"/>
              <p:cNvSpPr txBox="1"/>
              <p:nvPr/>
            </p:nvSpPr>
            <p:spPr>
              <a:xfrm>
                <a:off x="685800" y="762000"/>
                <a:ext cx="7848600" cy="5295489"/>
              </a:xfrm>
              <a:prstGeom prst="rect">
                <a:avLst/>
              </a:prstGeom>
              <a:noFill/>
            </p:spPr>
            <p:txBody>
              <a:bodyPr wrap="square" rtlCol="0">
                <a:spAutoFit/>
              </a:bodyPr>
              <a:lstStyle/>
              <a:p>
                <a:pPr algn="just">
                  <a:spcAft>
                    <a:spcPts val="600"/>
                  </a:spcAft>
                  <a:buClr>
                    <a:srgbClr val="FF0000"/>
                  </a:buClr>
                </a:pPr>
                <a:r>
                  <a:rPr lang="en-US" altLang="zh-CN" sz="1800" dirty="0"/>
                  <a:t>If the phase difference between the converter output voltage and the common AC bus, </a:t>
                </a:r>
                <a14:m>
                  <m:oMath xmlns:m="http://schemas.openxmlformats.org/officeDocument/2006/math">
                    <m:r>
                      <a:rPr lang="zh-CN" altLang="en-US" sz="1800" i="1" smtClean="0">
                        <a:latin typeface="Cambria Math" panose="02040503050406030204" pitchFamily="18" charset="0"/>
                      </a:rPr>
                      <m:t>𝛿</m:t>
                    </m:r>
                  </m:oMath>
                </a14:m>
                <a:r>
                  <a:rPr lang="en-US" altLang="zh-CN" sz="1800" dirty="0"/>
                  <a:t>, is small enough, then, </a:t>
                </a:r>
                <a14:m>
                  <m:oMath xmlns:m="http://schemas.openxmlformats.org/officeDocument/2006/math">
                    <m:func>
                      <m:funcPr>
                        <m:ctrlPr>
                          <a:rPr lang="en-US" altLang="zh-CN" sz="1800" i="1" smtClean="0">
                            <a:latin typeface="Cambria Math" panose="02040503050406030204" pitchFamily="18" charset="0"/>
                          </a:rPr>
                        </m:ctrlPr>
                      </m:funcPr>
                      <m:fName>
                        <m:r>
                          <m:rPr>
                            <m:sty m:val="p"/>
                          </m:rPr>
                          <a:rPr lang="en-US" altLang="zh-CN" sz="1800" i="0" smtClean="0">
                            <a:latin typeface="Cambria Math" panose="02040503050406030204" pitchFamily="18" charset="0"/>
                          </a:rPr>
                          <m:t>cos</m:t>
                        </m:r>
                      </m:fName>
                      <m:e>
                        <m:r>
                          <a:rPr lang="zh-CN" altLang="en-US" sz="1800" i="1" smtClean="0">
                            <a:latin typeface="Cambria Math" panose="02040503050406030204" pitchFamily="18" charset="0"/>
                          </a:rPr>
                          <m:t>𝛿</m:t>
                        </m:r>
                        <m:r>
                          <a:rPr lang="zh-CN" altLang="en-US" sz="1800" i="1" smtClean="0">
                            <a:latin typeface="Cambria Math" panose="02040503050406030204" pitchFamily="18" charset="0"/>
                          </a:rPr>
                          <m:t>≈1</m:t>
                        </m:r>
                      </m:e>
                    </m:func>
                  </m:oMath>
                </a14:m>
                <a:r>
                  <a:rPr lang="en-US" altLang="zh-CN" sz="1800" dirty="0"/>
                  <a:t> and </a:t>
                </a:r>
                <a14:m>
                  <m:oMath xmlns:m="http://schemas.openxmlformats.org/officeDocument/2006/math">
                    <m:func>
                      <m:funcPr>
                        <m:ctrlPr>
                          <a:rPr lang="en-US" altLang="zh-CN" sz="1800" i="1" smtClean="0">
                            <a:latin typeface="Cambria Math" panose="02040503050406030204" pitchFamily="18" charset="0"/>
                          </a:rPr>
                        </m:ctrlPr>
                      </m:funcPr>
                      <m:fName>
                        <m:r>
                          <m:rPr>
                            <m:sty m:val="p"/>
                          </m:rPr>
                          <a:rPr lang="en-US" altLang="zh-CN" sz="1800" i="0" smtClean="0">
                            <a:latin typeface="Cambria Math" panose="02040503050406030204" pitchFamily="18" charset="0"/>
                          </a:rPr>
                          <m:t>sin</m:t>
                        </m:r>
                      </m:fName>
                      <m:e>
                        <m:r>
                          <a:rPr lang="zh-CN" altLang="en-US" sz="1800" i="1" smtClean="0">
                            <a:latin typeface="Cambria Math" panose="02040503050406030204" pitchFamily="18" charset="0"/>
                          </a:rPr>
                          <m:t>𝛿</m:t>
                        </m:r>
                        <m:r>
                          <a:rPr lang="en-US" altLang="zh-CN" sz="1800" i="1">
                            <a:latin typeface="Cambria Math" panose="02040503050406030204" pitchFamily="18" charset="0"/>
                            <a:ea typeface="Cambria Math" panose="02040503050406030204" pitchFamily="18" charset="0"/>
                          </a:rPr>
                          <m:t>≈</m:t>
                        </m:r>
                        <m:r>
                          <a:rPr lang="zh-CN" altLang="en-US" sz="1800" b="0" i="1" smtClean="0">
                            <a:latin typeface="Cambria Math" panose="02040503050406030204" pitchFamily="18" charset="0"/>
                          </a:rPr>
                          <m:t>𝛿</m:t>
                        </m:r>
                      </m:e>
                    </m:func>
                  </m:oMath>
                </a14:m>
                <a:r>
                  <a:rPr lang="en-US" altLang="zh-CN" sz="1800" dirty="0"/>
                  <a:t>. Thus, one can apply the frequency and voltage droop characteristics to fine-tune the voltage reference of the VSC, as shown in Fig. 25 based on</a:t>
                </a:r>
                <a:endParaRPr lang="en-US" altLang="zh-CN" sz="1800" b="0" i="1" dirty="0">
                  <a:latin typeface="Cambria Math" panose="02040503050406030204" pitchFamily="18" charset="0"/>
                </a:endParaRPr>
              </a:p>
              <a:p>
                <a:pPr algn="just">
                  <a:spcAft>
                    <a:spcPts val="600"/>
                  </a:spcAft>
                  <a:buClr>
                    <a:srgbClr val="FF0000"/>
                  </a:buClr>
                </a:pPr>
                <a14:m>
                  <m:oMathPara xmlns:m="http://schemas.openxmlformats.org/officeDocument/2006/math">
                    <m:oMathParaPr>
                      <m:jc m:val="centerGroup"/>
                    </m:oMathParaPr>
                    <m:oMath xmlns:m="http://schemas.openxmlformats.org/officeDocument/2006/math">
                      <m:d>
                        <m:dPr>
                          <m:begChr m:val="{"/>
                          <m:endChr m:val=""/>
                          <m:ctrlPr>
                            <a:rPr lang="en-US" altLang="zh-CN" sz="1800" i="1">
                              <a:latin typeface="Cambria Math" panose="02040503050406030204" pitchFamily="18" charset="0"/>
                            </a:rPr>
                          </m:ctrlPr>
                        </m:dPr>
                        <m:e>
                          <m:eqArr>
                            <m:eqArrPr>
                              <m:ctrlPr>
                                <a:rPr lang="en-US" altLang="zh-CN" sz="1800" i="1">
                                  <a:latin typeface="Cambria Math" panose="02040503050406030204" pitchFamily="18" charset="0"/>
                                </a:rPr>
                              </m:ctrlPr>
                            </m:eqArrPr>
                            <m:e>
                              <m:r>
                                <a:rPr lang="zh-CN" altLang="en-US" sz="1800" i="1" smtClean="0">
                                  <a:latin typeface="Cambria Math" panose="02040503050406030204" pitchFamily="18" charset="0"/>
                                </a:rPr>
                                <m:t>𝜔</m:t>
                              </m:r>
                              <m:r>
                                <a:rPr lang="en-US" altLang="zh-CN" sz="1800" i="1">
                                  <a:latin typeface="Cambria Math" panose="02040503050406030204" pitchFamily="18" charset="0"/>
                                </a:rPr>
                                <m:t>=</m:t>
                              </m:r>
                              <m:sSup>
                                <m:sSupPr>
                                  <m:ctrlPr>
                                    <a:rPr lang="en-US" altLang="zh-CN" sz="1800" i="1" smtClean="0">
                                      <a:latin typeface="Cambria Math" panose="02040503050406030204" pitchFamily="18" charset="0"/>
                                    </a:rPr>
                                  </m:ctrlPr>
                                </m:sSupPr>
                                <m:e>
                                  <m:r>
                                    <a:rPr lang="zh-CN" altLang="en-US" sz="1800" i="1" smtClean="0">
                                      <a:latin typeface="Cambria Math" panose="02040503050406030204" pitchFamily="18" charset="0"/>
                                    </a:rPr>
                                    <m:t>𝜔</m:t>
                                  </m:r>
                                </m:e>
                                <m:sup>
                                  <m:r>
                                    <a:rPr lang="en-US" altLang="zh-CN" sz="1800" i="1" smtClean="0">
                                      <a:latin typeface="Cambria Math" panose="02040503050406030204" pitchFamily="18" charset="0"/>
                                      <a:ea typeface="Cambria Math" panose="02040503050406030204" pitchFamily="18" charset="0"/>
                                    </a:rPr>
                                    <m:t>∗</m:t>
                                  </m:r>
                                </m:sup>
                              </m:sSup>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𝐷</m:t>
                                  </m:r>
                                </m:e>
                                <m:sub>
                                  <m:r>
                                    <a:rPr lang="en-US" altLang="zh-CN" sz="1800" b="0" i="1" smtClean="0">
                                      <a:latin typeface="Cambria Math" panose="02040503050406030204" pitchFamily="18" charset="0"/>
                                    </a:rPr>
                                    <m:t>𝑃</m:t>
                                  </m:r>
                                </m:sub>
                              </m:sSub>
                              <m:r>
                                <a:rPr lang="en-US" altLang="zh-CN" sz="1800" b="0" i="1" smtClean="0">
                                  <a:latin typeface="Cambria Math" panose="02040503050406030204" pitchFamily="18" charset="0"/>
                                </a:rPr>
                                <m:t>𝑃</m:t>
                              </m:r>
                            </m:e>
                            <m:e>
                              <m:r>
                                <a:rPr lang="en-US" altLang="zh-CN" sz="1800" b="0" i="1" smtClean="0">
                                  <a:latin typeface="Cambria Math" panose="02040503050406030204" pitchFamily="18" charset="0"/>
                                </a:rPr>
                                <m:t>𝐸</m:t>
                              </m:r>
                              <m:r>
                                <a:rPr lang="en-US" altLang="zh-CN" sz="1800" i="1">
                                  <a:latin typeface="Cambria Math" panose="02040503050406030204" pitchFamily="18" charset="0"/>
                                </a:rPr>
                                <m:t>=</m:t>
                              </m:r>
                              <m:sSup>
                                <m:sSupPr>
                                  <m:ctrlPr>
                                    <a:rPr lang="en-US" altLang="zh-CN" sz="1800" i="1">
                                      <a:latin typeface="Cambria Math" panose="02040503050406030204" pitchFamily="18" charset="0"/>
                                    </a:rPr>
                                  </m:ctrlPr>
                                </m:sSupPr>
                                <m:e>
                                  <m:r>
                                    <a:rPr lang="en-US" altLang="zh-CN" sz="1800" b="0" i="1" smtClean="0">
                                      <a:latin typeface="Cambria Math" panose="02040503050406030204" pitchFamily="18" charset="0"/>
                                    </a:rPr>
                                    <m:t>𝐸</m:t>
                                  </m:r>
                                </m:e>
                                <m:sup>
                                  <m:r>
                                    <a:rPr lang="en-US" altLang="zh-CN" sz="1800" i="1">
                                      <a:latin typeface="Cambria Math" panose="02040503050406030204" pitchFamily="18" charset="0"/>
                                      <a:ea typeface="Cambria Math" panose="02040503050406030204" pitchFamily="18" charset="0"/>
                                    </a:rPr>
                                    <m:t>∗</m:t>
                                  </m:r>
                                </m:sup>
                              </m:sSup>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𝐷</m:t>
                                  </m:r>
                                </m:e>
                                <m:sub>
                                  <m:r>
                                    <a:rPr lang="en-US" altLang="zh-CN" sz="1800" b="0" i="1" smtClean="0">
                                      <a:latin typeface="Cambria Math" panose="02040503050406030204" pitchFamily="18" charset="0"/>
                                    </a:rPr>
                                    <m:t>𝑄</m:t>
                                  </m:r>
                                </m:sub>
                              </m:sSub>
                              <m:r>
                                <a:rPr lang="en-US" altLang="zh-CN" sz="1800" b="0" i="1" smtClean="0">
                                  <a:latin typeface="Cambria Math" panose="02040503050406030204" pitchFamily="18" charset="0"/>
                                </a:rPr>
                                <m:t>𝑄</m:t>
                              </m:r>
                            </m:e>
                          </m:eqArr>
                        </m:e>
                      </m:d>
                    </m:oMath>
                  </m:oMathPara>
                </a14:m>
                <a:endParaRPr lang="en-US" altLang="zh-CN" sz="1800" dirty="0"/>
              </a:p>
              <a:p>
                <a:pPr algn="just">
                  <a:spcAft>
                    <a:spcPts val="600"/>
                  </a:spcAft>
                  <a:buClr>
                    <a:srgbClr val="FF0000"/>
                  </a:buClr>
                </a:pPr>
                <a:r>
                  <a:rPr lang="en-US" altLang="zh-CN" sz="1800" dirty="0"/>
                  <a:t>where </a:t>
                </a:r>
                <a14:m>
                  <m:oMath xmlns:m="http://schemas.openxmlformats.org/officeDocument/2006/math">
                    <m:sSup>
                      <m:sSupPr>
                        <m:ctrlPr>
                          <a:rPr lang="en-US" altLang="zh-CN" sz="1800" i="1">
                            <a:latin typeface="Cambria Math" panose="02040503050406030204" pitchFamily="18" charset="0"/>
                          </a:rPr>
                        </m:ctrlPr>
                      </m:sSupPr>
                      <m:e>
                        <m:r>
                          <a:rPr lang="en-US" altLang="zh-CN" sz="1800" i="1">
                            <a:latin typeface="Cambria Math" panose="02040503050406030204" pitchFamily="18" charset="0"/>
                          </a:rPr>
                          <m:t>𝐸</m:t>
                        </m:r>
                      </m:e>
                      <m:sup>
                        <m:r>
                          <a:rPr lang="en-US" altLang="zh-CN" sz="1800" i="1">
                            <a:latin typeface="Cambria Math" panose="02040503050406030204" pitchFamily="18" charset="0"/>
                            <a:ea typeface="Cambria Math" panose="02040503050406030204" pitchFamily="18" charset="0"/>
                          </a:rPr>
                          <m:t>∗</m:t>
                        </m:r>
                      </m:sup>
                    </m:sSup>
                  </m:oMath>
                </a14:m>
                <a:r>
                  <a:rPr lang="en-US" altLang="zh-CN" sz="1800" dirty="0"/>
                  <a:t> and </a:t>
                </a:r>
                <a14:m>
                  <m:oMath xmlns:m="http://schemas.openxmlformats.org/officeDocument/2006/math">
                    <m:sSup>
                      <m:sSupPr>
                        <m:ctrlPr>
                          <a:rPr lang="en-US" altLang="zh-CN" sz="1800" i="1">
                            <a:latin typeface="Cambria Math" panose="02040503050406030204" pitchFamily="18" charset="0"/>
                          </a:rPr>
                        </m:ctrlPr>
                      </m:sSupPr>
                      <m:e>
                        <m:r>
                          <a:rPr lang="zh-CN" altLang="en-US" sz="1800" i="1">
                            <a:latin typeface="Cambria Math" panose="02040503050406030204" pitchFamily="18" charset="0"/>
                          </a:rPr>
                          <m:t>𝜔</m:t>
                        </m:r>
                      </m:e>
                      <m:sup>
                        <m:r>
                          <a:rPr lang="en-US" altLang="zh-CN" sz="1800" i="1">
                            <a:latin typeface="Cambria Math" panose="02040503050406030204" pitchFamily="18" charset="0"/>
                            <a:ea typeface="Cambria Math" panose="02040503050406030204" pitchFamily="18" charset="0"/>
                          </a:rPr>
                          <m:t>∗</m:t>
                        </m:r>
                      </m:sup>
                    </m:sSup>
                  </m:oMath>
                </a14:m>
                <a:r>
                  <a:rPr lang="en-US" altLang="zh-CN" sz="1800" dirty="0"/>
                  <a:t> are the DER output voltage RMS value and angular frequency at the no-load, respectively. The droop coefficients,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𝐷</m:t>
                        </m:r>
                      </m:e>
                      <m:sub>
                        <m:r>
                          <a:rPr lang="en-US" altLang="zh-CN" sz="1800" i="1">
                            <a:latin typeface="Cambria Math" panose="02040503050406030204" pitchFamily="18" charset="0"/>
                          </a:rPr>
                          <m:t>𝑃</m:t>
                        </m:r>
                      </m:sub>
                    </m:sSub>
                    <m:r>
                      <a:rPr lang="en-US" altLang="zh-CN" sz="1800" i="1">
                        <a:latin typeface="Cambria Math" panose="02040503050406030204" pitchFamily="18" charset="0"/>
                      </a:rPr>
                      <m:t> </m:t>
                    </m:r>
                  </m:oMath>
                </a14:m>
                <a:r>
                  <a:rPr lang="en-US" altLang="zh-CN" sz="1800" dirty="0"/>
                  <a:t>and </a:t>
                </a:r>
                <a14:m>
                  <m:oMath xmlns:m="http://schemas.openxmlformats.org/officeDocument/2006/math">
                    <m:sSub>
                      <m:sSubPr>
                        <m:ctrlPr>
                          <a:rPr lang="en-US" altLang="zh-CN" sz="1800" i="1" smtClean="0">
                            <a:latin typeface="Cambria Math" panose="02040503050406030204" pitchFamily="18" charset="0"/>
                          </a:rPr>
                        </m:ctrlPr>
                      </m:sSubPr>
                      <m:e>
                        <m:r>
                          <a:rPr lang="en-US" altLang="zh-CN" sz="1800" i="1">
                            <a:latin typeface="Cambria Math" panose="02040503050406030204" pitchFamily="18" charset="0"/>
                          </a:rPr>
                          <m:t>𝐷</m:t>
                        </m:r>
                      </m:e>
                      <m:sub>
                        <m:r>
                          <a:rPr lang="en-US" altLang="zh-CN" sz="1800" b="0" i="1" smtClean="0">
                            <a:latin typeface="Cambria Math" panose="02040503050406030204" pitchFamily="18" charset="0"/>
                          </a:rPr>
                          <m:t>𝑄</m:t>
                        </m:r>
                      </m:sub>
                    </m:sSub>
                  </m:oMath>
                </a14:m>
                <a:r>
                  <a:rPr lang="en-US" altLang="zh-CN" sz="1800" dirty="0"/>
                  <a:t>, can be adjusted either heuristically or by tuning algorithms. In the former approach,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𝐷</m:t>
                        </m:r>
                      </m:e>
                      <m:sub>
                        <m:r>
                          <a:rPr lang="en-US" altLang="zh-CN" sz="1800" i="1">
                            <a:latin typeface="Cambria Math" panose="02040503050406030204" pitchFamily="18" charset="0"/>
                          </a:rPr>
                          <m:t>𝑃</m:t>
                        </m:r>
                      </m:sub>
                    </m:sSub>
                    <m:r>
                      <a:rPr lang="en-US" altLang="zh-CN" sz="1800" i="1">
                        <a:latin typeface="Cambria Math" panose="02040503050406030204" pitchFamily="18" charset="0"/>
                      </a:rPr>
                      <m:t> </m:t>
                    </m:r>
                  </m:oMath>
                </a14:m>
                <a:r>
                  <a:rPr lang="en-US" altLang="zh-CN" sz="1800" dirty="0"/>
                  <a:t>and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𝐷</m:t>
                        </m:r>
                      </m:e>
                      <m:sub>
                        <m:r>
                          <a:rPr lang="en-US" altLang="zh-CN" sz="1800" i="1">
                            <a:latin typeface="Cambria Math" panose="02040503050406030204" pitchFamily="18" charset="0"/>
                          </a:rPr>
                          <m:t>𝑄</m:t>
                        </m:r>
                      </m:sub>
                    </m:sSub>
                  </m:oMath>
                </a14:m>
                <a:r>
                  <a:rPr lang="en-US" altLang="zh-CN" sz="1800" dirty="0"/>
                  <a:t> are determined based on the converter power rating and the maximum allowable voltage and frequency deviations. For instance, in a microgrid with </a:t>
                </a:r>
                <a14:m>
                  <m:oMath xmlns:m="http://schemas.openxmlformats.org/officeDocument/2006/math">
                    <m:r>
                      <a:rPr lang="en-US" altLang="zh-CN" sz="1800" b="0" i="1" smtClean="0">
                        <a:latin typeface="Cambria Math" panose="02040503050406030204" pitchFamily="18" charset="0"/>
                      </a:rPr>
                      <m:t>𝑁</m:t>
                    </m:r>
                  </m:oMath>
                </a14:m>
                <a:r>
                  <a:rPr lang="en-US" altLang="zh-CN" sz="1800" dirty="0"/>
                  <a:t> DERs, corresponding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𝐷</m:t>
                        </m:r>
                      </m:e>
                      <m:sub>
                        <m:r>
                          <a:rPr lang="en-US" altLang="zh-CN" sz="1800" i="1">
                            <a:latin typeface="Cambria Math" panose="02040503050406030204" pitchFamily="18" charset="0"/>
                          </a:rPr>
                          <m:t>𝑃</m:t>
                        </m:r>
                      </m:sub>
                    </m:sSub>
                    <m:r>
                      <a:rPr lang="en-US" altLang="zh-CN" sz="1800" i="1">
                        <a:latin typeface="Cambria Math" panose="02040503050406030204" pitchFamily="18" charset="0"/>
                      </a:rPr>
                      <m:t> </m:t>
                    </m:r>
                  </m:oMath>
                </a14:m>
                <a:r>
                  <a:rPr lang="en-US" altLang="zh-CN" sz="1800" dirty="0"/>
                  <a:t>and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𝐷</m:t>
                        </m:r>
                      </m:e>
                      <m:sub>
                        <m:r>
                          <a:rPr lang="en-US" altLang="zh-CN" sz="1800" i="1">
                            <a:latin typeface="Cambria Math" panose="02040503050406030204" pitchFamily="18" charset="0"/>
                          </a:rPr>
                          <m:t>𝑄</m:t>
                        </m:r>
                      </m:sub>
                    </m:sSub>
                  </m:oMath>
                </a14:m>
                <a:r>
                  <a:rPr lang="en-US" altLang="zh-CN" sz="1800" dirty="0"/>
                  <a:t> should satisfy following constraints</a:t>
                </a:r>
              </a:p>
              <a:p>
                <a:pPr algn="just">
                  <a:spcAft>
                    <a:spcPts val="600"/>
                  </a:spcAft>
                  <a:buClr>
                    <a:srgbClr val="FF0000"/>
                  </a:buClr>
                </a:pPr>
                <a14:m>
                  <m:oMathPara xmlns:m="http://schemas.openxmlformats.org/officeDocument/2006/math">
                    <m:oMathParaPr>
                      <m:jc m:val="centerGroup"/>
                    </m:oMathParaPr>
                    <m:oMath xmlns:m="http://schemas.openxmlformats.org/officeDocument/2006/math">
                      <m:d>
                        <m:dPr>
                          <m:begChr m:val="{"/>
                          <m:endChr m:val=""/>
                          <m:ctrlPr>
                            <a:rPr lang="en-US" altLang="zh-CN" sz="1800" i="1">
                              <a:latin typeface="Cambria Math" panose="02040503050406030204" pitchFamily="18" charset="0"/>
                            </a:rPr>
                          </m:ctrlPr>
                        </m:dPr>
                        <m:e>
                          <m:eqArr>
                            <m:eqArrPr>
                              <m:ctrlPr>
                                <a:rPr lang="en-US" altLang="zh-CN" sz="1800" i="1">
                                  <a:latin typeface="Cambria Math" panose="02040503050406030204" pitchFamily="18" charset="0"/>
                                </a:rPr>
                              </m:ctrlPr>
                            </m:eqArr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𝐷</m:t>
                                  </m:r>
                                </m:e>
                                <m:sub>
                                  <m:r>
                                    <a:rPr lang="en-US" altLang="zh-CN" sz="1800" i="1">
                                      <a:latin typeface="Cambria Math" panose="02040503050406030204" pitchFamily="18" charset="0"/>
                                    </a:rPr>
                                    <m:t>𝑃</m:t>
                                  </m:r>
                                  <m:r>
                                    <a:rPr lang="en-US" altLang="zh-CN" sz="1800" b="0" i="1" smtClean="0">
                                      <a:latin typeface="Cambria Math" panose="02040503050406030204" pitchFamily="18" charset="0"/>
                                    </a:rPr>
                                    <m:t>1</m:t>
                                  </m:r>
                                </m:sub>
                              </m:sSub>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𝑃</m:t>
                                  </m:r>
                                </m:e>
                                <m:sub>
                                  <m:r>
                                    <a:rPr lang="en-US" altLang="zh-CN" sz="1800" b="0" i="1" smtClean="0">
                                      <a:latin typeface="Cambria Math" panose="02040503050406030204" pitchFamily="18" charset="0"/>
                                    </a:rPr>
                                    <m:t>𝑛</m:t>
                                  </m:r>
                                  <m:r>
                                    <a:rPr lang="en-US" altLang="zh-CN" sz="1800" b="0" i="1" smtClean="0">
                                      <a:latin typeface="Cambria Math" panose="02040503050406030204" pitchFamily="18" charset="0"/>
                                    </a:rPr>
                                    <m:t>1</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𝐷</m:t>
                                  </m:r>
                                </m:e>
                                <m:sub>
                                  <m:r>
                                    <a:rPr lang="en-US" altLang="zh-CN" sz="1800" i="1">
                                      <a:latin typeface="Cambria Math" panose="02040503050406030204" pitchFamily="18" charset="0"/>
                                    </a:rPr>
                                    <m:t>𝑃</m:t>
                                  </m:r>
                                  <m:r>
                                    <a:rPr lang="en-US" altLang="zh-CN" sz="1800" b="0" i="1" smtClean="0">
                                      <a:latin typeface="Cambria Math" panose="02040503050406030204" pitchFamily="18" charset="0"/>
                                    </a:rPr>
                                    <m:t>2</m:t>
                                  </m:r>
                                </m:sub>
                              </m:s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𝑃</m:t>
                                  </m:r>
                                </m:e>
                                <m:sub>
                                  <m:r>
                                    <a:rPr lang="en-US" altLang="zh-CN" sz="1800" i="1">
                                      <a:latin typeface="Cambria Math" panose="02040503050406030204" pitchFamily="18" charset="0"/>
                                    </a:rPr>
                                    <m:t>𝑛</m:t>
                                  </m:r>
                                  <m:r>
                                    <a:rPr lang="en-US" altLang="zh-CN" sz="1800" b="0" i="1" smtClean="0">
                                      <a:latin typeface="Cambria Math" panose="02040503050406030204" pitchFamily="18" charset="0"/>
                                    </a:rPr>
                                    <m:t>2</m:t>
                                  </m:r>
                                </m:sub>
                              </m:sSub>
                              <m:r>
                                <a:rPr lang="en-US" altLang="zh-CN" sz="1800" b="0" i="1" smtClean="0">
                                  <a:latin typeface="Cambria Math" panose="02040503050406030204" pitchFamily="18" charset="0"/>
                                </a:rPr>
                                <m:t>=</m:t>
                              </m:r>
                              <m:r>
                                <a:rPr lang="en-US" altLang="zh-CN" sz="1800" b="0" i="1" smtClean="0">
                                  <a:latin typeface="Cambria Math" panose="02040503050406030204" pitchFamily="18" charset="0"/>
                                  <a:ea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𝐷</m:t>
                                  </m:r>
                                </m:e>
                                <m:sub>
                                  <m:r>
                                    <a:rPr lang="en-US" altLang="zh-CN" sz="1800" i="1">
                                      <a:latin typeface="Cambria Math" panose="02040503050406030204" pitchFamily="18" charset="0"/>
                                    </a:rPr>
                                    <m:t>𝑃</m:t>
                                  </m:r>
                                  <m:r>
                                    <a:rPr lang="en-US" altLang="zh-CN" sz="1800" b="0" i="1" smtClean="0">
                                      <a:latin typeface="Cambria Math" panose="02040503050406030204" pitchFamily="18" charset="0"/>
                                    </a:rPr>
                                    <m:t>𝑁</m:t>
                                  </m:r>
                                </m:sub>
                              </m:s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𝑃</m:t>
                                  </m:r>
                                </m:e>
                                <m:sub>
                                  <m:r>
                                    <a:rPr lang="en-US" altLang="zh-CN" sz="1800" i="1">
                                      <a:latin typeface="Cambria Math" panose="02040503050406030204" pitchFamily="18" charset="0"/>
                                    </a:rPr>
                                    <m:t>𝑛</m:t>
                                  </m:r>
                                  <m:r>
                                    <a:rPr lang="en-US" altLang="zh-CN" sz="1800" b="0" i="1" smtClean="0">
                                      <a:latin typeface="Cambria Math" panose="02040503050406030204" pitchFamily="18" charset="0"/>
                                    </a:rPr>
                                    <m:t>𝑁</m:t>
                                  </m:r>
                                </m:sub>
                              </m:sSub>
                              <m:r>
                                <a:rPr lang="en-US" altLang="zh-CN" sz="1800" b="0" i="1" smtClean="0">
                                  <a:latin typeface="Cambria Math" panose="02040503050406030204" pitchFamily="18" charset="0"/>
                                </a:rPr>
                                <m:t>=</m:t>
                              </m:r>
                              <m:r>
                                <a:rPr lang="en-US" altLang="zh-CN" sz="1800" b="0" i="1" smtClean="0">
                                  <a:latin typeface="Cambria Math" panose="02040503050406030204" pitchFamily="18" charset="0"/>
                                  <a:ea typeface="Cambria Math" panose="02040503050406030204" pitchFamily="18" charset="0"/>
                                </a:rPr>
                                <m:t>∆</m:t>
                              </m:r>
                              <m:sSub>
                                <m:sSubPr>
                                  <m:ctrlPr>
                                    <a:rPr lang="en-US" altLang="zh-CN" sz="1800" b="0" i="1" smtClean="0">
                                      <a:latin typeface="Cambria Math" panose="02040503050406030204" pitchFamily="18" charset="0"/>
                                      <a:ea typeface="Cambria Math" panose="02040503050406030204" pitchFamily="18" charset="0"/>
                                    </a:rPr>
                                  </m:ctrlPr>
                                </m:sSubPr>
                                <m:e>
                                  <m:r>
                                    <a:rPr lang="zh-CN" altLang="en-US" sz="1800" b="0" i="1" smtClean="0">
                                      <a:latin typeface="Cambria Math" panose="02040503050406030204" pitchFamily="18" charset="0"/>
                                      <a:ea typeface="Cambria Math" panose="02040503050406030204" pitchFamily="18" charset="0"/>
                                    </a:rPr>
                                    <m:t>𝜔</m:t>
                                  </m:r>
                                </m:e>
                                <m:sub>
                                  <m:r>
                                    <a:rPr lang="en-US" altLang="zh-CN" sz="1800" b="0" i="1" smtClean="0">
                                      <a:latin typeface="Cambria Math" panose="02040503050406030204" pitchFamily="18" charset="0"/>
                                      <a:ea typeface="Cambria Math" panose="02040503050406030204" pitchFamily="18" charset="0"/>
                                    </a:rPr>
                                    <m:t>𝑚𝑎𝑥</m:t>
                                  </m:r>
                                </m:sub>
                              </m:sSub>
                            </m:e>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𝐷</m:t>
                                  </m:r>
                                </m:e>
                                <m:sub>
                                  <m:r>
                                    <a:rPr lang="en-US" altLang="zh-CN" sz="1800" b="0" i="1" smtClean="0">
                                      <a:latin typeface="Cambria Math" panose="02040503050406030204" pitchFamily="18" charset="0"/>
                                    </a:rPr>
                                    <m:t>𝑄</m:t>
                                  </m:r>
                                  <m:r>
                                    <a:rPr lang="en-US" altLang="zh-CN" sz="1800" i="1">
                                      <a:latin typeface="Cambria Math" panose="02040503050406030204" pitchFamily="18" charset="0"/>
                                    </a:rPr>
                                    <m:t>1</m:t>
                                  </m:r>
                                </m:sub>
                              </m:s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𝑄</m:t>
                                  </m:r>
                                </m:e>
                                <m:sub>
                                  <m:r>
                                    <a:rPr lang="en-US" altLang="zh-CN" sz="1800" i="1">
                                      <a:latin typeface="Cambria Math" panose="02040503050406030204" pitchFamily="18" charset="0"/>
                                    </a:rPr>
                                    <m:t>𝑛</m:t>
                                  </m:r>
                                  <m:r>
                                    <a:rPr lang="en-US" altLang="zh-CN" sz="1800" i="1">
                                      <a:latin typeface="Cambria Math" panose="02040503050406030204" pitchFamily="18" charset="0"/>
                                    </a:rPr>
                                    <m:t>1</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𝐷</m:t>
                                  </m:r>
                                </m:e>
                                <m:sub>
                                  <m:r>
                                    <a:rPr lang="en-US" altLang="zh-CN" sz="1800" b="0" i="1" smtClean="0">
                                      <a:latin typeface="Cambria Math" panose="02040503050406030204" pitchFamily="18" charset="0"/>
                                    </a:rPr>
                                    <m:t>𝑄</m:t>
                                  </m:r>
                                  <m:r>
                                    <a:rPr lang="en-US" altLang="zh-CN" sz="1800" i="1">
                                      <a:latin typeface="Cambria Math" panose="02040503050406030204" pitchFamily="18" charset="0"/>
                                    </a:rPr>
                                    <m:t>2</m:t>
                                  </m:r>
                                </m:sub>
                              </m:s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𝑄</m:t>
                                  </m:r>
                                </m:e>
                                <m:sub>
                                  <m:r>
                                    <a:rPr lang="en-US" altLang="zh-CN" sz="1800" i="1">
                                      <a:latin typeface="Cambria Math" panose="02040503050406030204" pitchFamily="18" charset="0"/>
                                    </a:rPr>
                                    <m:t>𝑛</m:t>
                                  </m:r>
                                  <m:r>
                                    <a:rPr lang="en-US" altLang="zh-CN" sz="1800" i="1">
                                      <a:latin typeface="Cambria Math" panose="02040503050406030204" pitchFamily="18" charset="0"/>
                                    </a:rPr>
                                    <m:t>2</m:t>
                                  </m:r>
                                </m:sub>
                              </m:sSub>
                              <m:r>
                                <a:rPr lang="en-US" altLang="zh-CN" sz="1800" i="1">
                                  <a:latin typeface="Cambria Math" panose="02040503050406030204" pitchFamily="18" charset="0"/>
                                </a:rPr>
                                <m:t>=</m:t>
                              </m:r>
                              <m:r>
                                <a:rPr lang="en-US" altLang="zh-CN" sz="1800" i="1">
                                  <a:latin typeface="Cambria Math" panose="02040503050406030204" pitchFamily="18" charset="0"/>
                                  <a:ea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𝐷</m:t>
                                  </m:r>
                                </m:e>
                                <m:sub>
                                  <m:r>
                                    <a:rPr lang="en-US" altLang="zh-CN" sz="1800" b="0" i="1" smtClean="0">
                                      <a:latin typeface="Cambria Math" panose="02040503050406030204" pitchFamily="18" charset="0"/>
                                    </a:rPr>
                                    <m:t>𝑄</m:t>
                                  </m:r>
                                  <m:r>
                                    <a:rPr lang="en-US" altLang="zh-CN" sz="1800" i="1">
                                      <a:latin typeface="Cambria Math" panose="02040503050406030204" pitchFamily="18" charset="0"/>
                                    </a:rPr>
                                    <m:t>𝑁</m:t>
                                  </m:r>
                                </m:sub>
                              </m:sSub>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𝑄</m:t>
                                  </m:r>
                                </m:e>
                                <m:sub>
                                  <m:r>
                                    <a:rPr lang="en-US" altLang="zh-CN" sz="1800" i="1">
                                      <a:latin typeface="Cambria Math" panose="02040503050406030204" pitchFamily="18" charset="0"/>
                                    </a:rPr>
                                    <m:t>𝑛𝑁</m:t>
                                  </m:r>
                                </m:sub>
                              </m:sSub>
                              <m:r>
                                <a:rPr lang="en-US" altLang="zh-CN" sz="1800" i="1">
                                  <a:latin typeface="Cambria Math" panose="02040503050406030204" pitchFamily="18" charset="0"/>
                                </a:rPr>
                                <m:t>=</m:t>
                              </m:r>
                              <m:r>
                                <a:rPr lang="en-US" altLang="zh-CN" sz="1800" i="1">
                                  <a:latin typeface="Cambria Math" panose="02040503050406030204" pitchFamily="18" charset="0"/>
                                  <a:ea typeface="Cambria Math" panose="02040503050406030204" pitchFamily="18" charset="0"/>
                                </a:rPr>
                                <m:t>∆</m:t>
                              </m:r>
                              <m:sSub>
                                <m:sSubPr>
                                  <m:ctrlPr>
                                    <a:rPr lang="en-US" altLang="zh-CN" sz="1800" i="1">
                                      <a:latin typeface="Cambria Math" panose="02040503050406030204" pitchFamily="18" charset="0"/>
                                      <a:ea typeface="Cambria Math" panose="02040503050406030204" pitchFamily="18" charset="0"/>
                                    </a:rPr>
                                  </m:ctrlPr>
                                </m:sSubPr>
                                <m:e>
                                  <m:r>
                                    <a:rPr lang="en-US" altLang="zh-CN" sz="1800" b="0" i="1" smtClean="0">
                                      <a:latin typeface="Cambria Math" panose="02040503050406030204" pitchFamily="18" charset="0"/>
                                      <a:ea typeface="Cambria Math" panose="02040503050406030204" pitchFamily="18" charset="0"/>
                                    </a:rPr>
                                    <m:t>𝐸</m:t>
                                  </m:r>
                                </m:e>
                                <m:sub>
                                  <m:r>
                                    <a:rPr lang="en-US" altLang="zh-CN" sz="1800" i="1">
                                      <a:latin typeface="Cambria Math" panose="02040503050406030204" pitchFamily="18" charset="0"/>
                                      <a:ea typeface="Cambria Math" panose="02040503050406030204" pitchFamily="18" charset="0"/>
                                    </a:rPr>
                                    <m:t>𝑚𝑎𝑥</m:t>
                                  </m:r>
                                </m:sub>
                              </m:sSub>
                            </m:e>
                          </m:eqArr>
                        </m:e>
                      </m:d>
                    </m:oMath>
                  </m:oMathPara>
                </a14:m>
                <a:endParaRPr lang="en-US" altLang="zh-CN" sz="1800" dirty="0"/>
              </a:p>
              <a:p>
                <a:pPr algn="just">
                  <a:spcAft>
                    <a:spcPts val="600"/>
                  </a:spcAft>
                  <a:buClr>
                    <a:srgbClr val="FF0000"/>
                  </a:buClr>
                </a:pPr>
                <a:r>
                  <a:rPr lang="en-US" altLang="zh-CN" sz="1800" dirty="0"/>
                  <a:t>where </a:t>
                </a:r>
                <a14:m>
                  <m:oMath xmlns:m="http://schemas.openxmlformats.org/officeDocument/2006/math">
                    <m:r>
                      <a:rPr lang="en-US" altLang="zh-CN" sz="1800" i="1">
                        <a:latin typeface="Cambria Math" panose="02040503050406030204" pitchFamily="18" charset="0"/>
                        <a:ea typeface="Cambria Math" panose="02040503050406030204" pitchFamily="18" charset="0"/>
                      </a:rPr>
                      <m:t>∆</m:t>
                    </m:r>
                    <m:sSub>
                      <m:sSubPr>
                        <m:ctrlPr>
                          <a:rPr lang="en-US" altLang="zh-CN" sz="1800" i="1">
                            <a:latin typeface="Cambria Math" panose="02040503050406030204" pitchFamily="18" charset="0"/>
                            <a:ea typeface="Cambria Math" panose="02040503050406030204" pitchFamily="18" charset="0"/>
                          </a:rPr>
                        </m:ctrlPr>
                      </m:sSubPr>
                      <m:e>
                        <m:r>
                          <a:rPr lang="zh-CN" altLang="en-US" sz="1800" i="1">
                            <a:latin typeface="Cambria Math" panose="02040503050406030204" pitchFamily="18" charset="0"/>
                            <a:ea typeface="Cambria Math" panose="02040503050406030204" pitchFamily="18" charset="0"/>
                          </a:rPr>
                          <m:t>𝜔</m:t>
                        </m:r>
                      </m:e>
                      <m:sub>
                        <m:r>
                          <a:rPr lang="en-US" altLang="zh-CN" sz="1800" i="1">
                            <a:latin typeface="Cambria Math" panose="02040503050406030204" pitchFamily="18" charset="0"/>
                            <a:ea typeface="Cambria Math" panose="02040503050406030204" pitchFamily="18" charset="0"/>
                          </a:rPr>
                          <m:t>𝑚𝑎𝑥</m:t>
                        </m:r>
                      </m:sub>
                    </m:sSub>
                    <m:r>
                      <a:rPr lang="en-US" altLang="zh-CN" sz="1800" i="1">
                        <a:latin typeface="Cambria Math" panose="02040503050406030204" pitchFamily="18" charset="0"/>
                        <a:ea typeface="Cambria Math" panose="02040503050406030204" pitchFamily="18" charset="0"/>
                      </a:rPr>
                      <m:t> </m:t>
                    </m:r>
                  </m:oMath>
                </a14:m>
                <a:r>
                  <a:rPr lang="en-US" altLang="zh-CN" sz="1800" dirty="0"/>
                  <a:t>and </a:t>
                </a:r>
                <a14:m>
                  <m:oMath xmlns:m="http://schemas.openxmlformats.org/officeDocument/2006/math">
                    <m:r>
                      <a:rPr lang="en-US" altLang="zh-CN" sz="1800" i="1">
                        <a:latin typeface="Cambria Math" panose="02040503050406030204" pitchFamily="18" charset="0"/>
                        <a:ea typeface="Cambria Math" panose="02040503050406030204" pitchFamily="18" charset="0"/>
                      </a:rPr>
                      <m:t>∆</m:t>
                    </m:r>
                    <m:sSub>
                      <m:sSubPr>
                        <m:ctrlPr>
                          <a:rPr lang="en-US" altLang="zh-CN" sz="1800" i="1">
                            <a:latin typeface="Cambria Math" panose="02040503050406030204" pitchFamily="18" charset="0"/>
                            <a:ea typeface="Cambria Math" panose="02040503050406030204" pitchFamily="18" charset="0"/>
                          </a:rPr>
                        </m:ctrlPr>
                      </m:sSubPr>
                      <m:e>
                        <m:r>
                          <a:rPr lang="en-US" altLang="zh-CN" sz="1800" i="1">
                            <a:latin typeface="Cambria Math" panose="02040503050406030204" pitchFamily="18" charset="0"/>
                            <a:ea typeface="Cambria Math" panose="02040503050406030204" pitchFamily="18" charset="0"/>
                          </a:rPr>
                          <m:t>𝐸</m:t>
                        </m:r>
                      </m:e>
                      <m:sub>
                        <m:r>
                          <a:rPr lang="en-US" altLang="zh-CN" sz="1800" i="1">
                            <a:latin typeface="Cambria Math" panose="02040503050406030204" pitchFamily="18" charset="0"/>
                            <a:ea typeface="Cambria Math" panose="02040503050406030204" pitchFamily="18" charset="0"/>
                          </a:rPr>
                          <m:t>𝑚𝑎𝑥</m:t>
                        </m:r>
                      </m:sub>
                    </m:sSub>
                  </m:oMath>
                </a14:m>
                <a:r>
                  <a:rPr lang="en-US" altLang="zh-CN" sz="1800" dirty="0"/>
                  <a:t> are the maximum allowable angular frequency and voltage deviations, respectively.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𝑃</m:t>
                        </m:r>
                      </m:e>
                      <m:sub>
                        <m:r>
                          <a:rPr lang="en-US" altLang="zh-CN" sz="1800" i="1">
                            <a:latin typeface="Cambria Math" panose="02040503050406030204" pitchFamily="18" charset="0"/>
                          </a:rPr>
                          <m:t>𝑛</m:t>
                        </m:r>
                        <m:r>
                          <a:rPr lang="en-US" altLang="zh-CN" sz="1800" b="0" i="1" smtClean="0">
                            <a:latin typeface="Cambria Math" panose="02040503050406030204" pitchFamily="18" charset="0"/>
                          </a:rPr>
                          <m:t>𝑖</m:t>
                        </m:r>
                      </m:sub>
                    </m:sSub>
                    <m:r>
                      <a:rPr lang="en-US" altLang="zh-CN" sz="1800" i="1">
                        <a:latin typeface="Cambria Math" panose="02040503050406030204" pitchFamily="18" charset="0"/>
                      </a:rPr>
                      <m:t> </m:t>
                    </m:r>
                  </m:oMath>
                </a14:m>
                <a:r>
                  <a:rPr lang="en-US" altLang="zh-CN" sz="1800" dirty="0"/>
                  <a:t>and </a:t>
                </a:r>
                <a14:m>
                  <m:oMath xmlns:m="http://schemas.openxmlformats.org/officeDocument/2006/math">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𝑄</m:t>
                        </m:r>
                      </m:e>
                      <m:sub>
                        <m:r>
                          <a:rPr lang="en-US" altLang="zh-CN" sz="1800" i="1">
                            <a:latin typeface="Cambria Math" panose="02040503050406030204" pitchFamily="18" charset="0"/>
                          </a:rPr>
                          <m:t>𝑛𝑖</m:t>
                        </m:r>
                      </m:sub>
                    </m:sSub>
                  </m:oMath>
                </a14:m>
                <a:r>
                  <a:rPr lang="en-US" altLang="zh-CN" sz="1800" dirty="0"/>
                  <a:t> are the nominal active and reactive power of the </a:t>
                </a:r>
                <a14:m>
                  <m:oMath xmlns:m="http://schemas.openxmlformats.org/officeDocument/2006/math">
                    <m:r>
                      <a:rPr lang="en-US" altLang="zh-CN" sz="1800" b="0" i="1" smtClean="0">
                        <a:latin typeface="Cambria Math" panose="02040503050406030204" pitchFamily="18" charset="0"/>
                      </a:rPr>
                      <m:t>𝑖</m:t>
                    </m:r>
                  </m:oMath>
                </a14:m>
                <a:r>
                  <a:rPr lang="en-US" altLang="zh-CN" sz="1800" dirty="0" err="1"/>
                  <a:t>th</a:t>
                </a:r>
                <a:r>
                  <a:rPr lang="en-US" altLang="zh-CN" sz="1800" dirty="0"/>
                  <a:t> DER.</a:t>
                </a:r>
              </a:p>
            </p:txBody>
          </p:sp>
        </mc:Choice>
        <mc:Fallback xmlns="">
          <p:sp>
            <p:nvSpPr>
              <p:cNvPr id="3" name="TextBox 2"/>
              <p:cNvSpPr txBox="1">
                <a:spLocks noRot="1" noChangeAspect="1" noMove="1" noResize="1" noEditPoints="1" noAdjustHandles="1" noChangeArrowheads="1" noChangeShapeType="1" noTextEdit="1"/>
              </p:cNvSpPr>
              <p:nvPr/>
            </p:nvSpPr>
            <p:spPr>
              <a:xfrm>
                <a:off x="685800" y="762000"/>
                <a:ext cx="7848600" cy="5295489"/>
              </a:xfrm>
              <a:prstGeom prst="rect">
                <a:avLst/>
              </a:prstGeom>
              <a:blipFill>
                <a:blip r:embed="rId2"/>
                <a:stretch>
                  <a:fillRect l="-699" t="-575" r="-622" b="-806"/>
                </a:stretch>
              </a:blipFill>
            </p:spPr>
            <p:txBody>
              <a:bodyPr/>
              <a:lstStyle/>
              <a:p>
                <a:r>
                  <a:rPr lang="zh-CN" altLang="en-US">
                    <a:noFill/>
                  </a:rPr>
                  <a:t> </a:t>
                </a:r>
              </a:p>
            </p:txBody>
          </p:sp>
        </mc:Fallback>
      </mc:AlternateContent>
      <p:sp>
        <p:nvSpPr>
          <p:cNvPr id="11" name="文本框 14">
            <a:extLst>
              <a:ext uri="{FF2B5EF4-FFF2-40B4-BE49-F238E27FC236}">
                <a16:creationId xmlns:a16="http://schemas.microsoft.com/office/drawing/2014/main" id="{EA2E321C-D4E5-4030-8764-5DD7B43B8F3C}"/>
              </a:ext>
            </a:extLst>
          </p:cNvPr>
          <p:cNvSpPr txBox="1"/>
          <p:nvPr/>
        </p:nvSpPr>
        <p:spPr>
          <a:xfrm>
            <a:off x="8023464" y="2133600"/>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(42)</a:t>
            </a:r>
            <a:endParaRPr lang="zh-CN" altLang="en-US" sz="1800" dirty="0">
              <a:latin typeface="Times" panose="02020603050405020304" pitchFamily="18" charset="0"/>
              <a:cs typeface="Times" panose="02020603050405020304" pitchFamily="18" charset="0"/>
            </a:endParaRPr>
          </a:p>
        </p:txBody>
      </p:sp>
      <p:sp>
        <p:nvSpPr>
          <p:cNvPr id="13" name="文本框 14">
            <a:extLst>
              <a:ext uri="{FF2B5EF4-FFF2-40B4-BE49-F238E27FC236}">
                <a16:creationId xmlns:a16="http://schemas.microsoft.com/office/drawing/2014/main" id="{4EF2493D-CBC5-42A4-90D5-9FE644F34995}"/>
              </a:ext>
            </a:extLst>
          </p:cNvPr>
          <p:cNvSpPr txBox="1"/>
          <p:nvPr/>
        </p:nvSpPr>
        <p:spPr>
          <a:xfrm>
            <a:off x="8023464" y="4572000"/>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(43)</a:t>
            </a:r>
            <a:endParaRPr lang="zh-CN" alt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447954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a:t>
            </a:fld>
            <a:endParaRPr lang="en-US" dirty="0"/>
          </a:p>
        </p:txBody>
      </p:sp>
      <p:sp>
        <p:nvSpPr>
          <p:cNvPr id="5" name="Text Placeholder 4"/>
          <p:cNvSpPr>
            <a:spLocks noGrp="1"/>
          </p:cNvSpPr>
          <p:nvPr>
            <p:ph type="body" sz="quarter" idx="10"/>
          </p:nvPr>
        </p:nvSpPr>
        <p:spPr/>
        <p:txBody>
          <a:bodyPr/>
          <a:lstStyle/>
          <a:p>
            <a:endParaRPr lang="en-US" dirty="0"/>
          </a:p>
        </p:txBody>
      </p:sp>
      <p:sp>
        <p:nvSpPr>
          <p:cNvPr id="18" name="Rectangle 2">
            <a:extLst>
              <a:ext uri="{FF2B5EF4-FFF2-40B4-BE49-F238E27FC236}">
                <a16:creationId xmlns:a16="http://schemas.microsoft.com/office/drawing/2014/main" id="{36785488-F08E-4241-B671-41E4D9E016D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0" name="文本框 19">
            <a:extLst>
              <a:ext uri="{FF2B5EF4-FFF2-40B4-BE49-F238E27FC236}">
                <a16:creationId xmlns:a16="http://schemas.microsoft.com/office/drawing/2014/main" id="{139B10A7-F853-48E8-9555-1D504B5BDE52}"/>
              </a:ext>
            </a:extLst>
          </p:cNvPr>
          <p:cNvSpPr txBox="1"/>
          <p:nvPr/>
        </p:nvSpPr>
        <p:spPr>
          <a:xfrm>
            <a:off x="2743200" y="4002771"/>
            <a:ext cx="3914775" cy="276999"/>
          </a:xfrm>
          <a:prstGeom prst="rect">
            <a:avLst/>
          </a:prstGeom>
          <a:noFill/>
        </p:spPr>
        <p:txBody>
          <a:bodyPr wrap="square" rtlCol="0">
            <a:spAutoFit/>
          </a:bodyPr>
          <a:lstStyle/>
          <a:p>
            <a:r>
              <a:rPr lang="en-US" altLang="zh-CN" sz="1200" dirty="0">
                <a:latin typeface="Times" panose="02020603050405020304" pitchFamily="18" charset="0"/>
                <a:cs typeface="Times" panose="02020603050405020304" pitchFamily="18" charset="0"/>
              </a:rPr>
              <a:t>Fig. 1. The diagram of VSI-based DER and controller block.</a:t>
            </a:r>
            <a:endParaRPr lang="zh-CN" altLang="en-US" sz="1200" dirty="0">
              <a:latin typeface="Times" panose="02020603050405020304" pitchFamily="18" charset="0"/>
              <a:cs typeface="Times" panose="02020603050405020304" pitchFamily="18" charset="0"/>
            </a:endParaRPr>
          </a:p>
        </p:txBody>
      </p:sp>
      <p:pic>
        <p:nvPicPr>
          <p:cNvPr id="21" name="图片 20">
            <a:extLst>
              <a:ext uri="{FF2B5EF4-FFF2-40B4-BE49-F238E27FC236}">
                <a16:creationId xmlns:a16="http://schemas.microsoft.com/office/drawing/2014/main" id="{A53CE8A3-C7C3-4B40-88EE-BA33D46AC398}"/>
              </a:ext>
            </a:extLst>
          </p:cNvPr>
          <p:cNvPicPr>
            <a:picLocks noChangeAspect="1"/>
          </p:cNvPicPr>
          <p:nvPr/>
        </p:nvPicPr>
        <p:blipFill>
          <a:blip r:embed="rId3"/>
          <a:stretch>
            <a:fillRect/>
          </a:stretch>
        </p:blipFill>
        <p:spPr>
          <a:xfrm>
            <a:off x="762000" y="947077"/>
            <a:ext cx="7620000" cy="2890539"/>
          </a:xfrm>
          <a:prstGeom prst="rect">
            <a:avLst/>
          </a:prstGeom>
        </p:spPr>
      </p:pic>
      <mc:AlternateContent xmlns:mc="http://schemas.openxmlformats.org/markup-compatibility/2006" xmlns:a14="http://schemas.microsoft.com/office/drawing/2010/main">
        <mc:Choice Requires="a14">
          <p:sp>
            <p:nvSpPr>
              <p:cNvPr id="22" name="文本框 21">
                <a:extLst>
                  <a:ext uri="{FF2B5EF4-FFF2-40B4-BE49-F238E27FC236}">
                    <a16:creationId xmlns:a16="http://schemas.microsoft.com/office/drawing/2014/main" id="{8B4CE207-E620-4157-891C-7800BF45A737}"/>
                  </a:ext>
                </a:extLst>
              </p:cNvPr>
              <p:cNvSpPr txBox="1"/>
              <p:nvPr/>
            </p:nvSpPr>
            <p:spPr>
              <a:xfrm>
                <a:off x="782652" y="4572000"/>
                <a:ext cx="7543800" cy="891141"/>
              </a:xfrm>
              <a:prstGeom prst="rect">
                <a:avLst/>
              </a:prstGeom>
              <a:noFill/>
            </p:spPr>
            <p:txBody>
              <a:bodyPr wrap="square" rtlCol="0">
                <a:spAutoFit/>
              </a:bodyPr>
              <a:lstStyle/>
              <a:p>
                <a:pPr marL="342900" indent="-342900">
                  <a:buFont typeface="Arial" panose="020B0604020202020204" pitchFamily="34" charset="0"/>
                  <a:buChar char="•"/>
                </a:pPr>
                <a14:m>
                  <m:oMath xmlns:m="http://schemas.openxmlformats.org/officeDocument/2006/math">
                    <m:sSub>
                      <m:sSubPr>
                        <m:ctrlPr>
                          <a:rPr lang="en-US" altLang="zh-CN" i="1" smtClean="0">
                            <a:latin typeface="Cambria Math" panose="02040503050406030204" pitchFamily="18" charset="0"/>
                            <a:cs typeface="Times" panose="02020603050405020304" pitchFamily="18" charset="0"/>
                          </a:rPr>
                        </m:ctrlPr>
                      </m:sSubPr>
                      <m:e>
                        <m:r>
                          <a:rPr lang="en-US" altLang="zh-CN" b="0" i="1" smtClean="0">
                            <a:latin typeface="Cambria Math" panose="02040503050406030204" pitchFamily="18" charset="0"/>
                            <a:cs typeface="Times" panose="02020603050405020304" pitchFamily="18" charset="0"/>
                          </a:rPr>
                          <m:t>𝑂𝑀</m:t>
                        </m:r>
                      </m:e>
                      <m:sub>
                        <m:r>
                          <a:rPr lang="en-US" altLang="zh-CN" b="0" i="1" smtClean="0">
                            <a:latin typeface="Cambria Math" panose="02040503050406030204" pitchFamily="18" charset="0"/>
                            <a:cs typeface="Times" panose="02020603050405020304" pitchFamily="18" charset="0"/>
                          </a:rPr>
                          <m:t>𝑓𝑙𝑎𝑔</m:t>
                        </m:r>
                      </m:sub>
                    </m:sSub>
                    <m:r>
                      <a:rPr lang="en-US" altLang="zh-CN" b="0" i="1" smtClean="0">
                        <a:latin typeface="Cambria Math" panose="02040503050406030204" pitchFamily="18" charset="0"/>
                        <a:cs typeface="Times" panose="02020603050405020304" pitchFamily="18" charset="0"/>
                      </a:rPr>
                      <m:t>=1</m:t>
                    </m:r>
                  </m:oMath>
                </a14:m>
                <a:r>
                  <a:rPr lang="en-US" altLang="zh-CN" dirty="0">
                    <a:latin typeface="Times" panose="02020603050405020304" pitchFamily="18" charset="0"/>
                    <a:cs typeface="Times" panose="02020603050405020304" pitchFamily="18" charset="0"/>
                  </a:rPr>
                  <a:t>: the microgrid is operated in grid-tied mode</a:t>
                </a:r>
              </a:p>
              <a:p>
                <a:pPr marL="342900" indent="-342900">
                  <a:buFont typeface="Arial" panose="020B0604020202020204" pitchFamily="34" charset="0"/>
                  <a:buChar char="•"/>
                </a:pPr>
                <a14:m>
                  <m:oMath xmlns:m="http://schemas.openxmlformats.org/officeDocument/2006/math">
                    <m:sSub>
                      <m:sSubPr>
                        <m:ctrlPr>
                          <a:rPr lang="en-US" altLang="zh-CN" i="1">
                            <a:latin typeface="Cambria Math" panose="02040503050406030204" pitchFamily="18" charset="0"/>
                            <a:cs typeface="Times" panose="02020603050405020304" pitchFamily="18" charset="0"/>
                          </a:rPr>
                        </m:ctrlPr>
                      </m:sSubPr>
                      <m:e>
                        <m:r>
                          <a:rPr lang="en-US" altLang="zh-CN" i="1">
                            <a:latin typeface="Cambria Math" panose="02040503050406030204" pitchFamily="18" charset="0"/>
                            <a:cs typeface="Times" panose="02020603050405020304" pitchFamily="18" charset="0"/>
                          </a:rPr>
                          <m:t>𝑂𝑀</m:t>
                        </m:r>
                      </m:e>
                      <m:sub>
                        <m:r>
                          <a:rPr lang="en-US" altLang="zh-CN" i="1">
                            <a:latin typeface="Cambria Math" panose="02040503050406030204" pitchFamily="18" charset="0"/>
                            <a:cs typeface="Times" panose="02020603050405020304" pitchFamily="18" charset="0"/>
                          </a:rPr>
                          <m:t>𝑓𝑙𝑎𝑔</m:t>
                        </m:r>
                      </m:sub>
                    </m:sSub>
                    <m:r>
                      <a:rPr lang="en-US" altLang="zh-CN" i="1">
                        <a:latin typeface="Cambria Math" panose="02040503050406030204" pitchFamily="18" charset="0"/>
                        <a:cs typeface="Times" panose="02020603050405020304" pitchFamily="18" charset="0"/>
                      </a:rPr>
                      <m:t>=</m:t>
                    </m:r>
                    <m:r>
                      <a:rPr lang="en-US" altLang="zh-CN" b="0" i="1" smtClean="0">
                        <a:latin typeface="Cambria Math" panose="02040503050406030204" pitchFamily="18" charset="0"/>
                        <a:cs typeface="Times" panose="02020603050405020304" pitchFamily="18" charset="0"/>
                      </a:rPr>
                      <m:t>0</m:t>
                    </m:r>
                  </m:oMath>
                </a14:m>
                <a:r>
                  <a:rPr lang="en-US" altLang="zh-CN" dirty="0">
                    <a:latin typeface="Times" panose="02020603050405020304" pitchFamily="18" charset="0"/>
                    <a:cs typeface="Times" panose="02020603050405020304" pitchFamily="18" charset="0"/>
                  </a:rPr>
                  <a:t>: the microgrid is operated in islanded mode</a:t>
                </a:r>
                <a:endParaRPr lang="zh-CN" altLang="en-US" dirty="0">
                  <a:latin typeface="Times" panose="02020603050405020304" pitchFamily="18" charset="0"/>
                  <a:cs typeface="Times" panose="02020603050405020304" pitchFamily="18" charset="0"/>
                </a:endParaRPr>
              </a:p>
            </p:txBody>
          </p:sp>
        </mc:Choice>
        <mc:Fallback xmlns="">
          <p:sp>
            <p:nvSpPr>
              <p:cNvPr id="22" name="文本框 21">
                <a:extLst>
                  <a:ext uri="{FF2B5EF4-FFF2-40B4-BE49-F238E27FC236}">
                    <a16:creationId xmlns:a16="http://schemas.microsoft.com/office/drawing/2014/main" id="{8B4CE207-E620-4157-891C-7800BF45A737}"/>
                  </a:ext>
                </a:extLst>
              </p:cNvPr>
              <p:cNvSpPr txBox="1">
                <a:spLocks noRot="1" noChangeAspect="1" noMove="1" noResize="1" noEditPoints="1" noAdjustHandles="1" noChangeArrowheads="1" noChangeShapeType="1" noTextEdit="1"/>
              </p:cNvSpPr>
              <p:nvPr/>
            </p:nvSpPr>
            <p:spPr>
              <a:xfrm>
                <a:off x="782652" y="4572000"/>
                <a:ext cx="7543800" cy="891141"/>
              </a:xfrm>
              <a:prstGeom prst="rect">
                <a:avLst/>
              </a:prstGeom>
              <a:blipFill>
                <a:blip r:embed="rId4"/>
                <a:stretch>
                  <a:fillRect l="-1050" t="-5479" b="-11644"/>
                </a:stretch>
              </a:blipFill>
            </p:spPr>
            <p:txBody>
              <a:bodyPr/>
              <a:lstStyle/>
              <a:p>
                <a:r>
                  <a:rPr lang="zh-CN" altLang="en-US">
                    <a:noFill/>
                  </a:rPr>
                  <a:t> </a:t>
                </a:r>
              </a:p>
            </p:txBody>
          </p:sp>
        </mc:Fallback>
      </mc:AlternateContent>
      <p:sp>
        <p:nvSpPr>
          <p:cNvPr id="11" name="Title 1">
            <a:extLst>
              <a:ext uri="{FF2B5EF4-FFF2-40B4-BE49-F238E27FC236}">
                <a16:creationId xmlns:a16="http://schemas.microsoft.com/office/drawing/2014/main" id="{969BD8AE-10BE-4CCA-811B-9B5A8B49432C}"/>
              </a:ext>
            </a:extLst>
          </p:cNvPr>
          <p:cNvSpPr>
            <a:spLocks noGrp="1"/>
          </p:cNvSpPr>
          <p:nvPr>
            <p:ph type="title"/>
          </p:nvPr>
        </p:nvSpPr>
        <p:spPr>
          <a:xfrm>
            <a:off x="0" y="0"/>
            <a:ext cx="5867400" cy="568740"/>
          </a:xfrm>
        </p:spPr>
        <p:txBody>
          <a:bodyPr/>
          <a:lstStyle/>
          <a:p>
            <a:pPr algn="ctr"/>
            <a:r>
              <a:rPr lang="en-US" sz="3200" kern="1200" dirty="0">
                <a:latin typeface="Times" panose="02020603050405020304" pitchFamily="18" charset="0"/>
                <a:ea typeface="Microsoft YaHei UI" panose="020B0503020204020204" pitchFamily="34" charset="-122"/>
                <a:cs typeface="Times" panose="02020603050405020304" pitchFamily="18" charset="0"/>
              </a:rPr>
              <a:t>Mathematical Model of Microgrid</a:t>
            </a:r>
          </a:p>
        </p:txBody>
      </p:sp>
    </p:spTree>
    <p:extLst>
      <p:ext uri="{BB962C8B-B14F-4D97-AF65-F5344CB8AC3E}">
        <p14:creationId xmlns:p14="http://schemas.microsoft.com/office/powerpoint/2010/main" val="18307926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40</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Primary Control: Droop Characteristic Techniques</a:t>
            </a:r>
            <a:endParaRPr lang="en-US" sz="2800" kern="0" dirty="0"/>
          </a:p>
        </p:txBody>
      </p:sp>
      <mc:AlternateContent xmlns:mc="http://schemas.openxmlformats.org/markup-compatibility/2006" xmlns:a14="http://schemas.microsoft.com/office/drawing/2010/main">
        <mc:Choice Requires="a14">
          <p:sp>
            <p:nvSpPr>
              <p:cNvPr id="3" name="TextBox 2"/>
              <p:cNvSpPr txBox="1"/>
              <p:nvPr/>
            </p:nvSpPr>
            <p:spPr>
              <a:xfrm>
                <a:off x="685800" y="762000"/>
                <a:ext cx="7848600" cy="5093574"/>
              </a:xfrm>
              <a:prstGeom prst="rect">
                <a:avLst/>
              </a:prstGeom>
              <a:noFill/>
            </p:spPr>
            <p:txBody>
              <a:bodyPr wrap="square" rtlCol="0">
                <a:spAutoFit/>
              </a:bodyPr>
              <a:lstStyle/>
              <a:p>
                <a:pPr algn="just">
                  <a:spcAft>
                    <a:spcPts val="600"/>
                  </a:spcAft>
                  <a:buClr>
                    <a:srgbClr val="FF0000"/>
                  </a:buClr>
                </a:pPr>
                <a:r>
                  <a:rPr lang="en-US" altLang="zh-CN" sz="1800" dirty="0"/>
                  <a:t>During the grid-tied operation of microgird, the DER voltage and angular frequency, </a:t>
                </a:r>
                <a14:m>
                  <m:oMath xmlns:m="http://schemas.openxmlformats.org/officeDocument/2006/math">
                    <m:r>
                      <a:rPr lang="en-US" altLang="zh-CN" sz="1800" b="0" i="1" smtClean="0">
                        <a:latin typeface="Cambria Math" panose="02040503050406030204" pitchFamily="18" charset="0"/>
                      </a:rPr>
                      <m:t>𝐸</m:t>
                    </m:r>
                  </m:oMath>
                </a14:m>
                <a:r>
                  <a:rPr lang="en-US" altLang="zh-CN" sz="1800" dirty="0"/>
                  <a:t> and </a:t>
                </a:r>
                <a14:m>
                  <m:oMath xmlns:m="http://schemas.openxmlformats.org/officeDocument/2006/math">
                    <m:r>
                      <a:rPr lang="zh-CN" altLang="en-US" sz="1800" i="1" smtClean="0">
                        <a:latin typeface="Cambria Math" panose="02040503050406030204" pitchFamily="18" charset="0"/>
                      </a:rPr>
                      <m:t>𝜔</m:t>
                    </m:r>
                  </m:oMath>
                </a14:m>
                <a:r>
                  <a:rPr lang="en-US" altLang="zh-CN" sz="1800" dirty="0"/>
                  <a:t>, are enforced by the gird. The DER output active and reactive power references, </a:t>
                </a:r>
                <a14:m>
                  <m:oMath xmlns:m="http://schemas.openxmlformats.org/officeDocument/2006/math">
                    <m:sSup>
                      <m:sSupPr>
                        <m:ctrlPr>
                          <a:rPr lang="en-US" altLang="zh-CN" sz="1800" i="1" smtClean="0">
                            <a:latin typeface="Cambria Math" panose="02040503050406030204" pitchFamily="18" charset="0"/>
                          </a:rPr>
                        </m:ctrlPr>
                      </m:sSupPr>
                      <m:e>
                        <m:r>
                          <a:rPr lang="en-US" altLang="zh-CN" sz="1800" b="0" i="1" smtClean="0">
                            <a:latin typeface="Cambria Math" panose="02040503050406030204" pitchFamily="18" charset="0"/>
                          </a:rPr>
                          <m:t>𝑃</m:t>
                        </m:r>
                      </m:e>
                      <m:sup>
                        <m:r>
                          <a:rPr lang="en-US" altLang="zh-CN" sz="1800" b="0" i="1" smtClean="0">
                            <a:latin typeface="Cambria Math" panose="02040503050406030204" pitchFamily="18" charset="0"/>
                          </a:rPr>
                          <m:t>𝑟𝑒𝑓</m:t>
                        </m:r>
                      </m:sup>
                    </m:sSup>
                  </m:oMath>
                </a14:m>
                <a:r>
                  <a:rPr lang="en-US" altLang="zh-CN" sz="1800" dirty="0"/>
                  <a:t> and </a:t>
                </a:r>
                <a14:m>
                  <m:oMath xmlns:m="http://schemas.openxmlformats.org/officeDocument/2006/math">
                    <m:sSup>
                      <m:sSupPr>
                        <m:ctrlPr>
                          <a:rPr lang="en-US" altLang="zh-CN" sz="1800" i="1">
                            <a:latin typeface="Cambria Math" panose="02040503050406030204" pitchFamily="18" charset="0"/>
                          </a:rPr>
                        </m:ctrlPr>
                      </m:sSupPr>
                      <m:e>
                        <m:r>
                          <a:rPr lang="en-US" altLang="zh-CN" sz="1800" b="0" i="1" smtClean="0">
                            <a:latin typeface="Cambria Math" panose="02040503050406030204" pitchFamily="18" charset="0"/>
                          </a:rPr>
                          <m:t>𝑄</m:t>
                        </m:r>
                      </m:e>
                      <m:sup>
                        <m:r>
                          <a:rPr lang="en-US" altLang="zh-CN" sz="1800" i="1">
                            <a:latin typeface="Cambria Math" panose="02040503050406030204" pitchFamily="18" charset="0"/>
                          </a:rPr>
                          <m:t>𝑟𝑒𝑓</m:t>
                        </m:r>
                      </m:sup>
                    </m:sSup>
                  </m:oMath>
                </a14:m>
                <a:r>
                  <a:rPr lang="en-US" altLang="zh-CN" sz="1800" dirty="0"/>
                  <a:t>, can hence be adjusted through </a:t>
                </a:r>
                <a14:m>
                  <m:oMath xmlns:m="http://schemas.openxmlformats.org/officeDocument/2006/math">
                    <m:sSup>
                      <m:sSupPr>
                        <m:ctrlPr>
                          <a:rPr lang="en-US" altLang="zh-CN" sz="1800" i="1">
                            <a:latin typeface="Cambria Math" panose="02040503050406030204" pitchFamily="18" charset="0"/>
                          </a:rPr>
                        </m:ctrlPr>
                      </m:sSupPr>
                      <m:e>
                        <m:r>
                          <a:rPr lang="en-US" altLang="zh-CN" sz="1800" i="1">
                            <a:latin typeface="Cambria Math" panose="02040503050406030204" pitchFamily="18" charset="0"/>
                          </a:rPr>
                          <m:t>𝐸</m:t>
                        </m:r>
                      </m:e>
                      <m:sup>
                        <m:r>
                          <a:rPr lang="en-US" altLang="zh-CN" sz="1800" i="1">
                            <a:latin typeface="Cambria Math" panose="02040503050406030204" pitchFamily="18" charset="0"/>
                            <a:ea typeface="Cambria Math" panose="02040503050406030204" pitchFamily="18" charset="0"/>
                          </a:rPr>
                          <m:t>∗</m:t>
                        </m:r>
                      </m:sup>
                    </m:sSup>
                  </m:oMath>
                </a14:m>
                <a:r>
                  <a:rPr lang="en-US" altLang="zh-CN" sz="1800" dirty="0"/>
                  <a:t> and </a:t>
                </a:r>
                <a14:m>
                  <m:oMath xmlns:m="http://schemas.openxmlformats.org/officeDocument/2006/math">
                    <m:sSup>
                      <m:sSupPr>
                        <m:ctrlPr>
                          <a:rPr lang="en-US" altLang="zh-CN" sz="1800" i="1">
                            <a:latin typeface="Cambria Math" panose="02040503050406030204" pitchFamily="18" charset="0"/>
                          </a:rPr>
                        </m:ctrlPr>
                      </m:sSupPr>
                      <m:e>
                        <m:r>
                          <a:rPr lang="zh-CN" altLang="en-US" sz="1800" i="1">
                            <a:latin typeface="Cambria Math" panose="02040503050406030204" pitchFamily="18" charset="0"/>
                          </a:rPr>
                          <m:t>𝜔</m:t>
                        </m:r>
                      </m:e>
                      <m:sup>
                        <m:r>
                          <a:rPr lang="en-US" altLang="zh-CN" sz="1800" i="1">
                            <a:latin typeface="Cambria Math" panose="02040503050406030204" pitchFamily="18" charset="0"/>
                            <a:ea typeface="Cambria Math" panose="02040503050406030204" pitchFamily="18" charset="0"/>
                          </a:rPr>
                          <m:t>∗</m:t>
                        </m:r>
                      </m:sup>
                    </m:sSup>
                  </m:oMath>
                </a14:m>
                <a:r>
                  <a:rPr lang="en-US" altLang="zh-CN" sz="1800" dirty="0"/>
                  <a:t> as</a:t>
                </a:r>
                <a:endParaRPr lang="en-US" altLang="zh-CN" sz="1800" i="1" dirty="0">
                  <a:latin typeface="Cambria Math" panose="02040503050406030204" pitchFamily="18" charset="0"/>
                </a:endParaRPr>
              </a:p>
              <a:p>
                <a:pPr algn="just">
                  <a:spcAft>
                    <a:spcPts val="600"/>
                  </a:spcAft>
                  <a:buClr>
                    <a:srgbClr val="FF0000"/>
                  </a:buClr>
                </a:pPr>
                <a14:m>
                  <m:oMathPara xmlns:m="http://schemas.openxmlformats.org/officeDocument/2006/math">
                    <m:oMathParaPr>
                      <m:jc m:val="centerGroup"/>
                    </m:oMathParaPr>
                    <m:oMath xmlns:m="http://schemas.openxmlformats.org/officeDocument/2006/math">
                      <m:d>
                        <m:dPr>
                          <m:begChr m:val="{"/>
                          <m:endChr m:val=""/>
                          <m:ctrlPr>
                            <a:rPr lang="en-US" altLang="zh-CN" sz="1800" i="1">
                              <a:latin typeface="Cambria Math" panose="02040503050406030204" pitchFamily="18" charset="0"/>
                            </a:rPr>
                          </m:ctrlPr>
                        </m:dPr>
                        <m:e>
                          <m:eqArr>
                            <m:eqArrPr>
                              <m:ctrlPr>
                                <a:rPr lang="en-US" altLang="zh-CN" sz="1800" i="1">
                                  <a:latin typeface="Cambria Math" panose="02040503050406030204" pitchFamily="18" charset="0"/>
                                </a:rPr>
                              </m:ctrlPr>
                            </m:eqArrPr>
                            <m:e>
                              <m:sSup>
                                <m:sSupPr>
                                  <m:ctrlPr>
                                    <a:rPr lang="en-US" altLang="zh-CN" sz="1800" i="1">
                                      <a:latin typeface="Cambria Math" panose="02040503050406030204" pitchFamily="18" charset="0"/>
                                    </a:rPr>
                                  </m:ctrlPr>
                                </m:sSupPr>
                                <m:e>
                                  <m:r>
                                    <a:rPr lang="en-US" altLang="zh-CN" sz="1800" i="1">
                                      <a:latin typeface="Cambria Math" panose="02040503050406030204" pitchFamily="18" charset="0"/>
                                    </a:rPr>
                                    <m:t>𝑃</m:t>
                                  </m:r>
                                </m:e>
                                <m:sup>
                                  <m:r>
                                    <a:rPr lang="en-US" altLang="zh-CN" sz="1800" i="1">
                                      <a:latin typeface="Cambria Math" panose="02040503050406030204" pitchFamily="18" charset="0"/>
                                    </a:rPr>
                                    <m:t>𝑟𝑒𝑓</m:t>
                                  </m:r>
                                </m:sup>
                              </m:sSup>
                              <m:r>
                                <a:rPr lang="en-US" altLang="zh-CN" sz="1800" i="1">
                                  <a:latin typeface="Cambria Math" panose="02040503050406030204" pitchFamily="18" charset="0"/>
                                </a:rPr>
                                <m:t>=</m:t>
                              </m:r>
                              <m:f>
                                <m:fPr>
                                  <m:ctrlPr>
                                    <a:rPr lang="en-US" altLang="zh-CN" sz="1800" i="1" smtClean="0">
                                      <a:latin typeface="Cambria Math" panose="02040503050406030204" pitchFamily="18" charset="0"/>
                                    </a:rPr>
                                  </m:ctrlPr>
                                </m:fPr>
                                <m:num>
                                  <m:sSup>
                                    <m:sSupPr>
                                      <m:ctrlPr>
                                        <a:rPr lang="en-US" altLang="zh-CN" sz="1800" i="1">
                                          <a:latin typeface="Cambria Math" panose="02040503050406030204" pitchFamily="18" charset="0"/>
                                        </a:rPr>
                                      </m:ctrlPr>
                                    </m:sSupPr>
                                    <m:e>
                                      <m:r>
                                        <a:rPr lang="zh-CN" altLang="en-US" sz="1800" i="1">
                                          <a:latin typeface="Cambria Math" panose="02040503050406030204" pitchFamily="18" charset="0"/>
                                        </a:rPr>
                                        <m:t>𝜔</m:t>
                                      </m:r>
                                    </m:e>
                                    <m:sup>
                                      <m:r>
                                        <a:rPr lang="en-US" altLang="zh-CN" sz="1800" i="1">
                                          <a:latin typeface="Cambria Math" panose="02040503050406030204" pitchFamily="18" charset="0"/>
                                          <a:ea typeface="Cambria Math" panose="02040503050406030204" pitchFamily="18" charset="0"/>
                                        </a:rPr>
                                        <m:t>∗</m:t>
                                      </m:r>
                                    </m:sup>
                                  </m:sSup>
                                  <m:r>
                                    <a:rPr lang="en-US" altLang="zh-CN" sz="1800" i="1">
                                      <a:latin typeface="Cambria Math" panose="02040503050406030204" pitchFamily="18" charset="0"/>
                                    </a:rPr>
                                    <m:t>−</m:t>
                                  </m:r>
                                  <m:r>
                                    <a:rPr lang="zh-CN" altLang="en-US" sz="1800" i="1" smtClean="0">
                                      <a:latin typeface="Cambria Math" panose="02040503050406030204" pitchFamily="18" charset="0"/>
                                    </a:rPr>
                                    <m:t>𝜔</m:t>
                                  </m:r>
                                </m:num>
                                <m:den>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𝐷</m:t>
                                      </m:r>
                                    </m:e>
                                    <m:sub>
                                      <m:r>
                                        <a:rPr lang="en-US" altLang="zh-CN" sz="1800" i="1">
                                          <a:latin typeface="Cambria Math" panose="02040503050406030204" pitchFamily="18" charset="0"/>
                                        </a:rPr>
                                        <m:t>𝑃</m:t>
                                      </m:r>
                                    </m:sub>
                                  </m:sSub>
                                </m:den>
                              </m:f>
                            </m:e>
                            <m:e>
                              <m:sSup>
                                <m:sSupPr>
                                  <m:ctrlPr>
                                    <a:rPr lang="en-US" altLang="zh-CN" sz="1800" i="1">
                                      <a:latin typeface="Cambria Math" panose="02040503050406030204" pitchFamily="18" charset="0"/>
                                    </a:rPr>
                                  </m:ctrlPr>
                                </m:sSupPr>
                                <m:e>
                                  <m:r>
                                    <a:rPr lang="en-US" altLang="zh-CN" sz="1800" i="1">
                                      <a:latin typeface="Cambria Math" panose="02040503050406030204" pitchFamily="18" charset="0"/>
                                    </a:rPr>
                                    <m:t>𝑄</m:t>
                                  </m:r>
                                </m:e>
                                <m:sup>
                                  <m:r>
                                    <a:rPr lang="en-US" altLang="zh-CN" sz="1800" i="1">
                                      <a:latin typeface="Cambria Math" panose="02040503050406030204" pitchFamily="18" charset="0"/>
                                    </a:rPr>
                                    <m:t>𝑟𝑒𝑓</m:t>
                                  </m:r>
                                </m:sup>
                              </m:sSup>
                              <m:r>
                                <a:rPr lang="en-US" altLang="zh-CN" sz="1800" i="1">
                                  <a:latin typeface="Cambria Math" panose="02040503050406030204" pitchFamily="18" charset="0"/>
                                </a:rPr>
                                <m:t>=</m:t>
                              </m:r>
                              <m:f>
                                <m:fPr>
                                  <m:ctrlPr>
                                    <a:rPr lang="en-US" altLang="zh-CN" sz="1800" i="1">
                                      <a:latin typeface="Cambria Math" panose="02040503050406030204" pitchFamily="18" charset="0"/>
                                    </a:rPr>
                                  </m:ctrlPr>
                                </m:fPr>
                                <m:num>
                                  <m:sSup>
                                    <m:sSupPr>
                                      <m:ctrlPr>
                                        <a:rPr lang="en-US" altLang="zh-CN" sz="1800" i="1">
                                          <a:latin typeface="Cambria Math" panose="02040503050406030204" pitchFamily="18" charset="0"/>
                                        </a:rPr>
                                      </m:ctrlPr>
                                    </m:sSupPr>
                                    <m:e>
                                      <m:r>
                                        <a:rPr lang="en-US" altLang="zh-CN" sz="1800" b="0" i="1" smtClean="0">
                                          <a:latin typeface="Cambria Math" panose="02040503050406030204" pitchFamily="18" charset="0"/>
                                        </a:rPr>
                                        <m:t>𝐸</m:t>
                                      </m:r>
                                    </m:e>
                                    <m:sup>
                                      <m:r>
                                        <a:rPr lang="en-US" altLang="zh-CN" sz="1800" i="1">
                                          <a:latin typeface="Cambria Math" panose="02040503050406030204" pitchFamily="18" charset="0"/>
                                          <a:ea typeface="Cambria Math" panose="02040503050406030204" pitchFamily="18" charset="0"/>
                                        </a:rPr>
                                        <m:t>∗</m:t>
                                      </m:r>
                                    </m:sup>
                                  </m:sSup>
                                  <m:r>
                                    <a:rPr lang="en-US" altLang="zh-CN" sz="1800" i="1">
                                      <a:latin typeface="Cambria Math" panose="02040503050406030204" pitchFamily="18" charset="0"/>
                                    </a:rPr>
                                    <m:t>−</m:t>
                                  </m:r>
                                  <m:r>
                                    <a:rPr lang="en-US" altLang="zh-CN" sz="1800" b="0" i="1" smtClean="0">
                                      <a:latin typeface="Cambria Math" panose="02040503050406030204" pitchFamily="18" charset="0"/>
                                    </a:rPr>
                                    <m:t>𝐸</m:t>
                                  </m:r>
                                </m:num>
                                <m:den>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𝐷</m:t>
                                      </m:r>
                                    </m:e>
                                    <m:sub>
                                      <m:r>
                                        <a:rPr lang="en-US" altLang="zh-CN" sz="1800" b="0" i="1" smtClean="0">
                                          <a:latin typeface="Cambria Math" panose="02040503050406030204" pitchFamily="18" charset="0"/>
                                        </a:rPr>
                                        <m:t>𝑄</m:t>
                                      </m:r>
                                    </m:sub>
                                  </m:sSub>
                                </m:den>
                              </m:f>
                            </m:e>
                          </m:eqArr>
                          <m:r>
                            <a:rPr lang="en-US" altLang="zh-CN" sz="1800" b="0" i="1" smtClean="0">
                              <a:latin typeface="Cambria Math" panose="02040503050406030204" pitchFamily="18" charset="0"/>
                            </a:rPr>
                            <m:t>.</m:t>
                          </m:r>
                        </m:e>
                      </m:d>
                    </m:oMath>
                  </m:oMathPara>
                </a14:m>
                <a:endParaRPr lang="en-US" altLang="zh-CN" sz="1800" dirty="0"/>
              </a:p>
              <a:p>
                <a:pPr algn="just">
                  <a:spcAft>
                    <a:spcPts val="600"/>
                  </a:spcAft>
                  <a:buClr>
                    <a:srgbClr val="FF0000"/>
                  </a:buClr>
                </a:pPr>
                <a:r>
                  <a:rPr lang="en-US" altLang="zh-CN" sz="1800" dirty="0"/>
                  <a:t>Dynamics response of the conventional primary control, on the simplified system of Fig. 26, can be studied by linearizing (40) and (41). For instance, the linearized active power equation in (40) and frequency droop characteristic in (41) are</a:t>
                </a:r>
              </a:p>
              <a:p>
                <a:pPr algn="just">
                  <a:spcAft>
                    <a:spcPts val="600"/>
                  </a:spcAft>
                  <a:buClr>
                    <a:srgbClr val="FF0000"/>
                  </a:buClr>
                </a:pPr>
                <a14:m>
                  <m:oMathPara xmlns:m="http://schemas.openxmlformats.org/officeDocument/2006/math">
                    <m:oMathParaPr>
                      <m:jc m:val="centerGroup"/>
                    </m:oMathParaPr>
                    <m:oMath xmlns:m="http://schemas.openxmlformats.org/officeDocument/2006/math">
                      <m:d>
                        <m:dPr>
                          <m:begChr m:val="{"/>
                          <m:endChr m:val=""/>
                          <m:ctrlPr>
                            <a:rPr lang="en-US" altLang="zh-CN" sz="1800" i="1">
                              <a:latin typeface="Cambria Math" panose="02040503050406030204" pitchFamily="18" charset="0"/>
                            </a:rPr>
                          </m:ctrlPr>
                        </m:dPr>
                        <m:e>
                          <m:eqArr>
                            <m:eqArrPr>
                              <m:ctrlPr>
                                <a:rPr lang="en-US" altLang="zh-CN" sz="1800" i="1">
                                  <a:latin typeface="Cambria Math" panose="02040503050406030204" pitchFamily="18" charset="0"/>
                                </a:rPr>
                              </m:ctrlPr>
                            </m:eqArrPr>
                            <m:e>
                              <m:r>
                                <a:rPr lang="en-US" altLang="zh-CN" sz="1800" i="1" smtClean="0">
                                  <a:latin typeface="Cambria Math" panose="02040503050406030204" pitchFamily="18" charset="0"/>
                                  <a:ea typeface="Cambria Math" panose="02040503050406030204" pitchFamily="18" charset="0"/>
                                </a:rPr>
                                <m:t>∆</m:t>
                              </m:r>
                              <m:r>
                                <a:rPr lang="en-US" altLang="zh-CN" sz="1800" b="0" i="1" smtClean="0">
                                  <a:latin typeface="Cambria Math" panose="02040503050406030204" pitchFamily="18" charset="0"/>
                                  <a:ea typeface="Cambria Math" panose="02040503050406030204" pitchFamily="18" charset="0"/>
                                </a:rPr>
                                <m:t>𝑃</m:t>
                              </m:r>
                              <m:r>
                                <a:rPr lang="en-US" altLang="zh-CN" sz="1800" i="1">
                                  <a:latin typeface="Cambria Math" panose="02040503050406030204" pitchFamily="18" charset="0"/>
                                </a:rPr>
                                <m:t>=</m:t>
                              </m:r>
                              <m:r>
                                <a:rPr lang="en-US" altLang="zh-CN" sz="1800" b="0" i="1" smtClean="0">
                                  <a:latin typeface="Cambria Math" panose="02040503050406030204" pitchFamily="18" charset="0"/>
                                </a:rPr>
                                <m:t>𝐺</m:t>
                              </m:r>
                              <m:r>
                                <a:rPr lang="en-US" altLang="zh-CN" sz="1800" b="0" i="1" smtClean="0">
                                  <a:latin typeface="Cambria Math" panose="02040503050406030204" pitchFamily="18" charset="0"/>
                                  <a:ea typeface="Cambria Math" panose="02040503050406030204" pitchFamily="18" charset="0"/>
                                </a:rPr>
                                <m:t>∆</m:t>
                              </m:r>
                              <m:r>
                                <a:rPr lang="zh-CN" altLang="en-US" sz="1800" b="0" i="1" smtClean="0">
                                  <a:latin typeface="Cambria Math" panose="02040503050406030204" pitchFamily="18" charset="0"/>
                                  <a:ea typeface="Cambria Math" panose="02040503050406030204" pitchFamily="18" charset="0"/>
                                </a:rPr>
                                <m:t>𝛿</m:t>
                              </m:r>
                            </m:e>
                            <m:e>
                              <m:r>
                                <a:rPr lang="en-US" altLang="zh-CN" sz="1800" i="1" smtClean="0">
                                  <a:latin typeface="Cambria Math" panose="02040503050406030204" pitchFamily="18" charset="0"/>
                                  <a:ea typeface="Cambria Math" panose="02040503050406030204" pitchFamily="18" charset="0"/>
                                </a:rPr>
                                <m:t>∆</m:t>
                              </m:r>
                              <m:r>
                                <a:rPr lang="zh-CN" altLang="en-US" sz="1800" i="1" smtClean="0">
                                  <a:latin typeface="Cambria Math" panose="02040503050406030204" pitchFamily="18" charset="0"/>
                                  <a:ea typeface="Cambria Math" panose="02040503050406030204" pitchFamily="18" charset="0"/>
                                </a:rPr>
                                <m:t>𝜔</m:t>
                              </m:r>
                              <m:r>
                                <a:rPr lang="en-US" altLang="zh-CN" sz="1800" i="1">
                                  <a:latin typeface="Cambria Math" panose="02040503050406030204" pitchFamily="18" charset="0"/>
                                </a:rPr>
                                <m:t>=</m:t>
                              </m:r>
                              <m:r>
                                <a:rPr lang="en-US" altLang="zh-CN" sz="1800" i="1" smtClean="0">
                                  <a:latin typeface="Cambria Math" panose="02040503050406030204" pitchFamily="18" charset="0"/>
                                  <a:ea typeface="Cambria Math" panose="02040503050406030204" pitchFamily="18" charset="0"/>
                                </a:rPr>
                                <m:t>∆</m:t>
                              </m:r>
                              <m:sSup>
                                <m:sSupPr>
                                  <m:ctrlPr>
                                    <a:rPr lang="en-US" altLang="zh-CN" sz="1800" i="1" smtClean="0">
                                      <a:latin typeface="Cambria Math" panose="02040503050406030204" pitchFamily="18" charset="0"/>
                                      <a:ea typeface="Cambria Math" panose="02040503050406030204" pitchFamily="18" charset="0"/>
                                    </a:rPr>
                                  </m:ctrlPr>
                                </m:sSupPr>
                                <m:e>
                                  <m:r>
                                    <a:rPr lang="zh-CN" altLang="en-US" sz="1800" i="1" smtClean="0">
                                      <a:latin typeface="Cambria Math" panose="02040503050406030204" pitchFamily="18" charset="0"/>
                                      <a:ea typeface="Cambria Math" panose="02040503050406030204" pitchFamily="18" charset="0"/>
                                    </a:rPr>
                                    <m:t>𝜔</m:t>
                                  </m:r>
                                </m:e>
                                <m:sup>
                                  <m:r>
                                    <a:rPr lang="en-US" altLang="zh-CN" sz="1800" i="1" smtClean="0">
                                      <a:latin typeface="Cambria Math" panose="02040503050406030204" pitchFamily="18" charset="0"/>
                                      <a:ea typeface="Cambria Math" panose="02040503050406030204" pitchFamily="18" charset="0"/>
                                    </a:rPr>
                                    <m:t>∗</m:t>
                                  </m:r>
                                </m:sup>
                              </m:sSup>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𝐷</m:t>
                                  </m:r>
                                </m:e>
                                <m:sub>
                                  <m:r>
                                    <a:rPr lang="en-US" altLang="zh-CN" sz="1800" b="0" i="1" smtClean="0">
                                      <a:latin typeface="Cambria Math" panose="02040503050406030204" pitchFamily="18" charset="0"/>
                                    </a:rPr>
                                    <m:t>𝑃</m:t>
                                  </m:r>
                                </m:sub>
                              </m:sSub>
                              <m:r>
                                <a:rPr lang="en-US" altLang="zh-CN" sz="1800" i="1" smtClean="0">
                                  <a:latin typeface="Cambria Math" panose="02040503050406030204" pitchFamily="18" charset="0"/>
                                  <a:ea typeface="Cambria Math" panose="02040503050406030204" pitchFamily="18" charset="0"/>
                                </a:rPr>
                                <m:t>∆</m:t>
                              </m:r>
                              <m:r>
                                <a:rPr lang="en-US" altLang="zh-CN" sz="1800" b="0" i="1" smtClean="0">
                                  <a:latin typeface="Cambria Math" panose="02040503050406030204" pitchFamily="18" charset="0"/>
                                </a:rPr>
                                <m:t>𝑃</m:t>
                              </m:r>
                            </m:e>
                          </m:eqArr>
                        </m:e>
                      </m:d>
                    </m:oMath>
                  </m:oMathPara>
                </a14:m>
                <a:endParaRPr lang="en-US" altLang="zh-CN" sz="1800" dirty="0"/>
              </a:p>
              <a:p>
                <a:pPr algn="just">
                  <a:spcAft>
                    <a:spcPts val="600"/>
                  </a:spcAft>
                  <a:buClr>
                    <a:srgbClr val="FF0000"/>
                  </a:buClr>
                </a:pPr>
                <a:r>
                  <a:rPr lang="en-US" altLang="zh-CN" sz="1800" dirty="0"/>
                  <a:t>where at the operating point of </a:t>
                </a:r>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𝑉</m:t>
                        </m:r>
                      </m:e>
                      <m:sub>
                        <m:r>
                          <a:rPr lang="en-US" altLang="zh-CN" sz="1800" b="0" i="1" smtClean="0">
                            <a:latin typeface="Cambria Math" panose="02040503050406030204" pitchFamily="18" charset="0"/>
                          </a:rPr>
                          <m:t>𝑐𝑜𝑚</m:t>
                        </m:r>
                        <m:r>
                          <a:rPr lang="en-US" altLang="zh-CN" sz="1800" b="0" i="1" smtClean="0">
                            <a:latin typeface="Cambria Math" panose="02040503050406030204" pitchFamily="18" charset="0"/>
                          </a:rPr>
                          <m:t>0</m:t>
                        </m:r>
                      </m:sub>
                    </m:sSub>
                    <m:r>
                      <a:rPr lang="en-US" altLang="zh-CN" sz="1800" b="0" i="1" smtClean="0">
                        <a:latin typeface="Cambria Math" panose="02040503050406030204" pitchFamily="18" charset="0"/>
                      </a:rPr>
                      <m:t>, </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𝐸</m:t>
                        </m:r>
                      </m:e>
                      <m:sub>
                        <m:r>
                          <a:rPr lang="en-US" altLang="zh-CN" sz="1800" b="0" i="1" smtClean="0">
                            <a:latin typeface="Cambria Math" panose="02040503050406030204" pitchFamily="18" charset="0"/>
                          </a:rPr>
                          <m:t>0</m:t>
                        </m:r>
                      </m:sub>
                    </m:sSub>
                    <m:r>
                      <a:rPr lang="en-US" altLang="zh-CN" sz="1800" b="0" i="1" smtClean="0">
                        <a:latin typeface="Cambria Math" panose="02040503050406030204" pitchFamily="18" charset="0"/>
                      </a:rPr>
                      <m:t> </m:t>
                    </m:r>
                    <m:r>
                      <a:rPr lang="en-US" altLang="zh-CN" sz="1800" b="0" i="1" smtClean="0">
                        <a:latin typeface="Cambria Math" panose="02040503050406030204" pitchFamily="18" charset="0"/>
                      </a:rPr>
                      <m:t>𝑎𝑛𝑑</m:t>
                    </m:r>
                    <m:r>
                      <a:rPr lang="en-US" altLang="zh-CN" sz="1800" b="0" i="1" smtClean="0">
                        <a:latin typeface="Cambria Math" panose="02040503050406030204" pitchFamily="18" charset="0"/>
                      </a:rPr>
                      <m:t> </m:t>
                    </m:r>
                    <m:sSub>
                      <m:sSubPr>
                        <m:ctrlPr>
                          <a:rPr lang="en-US" altLang="zh-CN" sz="1800" b="0" i="1" smtClean="0">
                            <a:latin typeface="Cambria Math" panose="02040503050406030204" pitchFamily="18" charset="0"/>
                          </a:rPr>
                        </m:ctrlPr>
                      </m:sSubPr>
                      <m:e>
                        <m:r>
                          <a:rPr lang="zh-CN" altLang="en-US" sz="1800" b="0" i="1" smtClean="0">
                            <a:latin typeface="Cambria Math" panose="02040503050406030204" pitchFamily="18" charset="0"/>
                          </a:rPr>
                          <m:t>𝛿</m:t>
                        </m:r>
                      </m:e>
                      <m:sub>
                        <m:r>
                          <a:rPr lang="en-US" altLang="zh-CN" sz="1800" b="0" i="1" smtClean="0">
                            <a:latin typeface="Cambria Math" panose="02040503050406030204" pitchFamily="18" charset="0"/>
                          </a:rPr>
                          <m:t>0</m:t>
                        </m:r>
                      </m:sub>
                    </m:sSub>
                  </m:oMath>
                </a14:m>
                <a:endParaRPr lang="en-US" altLang="zh-CN" sz="1800" dirty="0"/>
              </a:p>
              <a:p>
                <a:pPr algn="just">
                  <a:spcAft>
                    <a:spcPts val="600"/>
                  </a:spcAft>
                  <a:buClr>
                    <a:srgbClr val="FF0000"/>
                  </a:buClr>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rPr>
                        <m:t>𝐺</m:t>
                      </m:r>
                      <m:r>
                        <a:rPr lang="en-US" altLang="zh-CN" sz="1800" b="0" i="1" smtClean="0">
                          <a:latin typeface="Cambria Math" panose="02040503050406030204" pitchFamily="18" charset="0"/>
                        </a:rPr>
                        <m:t>=</m:t>
                      </m:r>
                      <m:f>
                        <m:fPr>
                          <m:ctrlPr>
                            <a:rPr lang="en-US" altLang="zh-CN" sz="1800" b="0" i="1" smtClean="0">
                              <a:latin typeface="Cambria Math" panose="02040503050406030204" pitchFamily="18" charset="0"/>
                            </a:rPr>
                          </m:ctrlPr>
                        </m:fPr>
                        <m:num>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𝑉</m:t>
                              </m:r>
                            </m:e>
                            <m:sub>
                              <m:r>
                                <a:rPr lang="en-US" altLang="zh-CN" sz="1800" i="1">
                                  <a:latin typeface="Cambria Math" panose="02040503050406030204" pitchFamily="18" charset="0"/>
                                </a:rPr>
                                <m:t>𝑐𝑜𝑚</m:t>
                              </m:r>
                              <m:r>
                                <a:rPr lang="en-US" altLang="zh-CN" sz="1800" i="1">
                                  <a:latin typeface="Cambria Math" panose="02040503050406030204" pitchFamily="18" charset="0"/>
                                </a:rPr>
                                <m:t>0</m:t>
                              </m:r>
                            </m:sub>
                          </m:s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𝐸</m:t>
                              </m:r>
                            </m:e>
                            <m:sub>
                              <m:r>
                                <a:rPr lang="en-US" altLang="zh-CN" sz="1800" i="1">
                                  <a:latin typeface="Cambria Math" panose="02040503050406030204" pitchFamily="18" charset="0"/>
                                </a:rPr>
                                <m:t>0</m:t>
                              </m:r>
                            </m:sub>
                          </m:sSub>
                        </m:num>
                        <m:den>
                          <m:r>
                            <a:rPr lang="en-US" altLang="zh-CN" sz="1800" b="0" i="1" smtClean="0">
                              <a:latin typeface="Cambria Math" panose="02040503050406030204" pitchFamily="18" charset="0"/>
                            </a:rPr>
                            <m:t>𝑍</m:t>
                          </m:r>
                        </m:den>
                      </m:f>
                      <m:func>
                        <m:funcPr>
                          <m:ctrlPr>
                            <a:rPr lang="en-US" altLang="zh-CN" sz="1800" b="0" i="1" smtClean="0">
                              <a:latin typeface="Cambria Math" panose="02040503050406030204" pitchFamily="18" charset="0"/>
                            </a:rPr>
                          </m:ctrlPr>
                        </m:funcPr>
                        <m:fName>
                          <m:r>
                            <m:rPr>
                              <m:sty m:val="p"/>
                            </m:rPr>
                            <a:rPr lang="en-US" altLang="zh-CN" sz="1800" b="0" i="0" smtClean="0">
                              <a:latin typeface="Cambria Math" panose="02040503050406030204" pitchFamily="18" charset="0"/>
                            </a:rPr>
                            <m:t>cos</m:t>
                          </m:r>
                        </m:fName>
                        <m:e>
                          <m:sSub>
                            <m:sSubPr>
                              <m:ctrlPr>
                                <a:rPr lang="en-US" altLang="zh-CN" sz="1800" b="0" i="1" smtClean="0">
                                  <a:latin typeface="Cambria Math" panose="02040503050406030204" pitchFamily="18" charset="0"/>
                                </a:rPr>
                              </m:ctrlPr>
                            </m:sSubPr>
                            <m:e>
                              <m:r>
                                <a:rPr lang="zh-CN" altLang="en-US" sz="1800" b="0" i="1" smtClean="0">
                                  <a:latin typeface="Cambria Math" panose="02040503050406030204" pitchFamily="18" charset="0"/>
                                </a:rPr>
                                <m:t>𝛿</m:t>
                              </m:r>
                            </m:e>
                            <m:sub>
                              <m:r>
                                <a:rPr lang="en-US" altLang="zh-CN" sz="1800" b="0" i="1" smtClean="0">
                                  <a:latin typeface="Cambria Math" panose="02040503050406030204" pitchFamily="18" charset="0"/>
                                </a:rPr>
                                <m:t>0</m:t>
                              </m:r>
                            </m:sub>
                          </m:sSub>
                        </m:e>
                      </m:func>
                      <m:r>
                        <a:rPr lang="en-US" altLang="zh-CN" sz="1800" b="0" i="1" smtClean="0">
                          <a:latin typeface="Cambria Math" panose="02040503050406030204" pitchFamily="18" charset="0"/>
                        </a:rPr>
                        <m:t> </m:t>
                      </m:r>
                      <m:r>
                        <a:rPr lang="en-US" altLang="zh-CN" sz="1800" b="0" i="1" smtClean="0">
                          <a:latin typeface="Cambria Math" panose="02040503050406030204" pitchFamily="18" charset="0"/>
                        </a:rPr>
                        <m:t>𝑎𝑛𝑑</m:t>
                      </m:r>
                      <m:r>
                        <a:rPr lang="en-US" altLang="zh-CN" sz="1800" b="0" i="1" smtClean="0">
                          <a:latin typeface="Cambria Math" panose="02040503050406030204" pitchFamily="18" charset="0"/>
                        </a:rPr>
                        <m:t> ∆</m:t>
                      </m:r>
                      <m:r>
                        <a:rPr lang="zh-CN" altLang="en-US" sz="1800" b="0" i="1" smtClean="0">
                          <a:latin typeface="Cambria Math" panose="02040503050406030204" pitchFamily="18" charset="0"/>
                          <a:ea typeface="Cambria Math" panose="02040503050406030204" pitchFamily="18" charset="0"/>
                        </a:rPr>
                        <m:t>𝛿</m:t>
                      </m:r>
                      <m:r>
                        <a:rPr lang="en-US" altLang="zh-CN" sz="1800" b="0" i="1" smtClean="0">
                          <a:latin typeface="Cambria Math" panose="02040503050406030204" pitchFamily="18" charset="0"/>
                          <a:ea typeface="Cambria Math" panose="02040503050406030204" pitchFamily="18" charset="0"/>
                        </a:rPr>
                        <m:t>=</m:t>
                      </m:r>
                      <m:nary>
                        <m:naryPr>
                          <m:limLoc m:val="undOvr"/>
                          <m:subHide m:val="on"/>
                          <m:supHide m:val="on"/>
                          <m:ctrlPr>
                            <a:rPr lang="en-US" altLang="zh-CN" sz="1800" b="0" i="1" smtClean="0">
                              <a:latin typeface="Cambria Math" panose="02040503050406030204" pitchFamily="18" charset="0"/>
                              <a:ea typeface="Cambria Math" panose="02040503050406030204" pitchFamily="18" charset="0"/>
                            </a:rPr>
                          </m:ctrlPr>
                        </m:naryPr>
                        <m:sub/>
                        <m:sup/>
                        <m:e>
                          <m:r>
                            <a:rPr lang="en-US" altLang="zh-CN" sz="1800" b="0" i="1" smtClean="0">
                              <a:latin typeface="Cambria Math" panose="02040503050406030204" pitchFamily="18" charset="0"/>
                              <a:ea typeface="Cambria Math" panose="02040503050406030204" pitchFamily="18" charset="0"/>
                            </a:rPr>
                            <m:t>∆</m:t>
                          </m:r>
                          <m:r>
                            <a:rPr lang="zh-CN" altLang="en-US" sz="1800" b="0" i="1" smtClean="0">
                              <a:latin typeface="Cambria Math" panose="02040503050406030204" pitchFamily="18" charset="0"/>
                              <a:ea typeface="Cambria Math" panose="02040503050406030204" pitchFamily="18" charset="0"/>
                            </a:rPr>
                            <m:t>𝜔</m:t>
                          </m:r>
                          <m:r>
                            <a:rPr lang="en-US" altLang="zh-CN" sz="1800" b="0" i="1" smtClean="0">
                              <a:latin typeface="Cambria Math" panose="02040503050406030204" pitchFamily="18" charset="0"/>
                              <a:ea typeface="Cambria Math" panose="02040503050406030204" pitchFamily="18" charset="0"/>
                            </a:rPr>
                            <m:t>𝑑𝑡</m:t>
                          </m:r>
                          <m:r>
                            <a:rPr lang="en-US" altLang="zh-CN" sz="1800" b="0" i="1" smtClean="0">
                              <a:latin typeface="Cambria Math" panose="02040503050406030204" pitchFamily="18" charset="0"/>
                              <a:ea typeface="Cambria Math" panose="02040503050406030204" pitchFamily="18" charset="0"/>
                            </a:rPr>
                            <m:t>.</m:t>
                          </m:r>
                        </m:e>
                      </m:nary>
                    </m:oMath>
                  </m:oMathPara>
                </a14:m>
                <a:endParaRPr lang="en-US" altLang="zh-CN" sz="1800" dirty="0"/>
              </a:p>
            </p:txBody>
          </p:sp>
        </mc:Choice>
        <mc:Fallback xmlns="">
          <p:sp>
            <p:nvSpPr>
              <p:cNvPr id="3" name="TextBox 2"/>
              <p:cNvSpPr txBox="1">
                <a:spLocks noRot="1" noChangeAspect="1" noMove="1" noResize="1" noEditPoints="1" noAdjustHandles="1" noChangeArrowheads="1" noChangeShapeType="1" noTextEdit="1"/>
              </p:cNvSpPr>
              <p:nvPr/>
            </p:nvSpPr>
            <p:spPr>
              <a:xfrm>
                <a:off x="685800" y="762000"/>
                <a:ext cx="7848600" cy="5093574"/>
              </a:xfrm>
              <a:prstGeom prst="rect">
                <a:avLst/>
              </a:prstGeom>
              <a:blipFill>
                <a:blip r:embed="rId2"/>
                <a:stretch>
                  <a:fillRect l="-699" t="-598" r="-622"/>
                </a:stretch>
              </a:blipFill>
            </p:spPr>
            <p:txBody>
              <a:bodyPr/>
              <a:lstStyle/>
              <a:p>
                <a:r>
                  <a:rPr lang="zh-CN" altLang="en-US">
                    <a:noFill/>
                  </a:rPr>
                  <a:t> </a:t>
                </a:r>
              </a:p>
            </p:txBody>
          </p:sp>
        </mc:Fallback>
      </mc:AlternateContent>
      <p:sp>
        <p:nvSpPr>
          <p:cNvPr id="11" name="文本框 14">
            <a:extLst>
              <a:ext uri="{FF2B5EF4-FFF2-40B4-BE49-F238E27FC236}">
                <a16:creationId xmlns:a16="http://schemas.microsoft.com/office/drawing/2014/main" id="{EA2E321C-D4E5-4030-8764-5DD7B43B8F3C}"/>
              </a:ext>
            </a:extLst>
          </p:cNvPr>
          <p:cNvSpPr txBox="1"/>
          <p:nvPr/>
        </p:nvSpPr>
        <p:spPr>
          <a:xfrm>
            <a:off x="8023464" y="2133600"/>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(44)</a:t>
            </a:r>
            <a:endParaRPr lang="zh-CN" altLang="en-US" sz="1800" dirty="0">
              <a:latin typeface="Times" panose="02020603050405020304" pitchFamily="18" charset="0"/>
              <a:cs typeface="Times" panose="02020603050405020304" pitchFamily="18" charset="0"/>
            </a:endParaRPr>
          </a:p>
        </p:txBody>
      </p:sp>
      <p:sp>
        <p:nvSpPr>
          <p:cNvPr id="13" name="文本框 14">
            <a:extLst>
              <a:ext uri="{FF2B5EF4-FFF2-40B4-BE49-F238E27FC236}">
                <a16:creationId xmlns:a16="http://schemas.microsoft.com/office/drawing/2014/main" id="{4EF2493D-CBC5-42A4-90D5-9FE644F34995}"/>
              </a:ext>
            </a:extLst>
          </p:cNvPr>
          <p:cNvSpPr txBox="1"/>
          <p:nvPr/>
        </p:nvSpPr>
        <p:spPr>
          <a:xfrm>
            <a:off x="8023464" y="4050268"/>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(45)</a:t>
            </a:r>
            <a:endParaRPr lang="zh-CN" altLang="en-US" sz="1800" dirty="0">
              <a:latin typeface="Times" panose="02020603050405020304" pitchFamily="18" charset="0"/>
              <a:cs typeface="Times" panose="02020603050405020304" pitchFamily="18" charset="0"/>
            </a:endParaRPr>
          </a:p>
        </p:txBody>
      </p:sp>
      <p:sp>
        <p:nvSpPr>
          <p:cNvPr id="10" name="文本框 14">
            <a:extLst>
              <a:ext uri="{FF2B5EF4-FFF2-40B4-BE49-F238E27FC236}">
                <a16:creationId xmlns:a16="http://schemas.microsoft.com/office/drawing/2014/main" id="{19EA793B-D486-4D5B-996D-C19E8D319888}"/>
              </a:ext>
            </a:extLst>
          </p:cNvPr>
          <p:cNvSpPr txBox="1"/>
          <p:nvPr/>
        </p:nvSpPr>
        <p:spPr>
          <a:xfrm>
            <a:off x="8027583" y="5048000"/>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(46)</a:t>
            </a:r>
            <a:endParaRPr lang="zh-CN" alt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8957091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41</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Primary Control: Droop Characteristic Techniques</a:t>
            </a:r>
            <a:endParaRPr lang="en-US" sz="2800" kern="0" dirty="0"/>
          </a:p>
        </p:txBody>
      </p:sp>
      <mc:AlternateContent xmlns:mc="http://schemas.openxmlformats.org/markup-compatibility/2006" xmlns:a14="http://schemas.microsoft.com/office/drawing/2010/main">
        <mc:Choice Requires="a14">
          <p:sp>
            <p:nvSpPr>
              <p:cNvPr id="3" name="TextBox 2"/>
              <p:cNvSpPr txBox="1"/>
              <p:nvPr/>
            </p:nvSpPr>
            <p:spPr>
              <a:xfrm>
                <a:off x="685800" y="762000"/>
                <a:ext cx="7848600" cy="2827890"/>
              </a:xfrm>
              <a:prstGeom prst="rect">
                <a:avLst/>
              </a:prstGeom>
              <a:noFill/>
            </p:spPr>
            <p:txBody>
              <a:bodyPr wrap="square" rtlCol="0">
                <a:spAutoFit/>
              </a:bodyPr>
              <a:lstStyle/>
              <a:p>
                <a:pPr algn="just">
                  <a:spcAft>
                    <a:spcPts val="600"/>
                  </a:spcAft>
                  <a:buClr>
                    <a:srgbClr val="FF0000"/>
                  </a:buClr>
                </a:pPr>
                <a:r>
                  <a:rPr lang="en-US" altLang="zh-CN" sz="1800" dirty="0"/>
                  <a:t>Therefore, the small-signal model for the active power control in (42) is</a:t>
                </a:r>
              </a:p>
              <a:p>
                <a:pPr algn="just">
                  <a:spcAft>
                    <a:spcPts val="600"/>
                  </a:spcAft>
                  <a:buClr>
                    <a:srgbClr val="FF0000"/>
                  </a:buClr>
                </a:pPr>
                <a14:m>
                  <m:oMathPara xmlns:m="http://schemas.openxmlformats.org/officeDocument/2006/math">
                    <m:oMathParaPr>
                      <m:jc m:val="centerGroup"/>
                    </m:oMathParaPr>
                    <m:oMath xmlns:m="http://schemas.openxmlformats.org/officeDocument/2006/math">
                      <m:r>
                        <a:rPr lang="en-US" altLang="zh-CN" sz="1800" i="1" smtClean="0">
                          <a:latin typeface="Cambria Math" panose="02040503050406030204" pitchFamily="18" charset="0"/>
                          <a:ea typeface="Cambria Math" panose="02040503050406030204" pitchFamily="18" charset="0"/>
                        </a:rPr>
                        <m:t>∆</m:t>
                      </m:r>
                      <m:r>
                        <a:rPr lang="en-US" altLang="zh-CN" sz="1800" b="0" i="1" smtClean="0">
                          <a:latin typeface="Cambria Math" panose="02040503050406030204" pitchFamily="18" charset="0"/>
                          <a:ea typeface="Cambria Math" panose="02040503050406030204" pitchFamily="18" charset="0"/>
                        </a:rPr>
                        <m:t>𝑃</m:t>
                      </m:r>
                      <m:d>
                        <m:dPr>
                          <m:ctrlPr>
                            <a:rPr lang="en-US" altLang="zh-CN" sz="1800" b="0" i="1" smtClean="0">
                              <a:latin typeface="Cambria Math" panose="02040503050406030204" pitchFamily="18" charset="0"/>
                              <a:ea typeface="Cambria Math" panose="02040503050406030204" pitchFamily="18" charset="0"/>
                            </a:rPr>
                          </m:ctrlPr>
                        </m:dPr>
                        <m:e>
                          <m:r>
                            <a:rPr lang="en-US" altLang="zh-CN" sz="1800" b="0" i="1" smtClean="0">
                              <a:latin typeface="Cambria Math" panose="02040503050406030204" pitchFamily="18" charset="0"/>
                              <a:ea typeface="Cambria Math" panose="02040503050406030204" pitchFamily="18" charset="0"/>
                            </a:rPr>
                            <m:t>𝑠</m:t>
                          </m:r>
                        </m:e>
                      </m:d>
                      <m:r>
                        <a:rPr lang="en-US" altLang="zh-CN" sz="1800" i="1">
                          <a:latin typeface="Cambria Math" panose="02040503050406030204" pitchFamily="18" charset="0"/>
                        </a:rPr>
                        <m:t>=</m:t>
                      </m:r>
                      <m:f>
                        <m:fPr>
                          <m:ctrlPr>
                            <a:rPr lang="en-US" altLang="zh-CN" sz="1800" i="1">
                              <a:latin typeface="Cambria Math" panose="02040503050406030204" pitchFamily="18" charset="0"/>
                            </a:rPr>
                          </m:ctrlPr>
                        </m:fPr>
                        <m:num>
                          <m:r>
                            <a:rPr lang="en-US" altLang="zh-CN" sz="1800" b="0" i="1" smtClean="0">
                              <a:latin typeface="Cambria Math" panose="02040503050406030204" pitchFamily="18" charset="0"/>
                            </a:rPr>
                            <m:t>𝐺</m:t>
                          </m:r>
                        </m:num>
                        <m:den>
                          <m:r>
                            <a:rPr lang="en-US" altLang="zh-CN" sz="1800" b="0" i="1" smtClean="0">
                              <a:latin typeface="Cambria Math" panose="02040503050406030204" pitchFamily="18" charset="0"/>
                            </a:rPr>
                            <m:t>𝑠</m:t>
                          </m:r>
                          <m:r>
                            <a:rPr lang="en-US" altLang="zh-CN"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𝐷</m:t>
                              </m:r>
                            </m:e>
                            <m:sub>
                              <m:r>
                                <a:rPr lang="en-US" altLang="zh-CN" sz="1800" b="0" i="1" smtClean="0">
                                  <a:latin typeface="Cambria Math" panose="02040503050406030204" pitchFamily="18" charset="0"/>
                                </a:rPr>
                                <m:t>𝑃</m:t>
                              </m:r>
                            </m:sub>
                          </m:sSub>
                          <m:r>
                            <a:rPr lang="en-US" altLang="zh-CN" sz="1800" b="0" i="1" smtClean="0">
                              <a:latin typeface="Cambria Math" panose="02040503050406030204" pitchFamily="18" charset="0"/>
                            </a:rPr>
                            <m:t>𝐺</m:t>
                          </m:r>
                        </m:den>
                      </m:f>
                      <m:r>
                        <a:rPr lang="en-US" altLang="zh-CN" sz="1800" i="1" smtClean="0">
                          <a:latin typeface="Cambria Math" panose="02040503050406030204" pitchFamily="18" charset="0"/>
                          <a:ea typeface="Cambria Math" panose="02040503050406030204" pitchFamily="18" charset="0"/>
                        </a:rPr>
                        <m:t>∆</m:t>
                      </m:r>
                      <m:sSup>
                        <m:sSupPr>
                          <m:ctrlPr>
                            <a:rPr lang="en-US" altLang="zh-CN" sz="1800" i="1" smtClean="0">
                              <a:latin typeface="Cambria Math" panose="02040503050406030204" pitchFamily="18" charset="0"/>
                              <a:ea typeface="Cambria Math" panose="02040503050406030204" pitchFamily="18" charset="0"/>
                            </a:rPr>
                          </m:ctrlPr>
                        </m:sSupPr>
                        <m:e>
                          <m:r>
                            <a:rPr lang="zh-CN" altLang="en-US" sz="1800" i="1" smtClean="0">
                              <a:latin typeface="Cambria Math" panose="02040503050406030204" pitchFamily="18" charset="0"/>
                              <a:ea typeface="Cambria Math" panose="02040503050406030204" pitchFamily="18" charset="0"/>
                            </a:rPr>
                            <m:t>𝜔</m:t>
                          </m:r>
                        </m:e>
                        <m:sup>
                          <m:r>
                            <a:rPr lang="en-US" altLang="zh-CN" sz="1800" b="0" i="1" smtClean="0">
                              <a:latin typeface="Cambria Math" panose="02040503050406030204" pitchFamily="18" charset="0"/>
                              <a:ea typeface="Cambria Math" panose="02040503050406030204" pitchFamily="18" charset="0"/>
                            </a:rPr>
                            <m:t>∗</m:t>
                          </m:r>
                        </m:sup>
                      </m:sSup>
                      <m:d>
                        <m:dPr>
                          <m:ctrlPr>
                            <a:rPr lang="en-US" altLang="zh-CN" sz="1800" i="1" smtClean="0">
                              <a:latin typeface="Cambria Math" panose="02040503050406030204" pitchFamily="18" charset="0"/>
                              <a:ea typeface="Cambria Math" panose="02040503050406030204" pitchFamily="18" charset="0"/>
                            </a:rPr>
                          </m:ctrlPr>
                        </m:dPr>
                        <m:e>
                          <m:r>
                            <a:rPr lang="en-US" altLang="zh-CN" sz="1800" b="0" i="1" smtClean="0">
                              <a:latin typeface="Cambria Math" panose="02040503050406030204" pitchFamily="18" charset="0"/>
                              <a:ea typeface="Cambria Math" panose="02040503050406030204" pitchFamily="18" charset="0"/>
                            </a:rPr>
                            <m:t>𝑠</m:t>
                          </m:r>
                        </m:e>
                      </m:d>
                      <m:r>
                        <a:rPr lang="en-US" altLang="zh-CN" sz="1800" b="0" i="1" smtClean="0">
                          <a:latin typeface="Cambria Math" panose="02040503050406030204" pitchFamily="18" charset="0"/>
                          <a:ea typeface="Cambria Math" panose="02040503050406030204" pitchFamily="18" charset="0"/>
                        </a:rPr>
                        <m:t>.</m:t>
                      </m:r>
                    </m:oMath>
                  </m:oMathPara>
                </a14:m>
                <a:endParaRPr lang="en-US" altLang="zh-CN" sz="1800" b="0" dirty="0">
                  <a:ea typeface="Cambria Math" panose="02040503050406030204" pitchFamily="18" charset="0"/>
                </a:endParaRPr>
              </a:p>
              <a:p>
                <a:pPr algn="just">
                  <a:spcAft>
                    <a:spcPts val="600"/>
                  </a:spcAft>
                  <a:buClr>
                    <a:srgbClr val="FF0000"/>
                  </a:buClr>
                </a:pPr>
                <a:r>
                  <a:rPr lang="en-US" altLang="zh-CN" sz="1800" dirty="0"/>
                  <a:t>A similar procedure can be adopted to extract the small-signal model of the reactive power control. The block diagram of the small-signal model for the active power control of (42) is demonstrated in Fig. 27. As seen in (47), time constant of the closed loop control can only be adjusted by tuning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𝐷</m:t>
                        </m:r>
                      </m:e>
                      <m:sub>
                        <m:r>
                          <a:rPr lang="en-US" altLang="zh-CN" sz="1800" i="1">
                            <a:latin typeface="Cambria Math" panose="02040503050406030204" pitchFamily="18" charset="0"/>
                          </a:rPr>
                          <m:t>𝑃</m:t>
                        </m:r>
                      </m:sub>
                    </m:sSub>
                  </m:oMath>
                </a14:m>
                <a:r>
                  <a:rPr lang="en-US" altLang="zh-CN" sz="1800" dirty="0"/>
                  <a:t>. On the other hand, as seen in (42),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𝐷</m:t>
                        </m:r>
                      </m:e>
                      <m:sub>
                        <m:r>
                          <a:rPr lang="en-US" altLang="zh-CN" sz="1800" i="1">
                            <a:latin typeface="Cambria Math" panose="02040503050406030204" pitchFamily="18" charset="0"/>
                          </a:rPr>
                          <m:t>𝑃</m:t>
                        </m:r>
                      </m:sub>
                    </m:sSub>
                  </m:oMath>
                </a14:m>
                <a:r>
                  <a:rPr lang="en-US" altLang="zh-CN" sz="1800" dirty="0"/>
                  <a:t> also affects the DER frequency. Thus, a basic trade-off exists between the time constant of the control system and the frequency regulation.</a:t>
                </a:r>
              </a:p>
            </p:txBody>
          </p:sp>
        </mc:Choice>
        <mc:Fallback xmlns="">
          <p:sp>
            <p:nvSpPr>
              <p:cNvPr id="3" name="TextBox 2"/>
              <p:cNvSpPr txBox="1">
                <a:spLocks noRot="1" noChangeAspect="1" noMove="1" noResize="1" noEditPoints="1" noAdjustHandles="1" noChangeArrowheads="1" noChangeShapeType="1" noTextEdit="1"/>
              </p:cNvSpPr>
              <p:nvPr/>
            </p:nvSpPr>
            <p:spPr>
              <a:xfrm>
                <a:off x="685800" y="762000"/>
                <a:ext cx="7848600" cy="2827890"/>
              </a:xfrm>
              <a:prstGeom prst="rect">
                <a:avLst/>
              </a:prstGeom>
              <a:blipFill>
                <a:blip r:embed="rId2"/>
                <a:stretch>
                  <a:fillRect l="-699" t="-1078" r="-622"/>
                </a:stretch>
              </a:blipFill>
            </p:spPr>
            <p:txBody>
              <a:bodyPr/>
              <a:lstStyle/>
              <a:p>
                <a:r>
                  <a:rPr lang="zh-CN" altLang="en-US">
                    <a:noFill/>
                  </a:rPr>
                  <a:t> </a:t>
                </a:r>
              </a:p>
            </p:txBody>
          </p:sp>
        </mc:Fallback>
      </mc:AlternateContent>
      <p:sp>
        <p:nvSpPr>
          <p:cNvPr id="11" name="文本框 14">
            <a:extLst>
              <a:ext uri="{FF2B5EF4-FFF2-40B4-BE49-F238E27FC236}">
                <a16:creationId xmlns:a16="http://schemas.microsoft.com/office/drawing/2014/main" id="{EA2E321C-D4E5-4030-8764-5DD7B43B8F3C}"/>
              </a:ext>
            </a:extLst>
          </p:cNvPr>
          <p:cNvSpPr txBox="1"/>
          <p:nvPr/>
        </p:nvSpPr>
        <p:spPr>
          <a:xfrm>
            <a:off x="8023464" y="1307068"/>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(47)</a:t>
            </a:r>
            <a:endParaRPr lang="zh-CN" altLang="en-US" sz="1800" dirty="0">
              <a:latin typeface="Times" panose="02020603050405020304" pitchFamily="18" charset="0"/>
              <a:cs typeface="Times" panose="02020603050405020304" pitchFamily="18" charset="0"/>
            </a:endParaRPr>
          </a:p>
        </p:txBody>
      </p:sp>
      <p:pic>
        <p:nvPicPr>
          <p:cNvPr id="2" name="图片 1">
            <a:extLst>
              <a:ext uri="{FF2B5EF4-FFF2-40B4-BE49-F238E27FC236}">
                <a16:creationId xmlns:a16="http://schemas.microsoft.com/office/drawing/2014/main" id="{8598FC91-5DDF-4708-9E6D-12FB862816E6}"/>
              </a:ext>
            </a:extLst>
          </p:cNvPr>
          <p:cNvPicPr>
            <a:picLocks noChangeAspect="1"/>
          </p:cNvPicPr>
          <p:nvPr/>
        </p:nvPicPr>
        <p:blipFill>
          <a:blip r:embed="rId3"/>
          <a:stretch>
            <a:fillRect/>
          </a:stretch>
        </p:blipFill>
        <p:spPr>
          <a:xfrm>
            <a:off x="1866900" y="3492122"/>
            <a:ext cx="5410200" cy="1689478"/>
          </a:xfrm>
          <a:prstGeom prst="rect">
            <a:avLst/>
          </a:prstGeom>
        </p:spPr>
      </p:pic>
      <p:sp>
        <p:nvSpPr>
          <p:cNvPr id="12" name="TextBox 7">
            <a:extLst>
              <a:ext uri="{FF2B5EF4-FFF2-40B4-BE49-F238E27FC236}">
                <a16:creationId xmlns:a16="http://schemas.microsoft.com/office/drawing/2014/main" id="{0E789C88-8EE1-49E1-8CC2-D42C7828B32D}"/>
              </a:ext>
            </a:extLst>
          </p:cNvPr>
          <p:cNvSpPr txBox="1"/>
          <p:nvPr/>
        </p:nvSpPr>
        <p:spPr>
          <a:xfrm>
            <a:off x="2286000" y="5332025"/>
            <a:ext cx="4572000" cy="276999"/>
          </a:xfrm>
          <a:prstGeom prst="rect">
            <a:avLst/>
          </a:prstGeom>
          <a:noFill/>
        </p:spPr>
        <p:txBody>
          <a:bodyPr wrap="square" rtlCol="0">
            <a:spAutoFit/>
          </a:bodyPr>
          <a:lstStyle/>
          <a:p>
            <a:r>
              <a:rPr lang="en-US" sz="1200" dirty="0"/>
              <a:t>Fig. 27 Small-signal model of the conventional active power control.</a:t>
            </a:r>
          </a:p>
        </p:txBody>
      </p:sp>
    </p:spTree>
    <p:extLst>
      <p:ext uri="{BB962C8B-B14F-4D97-AF65-F5344CB8AC3E}">
        <p14:creationId xmlns:p14="http://schemas.microsoft.com/office/powerpoint/2010/main" val="2580556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553200" y="5638800"/>
            <a:ext cx="2133600" cy="365125"/>
          </a:xfrm>
        </p:spPr>
        <p:txBody>
          <a:bodyPr/>
          <a:lstStyle/>
          <a:p>
            <a:fld id="{179A9A4E-4C82-4D44-9372-C31BB3818094}" type="slidenum">
              <a:rPr lang="en-US" smtClean="0"/>
              <a:pPr/>
              <a:t>42</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Discussion of Primary Control Level Techniques</a:t>
            </a:r>
          </a:p>
        </p:txBody>
      </p:sp>
      <p:sp>
        <p:nvSpPr>
          <p:cNvPr id="3" name="TextBox 2"/>
          <p:cNvSpPr txBox="1"/>
          <p:nvPr/>
        </p:nvSpPr>
        <p:spPr>
          <a:xfrm>
            <a:off x="685800" y="685800"/>
            <a:ext cx="7848600" cy="4832092"/>
          </a:xfrm>
          <a:prstGeom prst="rect">
            <a:avLst/>
          </a:prstGeom>
          <a:noFill/>
        </p:spPr>
        <p:txBody>
          <a:bodyPr wrap="square" rtlCol="0">
            <a:spAutoFit/>
          </a:bodyPr>
          <a:lstStyle/>
          <a:p>
            <a:pPr algn="just">
              <a:spcAft>
                <a:spcPts val="600"/>
              </a:spcAft>
              <a:buClr>
                <a:srgbClr val="FF0000"/>
              </a:buClr>
            </a:pPr>
            <a:r>
              <a:rPr lang="en-US" altLang="zh-CN" sz="1600" dirty="0"/>
              <a:t>As opposed to the active load sharing technique, the conventional droop method can be implemented with no communication links, and therefore, is more reliable. However, it has some drawbacks as listed below:</a:t>
            </a:r>
          </a:p>
          <a:p>
            <a:pPr marL="285750" indent="-285750" algn="just">
              <a:spcAft>
                <a:spcPts val="600"/>
              </a:spcAft>
              <a:buClr>
                <a:srgbClr val="FF0000"/>
              </a:buClr>
              <a:buFont typeface="Arial" panose="020B0604020202020204" pitchFamily="34" charset="0"/>
              <a:buChar char="•"/>
            </a:pPr>
            <a:r>
              <a:rPr lang="en-US" altLang="zh-CN" sz="1600" dirty="0"/>
              <a:t>Since there is only one control variable for each droop characteristic, it is impossible to satisfy more than one control objectives. As an example, a design tradeoff needs to be considered between the time constant of the control system and the voltage and frequency regulation.</a:t>
            </a:r>
          </a:p>
          <a:p>
            <a:pPr marL="285750" indent="-285750" algn="just">
              <a:spcAft>
                <a:spcPts val="600"/>
              </a:spcAft>
              <a:buClr>
                <a:srgbClr val="FF0000"/>
              </a:buClr>
              <a:buFont typeface="Arial" panose="020B0604020202020204" pitchFamily="34" charset="0"/>
              <a:buChar char="•"/>
            </a:pPr>
            <a:r>
              <a:rPr lang="en-US" altLang="zh-CN" sz="1600" dirty="0"/>
              <a:t>The conventional droop method is developed assuming highly inductive effective impedance between the VSC and the AC bus. However, this assumption is challenged in microgrid applications since low-voltage transmission lines are mainly resistive. Thus, (41) is not valid for microgrid applications [4].</a:t>
            </a:r>
          </a:p>
          <a:p>
            <a:pPr marL="285750" indent="-285750" algn="just">
              <a:spcAft>
                <a:spcPts val="600"/>
              </a:spcAft>
              <a:buClr>
                <a:srgbClr val="FF0000"/>
              </a:buClr>
              <a:buFont typeface="Arial" panose="020B0604020202020204" pitchFamily="34" charset="0"/>
              <a:buChar char="•"/>
            </a:pPr>
            <a:r>
              <a:rPr lang="en-US" altLang="zh-CN" sz="1600" dirty="0"/>
              <a:t>As opposed to the frequency, the voltage is not a global quantity in the microgrid. Thus, the reactive power control in (42) may adversely affect the voltage regulation for critical loads [9].</a:t>
            </a:r>
          </a:p>
          <a:p>
            <a:pPr marL="285750" indent="-285750" algn="just">
              <a:spcAft>
                <a:spcPts val="600"/>
              </a:spcAft>
              <a:buClr>
                <a:srgbClr val="FF0000"/>
              </a:buClr>
              <a:buFont typeface="Arial" panose="020B0604020202020204" pitchFamily="34" charset="0"/>
              <a:buChar char="•"/>
            </a:pPr>
            <a:r>
              <a:rPr lang="en-US" altLang="zh-CN" sz="1600" dirty="0"/>
              <a:t>In case of nonlinear loads, the conventional droop method is unable to distinguish the load current harmonics from the circulating current. Moreover, the current harmonics distorts the DER output voltage. The conventional droop method can be modified to reduce the total harmonic distortion (THD) of the output voltages.</a:t>
            </a:r>
          </a:p>
        </p:txBody>
      </p:sp>
      <p:sp>
        <p:nvSpPr>
          <p:cNvPr id="10" name="Rectangle 5">
            <a:extLst>
              <a:ext uri="{FF2B5EF4-FFF2-40B4-BE49-F238E27FC236}">
                <a16:creationId xmlns:a16="http://schemas.microsoft.com/office/drawing/2014/main" id="{C28613D7-09BE-4B01-8107-DE743BDA087B}"/>
              </a:ext>
            </a:extLst>
          </p:cNvPr>
          <p:cNvSpPr/>
          <p:nvPr/>
        </p:nvSpPr>
        <p:spPr>
          <a:xfrm>
            <a:off x="640492" y="5410200"/>
            <a:ext cx="8001000" cy="707886"/>
          </a:xfrm>
          <a:prstGeom prst="rect">
            <a:avLst/>
          </a:prstGeom>
        </p:spPr>
        <p:txBody>
          <a:bodyPr wrap="square">
            <a:spAutoFit/>
          </a:bodyPr>
          <a:lstStyle/>
          <a:p>
            <a:pPr algn="just"/>
            <a:r>
              <a:rPr lang="en-US" altLang="zh-CN" sz="1000" dirty="0"/>
              <a:t>[4] A. </a:t>
            </a:r>
            <a:r>
              <a:rPr lang="en-US" altLang="zh-CN" sz="1000" dirty="0" err="1"/>
              <a:t>Bidram</a:t>
            </a:r>
            <a:r>
              <a:rPr lang="en-US" altLang="zh-CN" sz="1000" dirty="0"/>
              <a:t> and A. Davoudi, "Hierarchical Structure of Microgrids Control System," in </a:t>
            </a:r>
            <a:r>
              <a:rPr lang="en-US" altLang="zh-CN" sz="1000" i="1" dirty="0"/>
              <a:t>IEEE Transactions on Smart Grid</a:t>
            </a:r>
            <a:r>
              <a:rPr lang="en-US" altLang="zh-CN" sz="1000" dirty="0"/>
              <a:t>, vol. 3, no. 4, pp. 1963-1976, Dec. 2012.</a:t>
            </a:r>
          </a:p>
          <a:p>
            <a:pPr algn="just"/>
            <a:r>
              <a:rPr lang="en-US" altLang="zh-CN" sz="1000" dirty="0"/>
              <a:t>[9] E. </a:t>
            </a:r>
            <a:r>
              <a:rPr lang="en-US" altLang="zh-CN" sz="1000" dirty="0" err="1"/>
              <a:t>Rokrok</a:t>
            </a:r>
            <a:r>
              <a:rPr lang="en-US" altLang="zh-CN" sz="1000" dirty="0"/>
              <a:t> and M. E. H. Golshan, “Adaptive voltage droop method for voltage source converters in an islanded </a:t>
            </a:r>
            <a:r>
              <a:rPr lang="en-US" altLang="zh-CN" sz="1000" dirty="0" err="1"/>
              <a:t>multibus</a:t>
            </a:r>
            <a:r>
              <a:rPr lang="en-US" altLang="zh-CN" sz="1000" dirty="0"/>
              <a:t> microgrid,” IET Gen., Trans., Dist., vol. 4, no. 5, pp. 562–578, 2010.</a:t>
            </a:r>
          </a:p>
        </p:txBody>
      </p:sp>
    </p:spTree>
    <p:extLst>
      <p:ext uri="{BB962C8B-B14F-4D97-AF65-F5344CB8AC3E}">
        <p14:creationId xmlns:p14="http://schemas.microsoft.com/office/powerpoint/2010/main" val="594558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553200" y="5638800"/>
            <a:ext cx="2133600" cy="365125"/>
          </a:xfrm>
        </p:spPr>
        <p:txBody>
          <a:bodyPr/>
          <a:lstStyle/>
          <a:p>
            <a:fld id="{179A9A4E-4C82-4D44-9372-C31BB3818094}" type="slidenum">
              <a:rPr lang="en-US" smtClean="0"/>
              <a:pPr/>
              <a:t>43</a:t>
            </a:fld>
            <a:endParaRPr lang="en-US" dirty="0"/>
          </a:p>
        </p:txBody>
      </p:sp>
      <p:sp>
        <p:nvSpPr>
          <p:cNvPr id="5" name="Text Placeholder 4"/>
          <p:cNvSpPr>
            <a:spLocks noGrp="1"/>
          </p:cNvSpPr>
          <p:nvPr>
            <p:ph type="body" sz="quarter" idx="10"/>
          </p:nvPr>
        </p:nvSpPr>
        <p:spPr/>
        <p:txBody>
          <a:bodyPr/>
          <a:lstStyle/>
          <a:p>
            <a:endParaRPr lang="en-US"/>
          </a:p>
        </p:txBody>
      </p:sp>
      <p:sp>
        <p:nvSpPr>
          <p:cNvPr id="10" name="Rectangle 5">
            <a:extLst>
              <a:ext uri="{FF2B5EF4-FFF2-40B4-BE49-F238E27FC236}">
                <a16:creationId xmlns:a16="http://schemas.microsoft.com/office/drawing/2014/main" id="{C28613D7-09BE-4B01-8107-DE743BDA087B}"/>
              </a:ext>
            </a:extLst>
          </p:cNvPr>
          <p:cNvSpPr/>
          <p:nvPr/>
        </p:nvSpPr>
        <p:spPr>
          <a:xfrm>
            <a:off x="457200" y="5311914"/>
            <a:ext cx="8153400" cy="707886"/>
          </a:xfrm>
          <a:prstGeom prst="rect">
            <a:avLst/>
          </a:prstGeom>
        </p:spPr>
        <p:txBody>
          <a:bodyPr wrap="square">
            <a:spAutoFit/>
          </a:bodyPr>
          <a:lstStyle/>
          <a:p>
            <a:pPr algn="just"/>
            <a:r>
              <a:rPr lang="en-US" altLang="zh-CN" sz="1000" dirty="0"/>
              <a:t>[10] M. C. </a:t>
            </a:r>
            <a:r>
              <a:rPr lang="en-US" altLang="zh-CN" sz="1000" dirty="0" err="1"/>
              <a:t>Chandorkar</a:t>
            </a:r>
            <a:r>
              <a:rPr lang="en-US" altLang="zh-CN" sz="1000" dirty="0"/>
              <a:t>, D. M. Divan, and R. </a:t>
            </a:r>
            <a:r>
              <a:rPr lang="en-US" altLang="zh-CN" sz="1000" dirty="0" err="1"/>
              <a:t>Adapa</a:t>
            </a:r>
            <a:r>
              <a:rPr lang="en-US" altLang="zh-CN" sz="1000" dirty="0"/>
              <a:t>, “Control of parallel connected inverters in standalone AC supply systems,” IEEE Trans. Ind. Appl., vol. 29, pp. 136–143, Jan./Feb. 1993.</a:t>
            </a:r>
          </a:p>
          <a:p>
            <a:pPr algn="just"/>
            <a:r>
              <a:rPr lang="en-US" altLang="zh-CN" sz="1000" dirty="0"/>
              <a:t>[11] C. K. Sao and W. Lehn, “Autonomous load sharing of voltage source converters,” IEEE Trans. Power Del., vol. 20, pp. 1009–1016, Apr. 2005.</a:t>
            </a:r>
          </a:p>
          <a:p>
            <a:pPr algn="just"/>
            <a:r>
              <a:rPr lang="en-US" altLang="zh-CN" sz="1000" dirty="0"/>
              <a:t>[12] C. K. Sao and W. Lehn, “Control and power management of converter fed microgrids,” IEEE Trans. Power Syst., vol. 23, pp. 1088–1098, Aug. 2008.</a:t>
            </a:r>
          </a:p>
        </p:txBody>
      </p:sp>
      <p:sp>
        <p:nvSpPr>
          <p:cNvPr id="11" name="文本框 10">
            <a:extLst>
              <a:ext uri="{FF2B5EF4-FFF2-40B4-BE49-F238E27FC236}">
                <a16:creationId xmlns:a16="http://schemas.microsoft.com/office/drawing/2014/main" id="{7363DA30-5DB7-4E12-95FE-184DA5F605A2}"/>
              </a:ext>
            </a:extLst>
          </p:cNvPr>
          <p:cNvSpPr txBox="1"/>
          <p:nvPr/>
        </p:nvSpPr>
        <p:spPr>
          <a:xfrm>
            <a:off x="1143000" y="609600"/>
            <a:ext cx="6781800" cy="461665"/>
          </a:xfrm>
          <a:prstGeom prst="rect">
            <a:avLst/>
          </a:prstGeom>
          <a:solidFill>
            <a:schemeClr val="bg1"/>
          </a:solidFill>
        </p:spPr>
        <p:txBody>
          <a:bodyPr wrap="square" rtlCol="0">
            <a:spAutoFit/>
          </a:bodyPr>
          <a:lstStyle/>
          <a:p>
            <a:pPr algn="ctr"/>
            <a:r>
              <a:rPr lang="en-US" altLang="zh-CN" sz="1200" dirty="0">
                <a:latin typeface="Times" panose="02020603050405020304" pitchFamily="18" charset="0"/>
                <a:cs typeface="Times" panose="02020603050405020304" pitchFamily="18" charset="0"/>
              </a:rPr>
              <a:t>TABLE III</a:t>
            </a:r>
          </a:p>
          <a:p>
            <a:pPr algn="ctr"/>
            <a:r>
              <a:rPr lang="en-US" altLang="zh-CN" sz="1200" dirty="0">
                <a:latin typeface="Times" panose="02020603050405020304" pitchFamily="18" charset="0"/>
                <a:cs typeface="Times" panose="02020603050405020304" pitchFamily="18" charset="0"/>
              </a:rPr>
              <a:t>POTENTIAL ADVANTAGES AND DISADVANTAGES OF THE DISCUSSED DROOP METHODS</a:t>
            </a:r>
            <a:endParaRPr lang="zh-CN" altLang="en-US" sz="1200" dirty="0">
              <a:latin typeface="Times" panose="02020603050405020304" pitchFamily="18" charset="0"/>
              <a:cs typeface="Times" panose="02020603050405020304" pitchFamily="18" charset="0"/>
            </a:endParaRPr>
          </a:p>
        </p:txBody>
      </p:sp>
      <p:graphicFrame>
        <p:nvGraphicFramePr>
          <p:cNvPr id="12" name="表格 12">
            <a:extLst>
              <a:ext uri="{FF2B5EF4-FFF2-40B4-BE49-F238E27FC236}">
                <a16:creationId xmlns:a16="http://schemas.microsoft.com/office/drawing/2014/main" id="{ACB56E03-F062-449D-9DEA-2BEF498E9AEB}"/>
              </a:ext>
            </a:extLst>
          </p:cNvPr>
          <p:cNvGraphicFramePr>
            <a:graphicFrameLocks noGrp="1"/>
          </p:cNvGraphicFramePr>
          <p:nvPr>
            <p:extLst>
              <p:ext uri="{D42A27DB-BD31-4B8C-83A1-F6EECF244321}">
                <p14:modId xmlns:p14="http://schemas.microsoft.com/office/powerpoint/2010/main" val="265052449"/>
              </p:ext>
            </p:extLst>
          </p:nvPr>
        </p:nvGraphicFramePr>
        <p:xfrm>
          <a:off x="419100" y="1066800"/>
          <a:ext cx="8343900" cy="4180499"/>
        </p:xfrm>
        <a:graphic>
          <a:graphicData uri="http://schemas.openxmlformats.org/drawingml/2006/table">
            <a:tbl>
              <a:tblPr firstRow="1" bandRow="1">
                <a:tableStyleId>{21E4AEA4-8DFA-4A89-87EB-49C32662AFE0}</a:tableStyleId>
              </a:tblPr>
              <a:tblGrid>
                <a:gridCol w="1333500">
                  <a:extLst>
                    <a:ext uri="{9D8B030D-6E8A-4147-A177-3AD203B41FA5}">
                      <a16:colId xmlns:a16="http://schemas.microsoft.com/office/drawing/2014/main" val="2287581785"/>
                    </a:ext>
                  </a:extLst>
                </a:gridCol>
                <a:gridCol w="3312640">
                  <a:extLst>
                    <a:ext uri="{9D8B030D-6E8A-4147-A177-3AD203B41FA5}">
                      <a16:colId xmlns:a16="http://schemas.microsoft.com/office/drawing/2014/main" val="2157193481"/>
                    </a:ext>
                  </a:extLst>
                </a:gridCol>
                <a:gridCol w="3697760">
                  <a:extLst>
                    <a:ext uri="{9D8B030D-6E8A-4147-A177-3AD203B41FA5}">
                      <a16:colId xmlns:a16="http://schemas.microsoft.com/office/drawing/2014/main" val="4163715873"/>
                    </a:ext>
                  </a:extLst>
                </a:gridCol>
              </a:tblGrid>
              <a:tr h="614099">
                <a:tc>
                  <a:txBody>
                    <a:bodyPr/>
                    <a:lstStyle/>
                    <a:p>
                      <a:pPr algn="ctr"/>
                      <a:r>
                        <a:rPr lang="en-US" altLang="zh-CN" sz="1200" dirty="0">
                          <a:latin typeface="Times" panose="02020603050405020304" pitchFamily="18" charset="0"/>
                          <a:cs typeface="Times" panose="02020603050405020304" pitchFamily="18" charset="0"/>
                        </a:rPr>
                        <a:t>Droop Method</a:t>
                      </a:r>
                      <a:endParaRPr lang="zh-CN" altLang="en-US" sz="1200" dirty="0">
                        <a:latin typeface="Times" panose="02020603050405020304" pitchFamily="18" charset="0"/>
                        <a:cs typeface="Times" panose="02020603050405020304" pitchFamily="18" charset="0"/>
                      </a:endParaRPr>
                    </a:p>
                  </a:txBody>
                  <a:tcPr anchor="ctr"/>
                </a:tc>
                <a:tc>
                  <a:txBody>
                    <a:bodyPr/>
                    <a:lstStyle/>
                    <a:p>
                      <a:pPr algn="ctr"/>
                      <a:r>
                        <a:rPr lang="en-US" altLang="zh-CN" sz="1200" dirty="0">
                          <a:latin typeface="Times" panose="02020603050405020304" pitchFamily="18" charset="0"/>
                          <a:cs typeface="Times" panose="02020603050405020304" pitchFamily="18" charset="0"/>
                        </a:rPr>
                        <a:t>Potential advantages</a:t>
                      </a:r>
                      <a:endParaRPr lang="zh-CN" altLang="en-US" sz="1200" dirty="0">
                        <a:latin typeface="Times" panose="02020603050405020304" pitchFamily="18" charset="0"/>
                        <a:cs typeface="Times" panose="02020603050405020304" pitchFamily="18"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200" dirty="0">
                          <a:latin typeface="Times" panose="02020603050405020304" pitchFamily="18" charset="0"/>
                          <a:cs typeface="Times" panose="02020603050405020304" pitchFamily="18" charset="0"/>
                        </a:rPr>
                        <a:t>Potential disadvantages</a:t>
                      </a:r>
                      <a:endParaRPr lang="zh-CN" altLang="en-US" sz="12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944842357"/>
                  </a:ext>
                </a:extLst>
              </a:tr>
              <a:tr h="1005960">
                <a:tc>
                  <a:txBody>
                    <a:bodyPr/>
                    <a:lstStyle/>
                    <a:p>
                      <a:pPr algn="ctr"/>
                      <a:r>
                        <a:rPr lang="en-US" altLang="zh-CN" sz="1200" dirty="0">
                          <a:latin typeface="Times" panose="02020603050405020304" pitchFamily="18" charset="0"/>
                          <a:cs typeface="Times" panose="02020603050405020304" pitchFamily="18" charset="0"/>
                        </a:rPr>
                        <a:t>Conventional droop method [10]</a:t>
                      </a:r>
                      <a:endParaRPr lang="zh-CN" altLang="en-US" sz="1200" dirty="0">
                        <a:latin typeface="Times" panose="02020603050405020304" pitchFamily="18" charset="0"/>
                        <a:cs typeface="Times" panose="02020603050405020304" pitchFamily="18" charset="0"/>
                      </a:endParaRPr>
                    </a:p>
                  </a:txBody>
                  <a:tcPr anchor="ctr"/>
                </a:tc>
                <a:tc>
                  <a:txBody>
                    <a:bodyPr/>
                    <a:lstStyle/>
                    <a:p>
                      <a:pPr marL="285750" indent="-285750" algn="l">
                        <a:buFont typeface="Arial" panose="020B0604020202020204" pitchFamily="34" charset="0"/>
                        <a:buChar char="•"/>
                      </a:pPr>
                      <a:r>
                        <a:rPr lang="en-US" altLang="zh-CN" sz="1200" dirty="0">
                          <a:latin typeface="Times" panose="02020603050405020304" pitchFamily="18" charset="0"/>
                          <a:cs typeface="Times" panose="02020603050405020304" pitchFamily="18" charset="0"/>
                        </a:rPr>
                        <a:t>Simple implementation</a:t>
                      </a:r>
                      <a:endParaRPr lang="zh-CN" altLang="en-US" sz="1200" dirty="0">
                        <a:latin typeface="Times" panose="02020603050405020304" pitchFamily="18" charset="0"/>
                        <a:cs typeface="Times" panose="02020603050405020304" pitchFamily="18" charset="0"/>
                      </a:endParaRPr>
                    </a:p>
                  </a:txBody>
                  <a:tcPr anchor="ctr"/>
                </a:tc>
                <a:tc>
                  <a:txBody>
                    <a:bodyPr/>
                    <a:lstStyle/>
                    <a:p>
                      <a:pPr marL="285750" indent="-285750" algn="l">
                        <a:buFont typeface="Arial" panose="020B0604020202020204" pitchFamily="34" charset="0"/>
                        <a:buChar char="•"/>
                      </a:pPr>
                      <a:r>
                        <a:rPr lang="en-US" altLang="zh-CN" sz="1200" dirty="0">
                          <a:latin typeface="Times" panose="02020603050405020304" pitchFamily="18" charset="0"/>
                          <a:cs typeface="Times" panose="02020603050405020304" pitchFamily="18" charset="0"/>
                        </a:rPr>
                        <a:t>Affected by the system parameters.</a:t>
                      </a:r>
                    </a:p>
                    <a:p>
                      <a:pPr marL="285750" indent="-285750" algn="l">
                        <a:buFont typeface="Arial" panose="020B0604020202020204" pitchFamily="34" charset="0"/>
                        <a:buChar char="•"/>
                      </a:pPr>
                      <a:r>
                        <a:rPr lang="en-US" altLang="zh-CN" sz="1200" dirty="0">
                          <a:latin typeface="Times" panose="02020603050405020304" pitchFamily="18" charset="0"/>
                          <a:cs typeface="Times" panose="02020603050405020304" pitchFamily="18" charset="0"/>
                        </a:rPr>
                        <a:t>Only functional for highly inductive transmission lines.</a:t>
                      </a:r>
                    </a:p>
                    <a:p>
                      <a:pPr marL="285750" indent="-285750" algn="l">
                        <a:buFont typeface="Arial" panose="020B0604020202020204" pitchFamily="34" charset="0"/>
                        <a:buChar char="•"/>
                      </a:pPr>
                      <a:r>
                        <a:rPr lang="en-US" altLang="zh-CN" sz="1200" dirty="0">
                          <a:latin typeface="Times" panose="02020603050405020304" pitchFamily="18" charset="0"/>
                          <a:cs typeface="Times" panose="02020603050405020304" pitchFamily="18" charset="0"/>
                        </a:rPr>
                        <a:t>Cannot handle nonlinear loads.</a:t>
                      </a:r>
                    </a:p>
                    <a:p>
                      <a:pPr marL="285750" indent="-285750" algn="l">
                        <a:buFont typeface="Arial" panose="020B0604020202020204" pitchFamily="34" charset="0"/>
                        <a:buChar char="•"/>
                      </a:pPr>
                      <a:r>
                        <a:rPr lang="en-US" altLang="zh-CN" sz="1200" dirty="0">
                          <a:latin typeface="Times" panose="02020603050405020304" pitchFamily="18" charset="0"/>
                          <a:cs typeface="Times" panose="02020603050405020304" pitchFamily="18" charset="0"/>
                        </a:rPr>
                        <a:t>Voltage regulation is not guaranteed.</a:t>
                      </a:r>
                    </a:p>
                    <a:p>
                      <a:pPr marL="285750" indent="-285750" algn="l">
                        <a:buFont typeface="Arial" panose="020B0604020202020204" pitchFamily="34" charset="0"/>
                        <a:buChar char="•"/>
                      </a:pPr>
                      <a:r>
                        <a:rPr lang="en-US" altLang="zh-CN" sz="1200" dirty="0">
                          <a:latin typeface="Times" panose="02020603050405020304" pitchFamily="18" charset="0"/>
                          <a:cs typeface="Times" panose="02020603050405020304" pitchFamily="18" charset="0"/>
                        </a:rPr>
                        <a:t>Adjusting the controller speed for the active and reactive power controllers can affect the voltage and frequency controls.</a:t>
                      </a:r>
                      <a:endParaRPr lang="zh-CN" altLang="en-US" sz="12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709511471"/>
                  </a:ext>
                </a:extLst>
              </a:tr>
              <a:tr h="1005960">
                <a:tc>
                  <a:txBody>
                    <a:bodyPr/>
                    <a:lstStyle/>
                    <a:p>
                      <a:pPr algn="ctr"/>
                      <a:r>
                        <a:rPr lang="en-US" altLang="zh-CN" sz="1200" dirty="0">
                          <a:latin typeface="Times" panose="02020603050405020304" pitchFamily="18" charset="0"/>
                          <a:cs typeface="Times" panose="02020603050405020304" pitchFamily="18" charset="0"/>
                        </a:rPr>
                        <a:t>Adjustable load sharing method [11]</a:t>
                      </a:r>
                      <a:endParaRPr lang="zh-CN" altLang="en-US" sz="1200" dirty="0">
                        <a:latin typeface="Times" panose="02020603050405020304" pitchFamily="18" charset="0"/>
                        <a:cs typeface="Times" panose="02020603050405020304" pitchFamily="18" charset="0"/>
                      </a:endParaRPr>
                    </a:p>
                  </a:txBody>
                  <a:tcPr anchor="ct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latin typeface="Times" panose="02020603050405020304" pitchFamily="18" charset="0"/>
                          <a:cs typeface="Times" panose="02020603050405020304" pitchFamily="18" charset="0"/>
                        </a:rPr>
                        <a:t>Adjusting the controller speed for the active and reactive power controllers can affect the voltage and frequency controls.</a:t>
                      </a:r>
                      <a:endParaRPr lang="zh-CN" altLang="en-US" sz="1200" dirty="0">
                        <a:latin typeface="Times" panose="02020603050405020304" pitchFamily="18" charset="0"/>
                        <a:cs typeface="Times" panose="02020603050405020304" pitchFamily="18" charset="0"/>
                      </a:endParaRPr>
                    </a:p>
                    <a:p>
                      <a:pPr marL="171450" indent="-171450" algn="l">
                        <a:buFont typeface="Arial" panose="020B0604020202020204" pitchFamily="34" charset="0"/>
                        <a:buChar char="•"/>
                      </a:pPr>
                      <a:r>
                        <a:rPr lang="en-US" altLang="zh-CN" sz="1200" dirty="0">
                          <a:latin typeface="Times" panose="02020603050405020304" pitchFamily="18" charset="0"/>
                          <a:cs typeface="Times" panose="02020603050405020304" pitchFamily="18" charset="0"/>
                        </a:rPr>
                        <a:t>Robust to the system parameter variations.</a:t>
                      </a:r>
                    </a:p>
                    <a:p>
                      <a:pPr marL="171450" indent="-171450" algn="l">
                        <a:buFont typeface="Arial" panose="020B0604020202020204" pitchFamily="34" charset="0"/>
                        <a:buChar char="•"/>
                      </a:pPr>
                      <a:r>
                        <a:rPr lang="en-US" altLang="zh-CN" sz="1200" dirty="0">
                          <a:latin typeface="Times" panose="02020603050405020304" pitchFamily="18" charset="0"/>
                          <a:cs typeface="Times" panose="02020603050405020304" pitchFamily="18" charset="0"/>
                        </a:rPr>
                        <a:t>Improved voltage regulation.</a:t>
                      </a:r>
                      <a:endParaRPr lang="zh-CN" altLang="en-US" sz="1200" dirty="0">
                        <a:latin typeface="Times" panose="02020603050405020304" pitchFamily="18" charset="0"/>
                        <a:cs typeface="Times" panose="02020603050405020304" pitchFamily="18" charset="0"/>
                      </a:endParaRPr>
                    </a:p>
                  </a:txBody>
                  <a:tcPr anchor="ctr"/>
                </a:tc>
                <a:tc>
                  <a:txBody>
                    <a:bodyPr/>
                    <a:lstStyle/>
                    <a:p>
                      <a:pPr marL="171450" indent="-171450" algn="l">
                        <a:buFont typeface="Arial" panose="020B0604020202020204" pitchFamily="34" charset="0"/>
                        <a:buChar char="•"/>
                      </a:pPr>
                      <a:r>
                        <a:rPr lang="en-US" altLang="zh-CN" sz="1200" dirty="0">
                          <a:latin typeface="Times" panose="02020603050405020304" pitchFamily="18" charset="0"/>
                          <a:cs typeface="Times" panose="02020603050405020304" pitchFamily="18" charset="0"/>
                        </a:rPr>
                        <a:t>Cannot handle nonlinear loads.</a:t>
                      </a:r>
                      <a:endParaRPr lang="zh-CN" altLang="en-US" sz="12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3431141584"/>
                  </a:ext>
                </a:extLst>
              </a:tr>
              <a:tr h="1005960">
                <a:tc>
                  <a:txBody>
                    <a:bodyPr/>
                    <a:lstStyle/>
                    <a:p>
                      <a:pPr algn="ctr"/>
                      <a:r>
                        <a:rPr lang="en-US" altLang="zh-CN" sz="1200" dirty="0">
                          <a:latin typeface="Times" panose="02020603050405020304" pitchFamily="18" charset="0"/>
                          <a:cs typeface="Times" panose="02020603050405020304" pitchFamily="18" charset="0"/>
                        </a:rPr>
                        <a:t>VPD/FQB droop method [12]</a:t>
                      </a:r>
                      <a:endParaRPr lang="zh-CN" altLang="en-US" sz="1200" dirty="0">
                        <a:latin typeface="Times" panose="02020603050405020304" pitchFamily="18" charset="0"/>
                        <a:cs typeface="Times" panose="02020603050405020304" pitchFamily="18" charset="0"/>
                      </a:endParaRPr>
                    </a:p>
                  </a:txBody>
                  <a:tcPr anchor="ct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latin typeface="Times" panose="02020603050405020304" pitchFamily="18" charset="0"/>
                          <a:cs typeface="Times" panose="02020603050405020304" pitchFamily="18" charset="0"/>
                        </a:rPr>
                        <a:t>Simple implementation</a:t>
                      </a:r>
                      <a:endParaRPr lang="zh-CN" altLang="en-US" sz="1200" dirty="0">
                        <a:latin typeface="Times" panose="02020603050405020304" pitchFamily="18" charset="0"/>
                        <a:cs typeface="Times"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latin typeface="Times" panose="02020603050405020304" pitchFamily="18" charset="0"/>
                          <a:cs typeface="Times" panose="02020603050405020304" pitchFamily="18" charset="0"/>
                        </a:rPr>
                        <a:t>Adjusting the controller speed for the active and reactive power controllers can affect the voltage and frequency controls.</a:t>
                      </a:r>
                      <a:endParaRPr lang="zh-CN" altLang="en-US" sz="1200" dirty="0">
                        <a:latin typeface="Times" panose="02020603050405020304" pitchFamily="18" charset="0"/>
                        <a:cs typeface="Times" panose="02020603050405020304" pitchFamily="18" charset="0"/>
                      </a:endParaRPr>
                    </a:p>
                  </a:txBody>
                  <a:tcPr anchor="ct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latin typeface="Times" panose="02020603050405020304" pitchFamily="18" charset="0"/>
                          <a:cs typeface="Times" panose="02020603050405020304" pitchFamily="18" charset="0"/>
                        </a:rPr>
                        <a:t>Affected by the system parameters.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latin typeface="Times" panose="02020603050405020304" pitchFamily="18" charset="0"/>
                          <a:cs typeface="Times" panose="02020603050405020304" pitchFamily="18" charset="0"/>
                        </a:rPr>
                        <a:t>Only functional for highly inductive transmission lines.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latin typeface="Times" panose="02020603050405020304" pitchFamily="18" charset="0"/>
                          <a:cs typeface="Times" panose="02020603050405020304" pitchFamily="18" charset="0"/>
                        </a:rPr>
                        <a:t>Cannot handle nonlinear loads.</a:t>
                      </a:r>
                    </a:p>
                  </a:txBody>
                  <a:tcPr anchor="ctr"/>
                </a:tc>
                <a:extLst>
                  <a:ext uri="{0D108BD9-81ED-4DB2-BD59-A6C34878D82A}">
                    <a16:rowId xmlns:a16="http://schemas.microsoft.com/office/drawing/2014/main" val="1514169914"/>
                  </a:ext>
                </a:extLst>
              </a:tr>
            </a:tbl>
          </a:graphicData>
        </a:graphic>
      </p:graphicFrame>
      <p:sp>
        <p:nvSpPr>
          <p:cNvPr id="14" name="Title 1">
            <a:extLst>
              <a:ext uri="{FF2B5EF4-FFF2-40B4-BE49-F238E27FC236}">
                <a16:creationId xmlns:a16="http://schemas.microsoft.com/office/drawing/2014/main" id="{25625998-7BF8-48BE-B218-749A9A4E456D}"/>
              </a:ext>
            </a:extLst>
          </p:cNvPr>
          <p:cNvSpPr txBox="1">
            <a:spLocks/>
          </p:cNvSpPr>
          <p:nvPr/>
        </p:nvSpPr>
        <p:spPr bwMode="auto">
          <a:xfrm>
            <a:off x="11394" y="599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Discussion of Primary Control Level Techniques</a:t>
            </a:r>
          </a:p>
        </p:txBody>
      </p:sp>
    </p:spTree>
    <p:extLst>
      <p:ext uri="{BB962C8B-B14F-4D97-AF65-F5344CB8AC3E}">
        <p14:creationId xmlns:p14="http://schemas.microsoft.com/office/powerpoint/2010/main" val="4036537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6553200" y="5638800"/>
            <a:ext cx="2133600" cy="365125"/>
          </a:xfrm>
        </p:spPr>
        <p:txBody>
          <a:bodyPr/>
          <a:lstStyle/>
          <a:p>
            <a:fld id="{179A9A4E-4C82-4D44-9372-C31BB3818094}" type="slidenum">
              <a:rPr lang="en-US" smtClean="0"/>
              <a:pPr/>
              <a:t>44</a:t>
            </a:fld>
            <a:endParaRPr lang="en-US" dirty="0"/>
          </a:p>
        </p:txBody>
      </p:sp>
      <p:sp>
        <p:nvSpPr>
          <p:cNvPr id="5" name="Text Placeholder 4"/>
          <p:cNvSpPr>
            <a:spLocks noGrp="1"/>
          </p:cNvSpPr>
          <p:nvPr>
            <p:ph type="body" sz="quarter" idx="10"/>
          </p:nvPr>
        </p:nvSpPr>
        <p:spPr/>
        <p:txBody>
          <a:bodyPr/>
          <a:lstStyle/>
          <a:p>
            <a:endParaRPr lang="en-US"/>
          </a:p>
        </p:txBody>
      </p:sp>
      <p:graphicFrame>
        <p:nvGraphicFramePr>
          <p:cNvPr id="12" name="表格 12">
            <a:extLst>
              <a:ext uri="{FF2B5EF4-FFF2-40B4-BE49-F238E27FC236}">
                <a16:creationId xmlns:a16="http://schemas.microsoft.com/office/drawing/2014/main" id="{ACB56E03-F062-449D-9DEA-2BEF498E9AEB}"/>
              </a:ext>
            </a:extLst>
          </p:cNvPr>
          <p:cNvGraphicFramePr>
            <a:graphicFrameLocks noGrp="1"/>
          </p:cNvGraphicFramePr>
          <p:nvPr>
            <p:extLst>
              <p:ext uri="{D42A27DB-BD31-4B8C-83A1-F6EECF244321}">
                <p14:modId xmlns:p14="http://schemas.microsoft.com/office/powerpoint/2010/main" val="3629656556"/>
              </p:ext>
            </p:extLst>
          </p:nvPr>
        </p:nvGraphicFramePr>
        <p:xfrm>
          <a:off x="381000" y="581516"/>
          <a:ext cx="8382000" cy="5318760"/>
        </p:xfrm>
        <a:graphic>
          <a:graphicData uri="http://schemas.openxmlformats.org/drawingml/2006/table">
            <a:tbl>
              <a:tblPr firstRow="1" bandRow="1">
                <a:tableStyleId>{21E4AEA4-8DFA-4A89-87EB-49C32662AFE0}</a:tableStyleId>
              </a:tblPr>
              <a:tblGrid>
                <a:gridCol w="1112655">
                  <a:extLst>
                    <a:ext uri="{9D8B030D-6E8A-4147-A177-3AD203B41FA5}">
                      <a16:colId xmlns:a16="http://schemas.microsoft.com/office/drawing/2014/main" val="2287581785"/>
                    </a:ext>
                  </a:extLst>
                </a:gridCol>
                <a:gridCol w="3486318">
                  <a:extLst>
                    <a:ext uri="{9D8B030D-6E8A-4147-A177-3AD203B41FA5}">
                      <a16:colId xmlns:a16="http://schemas.microsoft.com/office/drawing/2014/main" val="2157193481"/>
                    </a:ext>
                  </a:extLst>
                </a:gridCol>
                <a:gridCol w="3783027">
                  <a:extLst>
                    <a:ext uri="{9D8B030D-6E8A-4147-A177-3AD203B41FA5}">
                      <a16:colId xmlns:a16="http://schemas.microsoft.com/office/drawing/2014/main" val="4163715873"/>
                    </a:ext>
                  </a:extLst>
                </a:gridCol>
              </a:tblGrid>
              <a:tr h="1008982">
                <a:tc>
                  <a:txBody>
                    <a:bodyPr/>
                    <a:lstStyle/>
                    <a:p>
                      <a:pPr algn="ctr"/>
                      <a:r>
                        <a:rPr lang="en-US" altLang="zh-CN" sz="1100" b="0" dirty="0">
                          <a:solidFill>
                            <a:schemeClr val="tx1"/>
                          </a:solidFill>
                          <a:latin typeface="Times" panose="02020603050405020304" pitchFamily="18" charset="0"/>
                          <a:cs typeface="Times" panose="02020603050405020304" pitchFamily="18" charset="0"/>
                        </a:rPr>
                        <a:t>Virtual frame transformation method [13]</a:t>
                      </a:r>
                      <a:endParaRPr lang="zh-CN" altLang="en-US" sz="1100" b="0" dirty="0">
                        <a:solidFill>
                          <a:schemeClr val="tx1"/>
                        </a:solidFill>
                        <a:latin typeface="Times" panose="02020603050405020304" pitchFamily="18" charset="0"/>
                        <a:cs typeface="Times" panose="02020603050405020304" pitchFamily="18" charset="0"/>
                      </a:endParaRPr>
                    </a:p>
                  </a:txBody>
                  <a:tcPr anchor="ctr">
                    <a:solidFill>
                      <a:srgbClr val="E8E8EF"/>
                    </a:solidFill>
                  </a:tcPr>
                </a:tc>
                <a:tc>
                  <a:txBody>
                    <a:bodyPr/>
                    <a:lstStyle/>
                    <a:p>
                      <a:pPr marL="171450" indent="-171450" algn="l" defTabSz="457200" rtl="0" eaLnBrk="1" latinLnBrk="0" hangingPunct="1">
                        <a:buFont typeface="Arial" panose="020B0604020202020204" pitchFamily="34" charset="0"/>
                        <a:buChar char="•"/>
                      </a:pPr>
                      <a:r>
                        <a:rPr lang="en-US" altLang="zh-CN" sz="1100" b="0" kern="1200" dirty="0">
                          <a:solidFill>
                            <a:schemeClr val="dk1"/>
                          </a:solidFill>
                          <a:latin typeface="Times" panose="02020603050405020304" pitchFamily="18" charset="0"/>
                          <a:ea typeface="+mn-ea"/>
                          <a:cs typeface="Times" panose="02020603050405020304" pitchFamily="18" charset="0"/>
                        </a:rPr>
                        <a:t>Simple implementation.</a:t>
                      </a:r>
                    </a:p>
                    <a:p>
                      <a:pPr marL="171450" indent="-171450" algn="l" defTabSz="457200" rtl="0" eaLnBrk="1" latinLnBrk="0" hangingPunct="1">
                        <a:buFont typeface="Arial" panose="020B0604020202020204" pitchFamily="34" charset="0"/>
                        <a:buChar char="•"/>
                      </a:pPr>
                      <a:r>
                        <a:rPr lang="en-US" altLang="zh-CN" sz="1100" b="0" kern="1200" dirty="0">
                          <a:solidFill>
                            <a:schemeClr val="dk1"/>
                          </a:solidFill>
                          <a:latin typeface="Times" panose="02020603050405020304" pitchFamily="18" charset="0"/>
                          <a:ea typeface="+mn-ea"/>
                          <a:cs typeface="Times" panose="02020603050405020304" pitchFamily="18" charset="0"/>
                        </a:rPr>
                        <a:t>Decoupled active and reactive power controls.</a:t>
                      </a:r>
                      <a:endParaRPr lang="zh-CN" altLang="en-US" sz="1100" b="0" kern="1200" dirty="0">
                        <a:solidFill>
                          <a:schemeClr val="dk1"/>
                        </a:solidFill>
                        <a:latin typeface="Times" panose="02020603050405020304" pitchFamily="18" charset="0"/>
                        <a:ea typeface="+mn-ea"/>
                        <a:cs typeface="Times" panose="02020603050405020304" pitchFamily="18" charset="0"/>
                      </a:endParaRPr>
                    </a:p>
                  </a:txBody>
                  <a:tcPr anchor="ctr">
                    <a:solidFill>
                      <a:srgbClr val="E8E8EF"/>
                    </a:solidFill>
                  </a:tcPr>
                </a:tc>
                <a:tc>
                  <a:txBody>
                    <a:bodyPr/>
                    <a:lstStyle/>
                    <a:p>
                      <a:pPr marL="171450" indent="-171450" algn="l" defTabSz="457200" rtl="0" eaLnBrk="1" latinLnBrk="0" hangingPunct="1">
                        <a:buFont typeface="Arial" panose="020B0604020202020204" pitchFamily="34" charset="0"/>
                        <a:buChar char="•"/>
                      </a:pPr>
                      <a:r>
                        <a:rPr lang="en-US" altLang="zh-CN" sz="1100" b="0" kern="1200" dirty="0">
                          <a:solidFill>
                            <a:schemeClr val="dk1"/>
                          </a:solidFill>
                          <a:latin typeface="Times" panose="02020603050405020304" pitchFamily="18" charset="0"/>
                          <a:ea typeface="+mn-ea"/>
                          <a:cs typeface="Times" panose="02020603050405020304" pitchFamily="18" charset="0"/>
                        </a:rPr>
                        <a:t>Cannot handle nonlinear loads.</a:t>
                      </a:r>
                    </a:p>
                    <a:p>
                      <a:pPr marL="171450" indent="-171450" algn="l" defTabSz="457200" rtl="0" eaLnBrk="1" latinLnBrk="0" hangingPunct="1">
                        <a:buFont typeface="Arial" panose="020B0604020202020204" pitchFamily="34" charset="0"/>
                        <a:buChar char="•"/>
                      </a:pPr>
                      <a:r>
                        <a:rPr lang="en-US" altLang="zh-CN" sz="1100" b="0" kern="1200" dirty="0">
                          <a:solidFill>
                            <a:schemeClr val="dk1"/>
                          </a:solidFill>
                          <a:latin typeface="Times" panose="02020603050405020304" pitchFamily="18" charset="0"/>
                          <a:ea typeface="+mn-ea"/>
                          <a:cs typeface="Times" panose="02020603050405020304" pitchFamily="18" charset="0"/>
                        </a:rPr>
                        <a:t>The line impedances should be known a priori.</a:t>
                      </a:r>
                    </a:p>
                    <a:p>
                      <a:pPr marL="171450" indent="-171450" algn="l" defTabSz="457200" rtl="0" eaLnBrk="1" latinLnBrk="0" hangingPunct="1">
                        <a:buFont typeface="Arial" panose="020B0604020202020204" pitchFamily="34" charset="0"/>
                        <a:buChar char="•"/>
                      </a:pPr>
                      <a:r>
                        <a:rPr lang="en-US" altLang="zh-CN" sz="1100" b="0" kern="1200" dirty="0">
                          <a:solidFill>
                            <a:schemeClr val="dk1"/>
                          </a:solidFill>
                          <a:latin typeface="Times" panose="02020603050405020304" pitchFamily="18" charset="0"/>
                          <a:ea typeface="+mn-ea"/>
                          <a:cs typeface="Times" panose="02020603050405020304" pitchFamily="18" charset="0"/>
                        </a:rPr>
                        <a:t>Voltage regulation is not guaranteed.</a:t>
                      </a:r>
                    </a:p>
                    <a:p>
                      <a:pPr marL="171450" indent="-171450" algn="l" defTabSz="457200" rtl="0" eaLnBrk="1" latinLnBrk="0" hangingPunct="1">
                        <a:buFont typeface="Arial" panose="020B0604020202020204" pitchFamily="34" charset="0"/>
                        <a:buChar char="•"/>
                      </a:pPr>
                      <a:r>
                        <a:rPr lang="en-US" altLang="zh-CN" sz="1100" b="0" kern="1200" dirty="0">
                          <a:solidFill>
                            <a:schemeClr val="dk1"/>
                          </a:solidFill>
                          <a:latin typeface="Times" panose="02020603050405020304" pitchFamily="18" charset="0"/>
                          <a:ea typeface="+mn-ea"/>
                          <a:cs typeface="Times" panose="02020603050405020304" pitchFamily="18" charset="0"/>
                        </a:rPr>
                        <a:t>Adjusting the controller speed for the active and reactive power controllers can affect the voltage and frequency controls.</a:t>
                      </a:r>
                      <a:endParaRPr lang="zh-CN" altLang="en-US" sz="1100" b="0" kern="1200" dirty="0">
                        <a:solidFill>
                          <a:schemeClr val="dk1"/>
                        </a:solidFill>
                        <a:latin typeface="Times" panose="02020603050405020304" pitchFamily="18" charset="0"/>
                        <a:ea typeface="+mn-ea"/>
                        <a:cs typeface="Times" panose="02020603050405020304" pitchFamily="18" charset="0"/>
                      </a:endParaRPr>
                    </a:p>
                  </a:txBody>
                  <a:tcPr anchor="ctr">
                    <a:solidFill>
                      <a:srgbClr val="E8E8EF"/>
                    </a:solidFill>
                  </a:tcPr>
                </a:tc>
                <a:extLst>
                  <a:ext uri="{0D108BD9-81ED-4DB2-BD59-A6C34878D82A}">
                    <a16:rowId xmlns:a16="http://schemas.microsoft.com/office/drawing/2014/main" val="709511471"/>
                  </a:ext>
                </a:extLst>
              </a:tr>
              <a:tr h="1008982">
                <a:tc>
                  <a:txBody>
                    <a:bodyPr/>
                    <a:lstStyle/>
                    <a:p>
                      <a:pPr algn="ctr"/>
                      <a:r>
                        <a:rPr lang="en-US" altLang="zh-CN" sz="1100" dirty="0">
                          <a:latin typeface="Times" panose="02020603050405020304" pitchFamily="18" charset="0"/>
                          <a:cs typeface="Times" panose="02020603050405020304" pitchFamily="18" charset="0"/>
                        </a:rPr>
                        <a:t>Virtual output impedance [14]</a:t>
                      </a:r>
                      <a:endParaRPr lang="zh-CN" altLang="en-US" sz="1100" dirty="0">
                        <a:latin typeface="Times" panose="02020603050405020304" pitchFamily="18" charset="0"/>
                        <a:cs typeface="Times" panose="02020603050405020304" pitchFamily="18" charset="0"/>
                      </a:endParaRPr>
                    </a:p>
                  </a:txBody>
                  <a:tcPr anchor="ctr"/>
                </a:tc>
                <a:tc>
                  <a:txBody>
                    <a:bodyPr/>
                    <a:lstStyle/>
                    <a:p>
                      <a:pPr marL="171450" indent="-171450" algn="l">
                        <a:buFont typeface="Arial" panose="020B0604020202020204" pitchFamily="34" charset="0"/>
                        <a:buChar char="•"/>
                      </a:pPr>
                      <a:r>
                        <a:rPr lang="en-US" altLang="zh-CN" sz="1100" b="0" dirty="0">
                          <a:solidFill>
                            <a:schemeClr val="tx1"/>
                          </a:solidFill>
                          <a:latin typeface="Times" panose="02020603050405020304" pitchFamily="18" charset="0"/>
                          <a:cs typeface="Times" panose="02020603050405020304" pitchFamily="18" charset="0"/>
                        </a:rPr>
                        <a:t>Simple implementation.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100" b="0" dirty="0">
                          <a:solidFill>
                            <a:schemeClr val="tx1"/>
                          </a:solidFill>
                          <a:latin typeface="Times" panose="02020603050405020304" pitchFamily="18" charset="0"/>
                          <a:cs typeface="Times" panose="02020603050405020304" pitchFamily="18" charset="0"/>
                        </a:rPr>
                        <a:t>Not affected by the system parameters.</a:t>
                      </a:r>
                    </a:p>
                    <a:p>
                      <a:pPr marL="171450" indent="-171450" algn="l">
                        <a:buFont typeface="Arial" panose="020B0604020202020204" pitchFamily="34" charset="0"/>
                        <a:buChar char="•"/>
                      </a:pPr>
                      <a:r>
                        <a:rPr lang="en-US" altLang="zh-CN" sz="1100" dirty="0">
                          <a:latin typeface="Times" panose="02020603050405020304" pitchFamily="18" charset="0"/>
                          <a:cs typeface="Times" panose="02020603050405020304" pitchFamily="18" charset="0"/>
                        </a:rPr>
                        <a:t>Functional for both linear and nonlinear loads.</a:t>
                      </a:r>
                    </a:p>
                    <a:p>
                      <a:pPr marL="171450" indent="-171450" algn="l">
                        <a:buFont typeface="Arial" panose="020B0604020202020204" pitchFamily="34" charset="0"/>
                        <a:buChar char="•"/>
                      </a:pPr>
                      <a:r>
                        <a:rPr lang="en-US" altLang="zh-CN" sz="1100" dirty="0">
                          <a:latin typeface="Times" panose="02020603050405020304" pitchFamily="18" charset="0"/>
                          <a:cs typeface="Times" panose="02020603050405020304" pitchFamily="18" charset="0"/>
                        </a:rPr>
                        <a:t>Mitigates the harmonic distortion of the output voltage.</a:t>
                      </a:r>
                    </a:p>
                    <a:p>
                      <a:pPr marL="171450" indent="-171450" algn="l">
                        <a:buFont typeface="Arial" panose="020B0604020202020204" pitchFamily="34" charset="0"/>
                        <a:buChar char="•"/>
                      </a:pPr>
                      <a:r>
                        <a:rPr lang="en-US" altLang="zh-CN" sz="1100" dirty="0">
                          <a:latin typeface="Times" panose="02020603050405020304" pitchFamily="18" charset="0"/>
                          <a:cs typeface="Times" panose="02020603050405020304" pitchFamily="18" charset="0"/>
                        </a:rPr>
                        <a:t>Can compensate for the unbalance of the DER output voltages.</a:t>
                      </a:r>
                      <a:endParaRPr lang="zh-CN" altLang="en-US" sz="1100" dirty="0">
                        <a:latin typeface="Times" panose="02020603050405020304" pitchFamily="18" charset="0"/>
                        <a:cs typeface="Times" panose="02020603050405020304" pitchFamily="18" charset="0"/>
                      </a:endParaRPr>
                    </a:p>
                  </a:txBody>
                  <a:tcPr anchor="ctr"/>
                </a:tc>
                <a:tc>
                  <a:txBody>
                    <a:bodyPr/>
                    <a:lstStyle/>
                    <a:p>
                      <a:pPr marL="171450" indent="-171450" algn="l">
                        <a:buFont typeface="Arial" panose="020B0604020202020204" pitchFamily="34" charset="0"/>
                        <a:buChar char="•"/>
                      </a:pPr>
                      <a:r>
                        <a:rPr lang="en-US" altLang="zh-CN" sz="1100" b="0" dirty="0">
                          <a:solidFill>
                            <a:schemeClr val="tx1"/>
                          </a:solidFill>
                          <a:latin typeface="Times" panose="02020603050405020304" pitchFamily="18" charset="0"/>
                          <a:cs typeface="Times" panose="02020603050405020304" pitchFamily="18" charset="0"/>
                        </a:rPr>
                        <a:t>Voltage regulation is not guaranteed.</a:t>
                      </a:r>
                    </a:p>
                    <a:p>
                      <a:pPr marL="171450" indent="-171450" algn="l">
                        <a:buFont typeface="Arial" panose="020B0604020202020204" pitchFamily="34" charset="0"/>
                        <a:buChar char="•"/>
                      </a:pPr>
                      <a:r>
                        <a:rPr lang="en-US" altLang="zh-CN" sz="1100" b="0" dirty="0">
                          <a:solidFill>
                            <a:schemeClr val="tx1"/>
                          </a:solidFill>
                          <a:latin typeface="Times" panose="02020603050405020304" pitchFamily="18" charset="0"/>
                          <a:cs typeface="Times" panose="02020603050405020304" pitchFamily="18" charset="0"/>
                        </a:rPr>
                        <a:t>Adjusting the controller speed for the active and reactive power controllers can affect the voltage and frequency controls.</a:t>
                      </a:r>
                      <a:endParaRPr lang="zh-CN" altLang="en-US" sz="1100" b="0" dirty="0">
                        <a:solidFill>
                          <a:schemeClr val="tx1"/>
                        </a:solidFill>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3431141584"/>
                  </a:ext>
                </a:extLst>
              </a:tr>
              <a:tr h="700682">
                <a:tc>
                  <a:txBody>
                    <a:bodyPr/>
                    <a:lstStyle/>
                    <a:p>
                      <a:pPr algn="ctr"/>
                      <a:r>
                        <a:rPr lang="en-US" altLang="zh-CN" sz="1100" dirty="0">
                          <a:latin typeface="Times" panose="02020603050405020304" pitchFamily="18" charset="0"/>
                          <a:cs typeface="Times" panose="02020603050405020304" pitchFamily="18" charset="0"/>
                        </a:rPr>
                        <a:t>Adaptive voltage droop method [15]</a:t>
                      </a:r>
                      <a:endParaRPr lang="zh-CN" altLang="en-US" sz="1100" dirty="0">
                        <a:latin typeface="Times" panose="02020603050405020304" pitchFamily="18" charset="0"/>
                        <a:cs typeface="Times" panose="02020603050405020304" pitchFamily="18" charset="0"/>
                      </a:endParaRPr>
                    </a:p>
                  </a:txBody>
                  <a:tcPr anchor="ct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100" dirty="0">
                          <a:latin typeface="Times" panose="02020603050405020304" pitchFamily="18" charset="0"/>
                          <a:cs typeface="Times" panose="02020603050405020304" pitchFamily="18" charset="0"/>
                        </a:rPr>
                        <a:t>Improved voltage regulation.</a:t>
                      </a:r>
                      <a:endParaRPr lang="zh-CN" altLang="en-US" sz="1100" dirty="0">
                        <a:latin typeface="Times" panose="02020603050405020304" pitchFamily="18" charset="0"/>
                        <a:cs typeface="Times"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100" b="0" dirty="0">
                          <a:solidFill>
                            <a:schemeClr val="tx1"/>
                          </a:solidFill>
                          <a:latin typeface="Times" panose="02020603050405020304" pitchFamily="18" charset="0"/>
                          <a:cs typeface="Times" panose="02020603050405020304" pitchFamily="18" charset="0"/>
                        </a:rPr>
                        <a:t>Not affected by the system parameters.</a:t>
                      </a:r>
                    </a:p>
                  </a:txBody>
                  <a:tcPr anchor="ctr"/>
                </a:tc>
                <a:tc>
                  <a:txBody>
                    <a:bodyPr/>
                    <a:lstStyle/>
                    <a:p>
                      <a:pPr marL="171450" indent="-171450" algn="l">
                        <a:buFont typeface="Arial" panose="020B0604020202020204" pitchFamily="34" charset="0"/>
                        <a:buChar char="•"/>
                      </a:pPr>
                      <a:r>
                        <a:rPr lang="en-US" altLang="zh-CN" sz="1100" b="0" dirty="0">
                          <a:solidFill>
                            <a:schemeClr val="tx1"/>
                          </a:solidFill>
                          <a:latin typeface="Times" panose="02020603050405020304" pitchFamily="18" charset="0"/>
                          <a:cs typeface="Times" panose="02020603050405020304" pitchFamily="18" charset="0"/>
                        </a:rPr>
                        <a:t>Adjusting the controller speed for the active and reactive power controllers can affect the voltage and frequency controls.</a:t>
                      </a:r>
                      <a:endParaRPr lang="zh-CN" altLang="en-US" sz="1100" b="0" dirty="0">
                        <a:solidFill>
                          <a:schemeClr val="tx1"/>
                        </a:solidFill>
                        <a:latin typeface="Times" panose="02020603050405020304" pitchFamily="18" charset="0"/>
                        <a:cs typeface="Times"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100" dirty="0">
                          <a:latin typeface="Times" panose="02020603050405020304" pitchFamily="18" charset="0"/>
                          <a:cs typeface="Times" panose="02020603050405020304" pitchFamily="18" charset="0"/>
                        </a:rPr>
                        <a:t>Cannot handle nonlinear loads.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100" dirty="0">
                          <a:latin typeface="Times" panose="02020603050405020304" pitchFamily="18" charset="0"/>
                          <a:cs typeface="Times" panose="02020603050405020304" pitchFamily="18" charset="0"/>
                        </a:rPr>
                        <a:t>System parameters should be known a priori.</a:t>
                      </a:r>
                    </a:p>
                  </a:txBody>
                  <a:tcPr anchor="ctr"/>
                </a:tc>
                <a:extLst>
                  <a:ext uri="{0D108BD9-81ED-4DB2-BD59-A6C34878D82A}">
                    <a16:rowId xmlns:a16="http://schemas.microsoft.com/office/drawing/2014/main" val="1514169914"/>
                  </a:ext>
                </a:extLst>
              </a:tr>
              <a:tr h="854832">
                <a:tc>
                  <a:txBody>
                    <a:bodyPr/>
                    <a:lstStyle/>
                    <a:p>
                      <a:pPr algn="ctr"/>
                      <a:r>
                        <a:rPr lang="en-US" altLang="zh-CN" sz="1100" dirty="0">
                          <a:latin typeface="Times" panose="02020603050405020304" pitchFamily="18" charset="0"/>
                          <a:cs typeface="Times" panose="02020603050405020304" pitchFamily="18" charset="0"/>
                        </a:rPr>
                        <a:t>Signal injection method [16]</a:t>
                      </a:r>
                      <a:endParaRPr lang="zh-CN" altLang="en-US" sz="1100" dirty="0">
                        <a:latin typeface="Times" panose="02020603050405020304" pitchFamily="18" charset="0"/>
                        <a:cs typeface="Times" panose="02020603050405020304" pitchFamily="18" charset="0"/>
                      </a:endParaRPr>
                    </a:p>
                  </a:txBody>
                  <a:tcPr anchor="ct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100" dirty="0">
                          <a:latin typeface="Times" panose="02020603050405020304" pitchFamily="18" charset="0"/>
                          <a:cs typeface="Times" panose="02020603050405020304" pitchFamily="18" charset="0"/>
                        </a:rPr>
                        <a:t>Functional for both linear and nonlinear loads.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100" b="0" dirty="0">
                          <a:solidFill>
                            <a:schemeClr val="tx1"/>
                          </a:solidFill>
                          <a:latin typeface="Times" panose="02020603050405020304" pitchFamily="18" charset="0"/>
                          <a:cs typeface="Times" panose="02020603050405020304" pitchFamily="18" charset="0"/>
                        </a:rPr>
                        <a:t>Not affected by the system parameters.</a:t>
                      </a:r>
                    </a:p>
                  </a:txBody>
                  <a:tcPr anchor="ct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100" dirty="0">
                          <a:latin typeface="Times" panose="02020603050405020304" pitchFamily="18" charset="0"/>
                          <a:cs typeface="Times" panose="02020603050405020304" pitchFamily="18" charset="0"/>
                        </a:rPr>
                        <a:t>Complicated implementation.</a:t>
                      </a:r>
                    </a:p>
                    <a:p>
                      <a:pPr marL="171450" indent="-171450" algn="l">
                        <a:buFont typeface="Arial" panose="020B0604020202020204" pitchFamily="34" charset="0"/>
                        <a:buChar char="•"/>
                      </a:pPr>
                      <a:r>
                        <a:rPr lang="en-US" altLang="zh-CN" sz="1100" b="0" dirty="0">
                          <a:solidFill>
                            <a:schemeClr val="tx1"/>
                          </a:solidFill>
                          <a:latin typeface="Times" panose="02020603050405020304" pitchFamily="18" charset="0"/>
                          <a:cs typeface="Times" panose="02020603050405020304" pitchFamily="18" charset="0"/>
                        </a:rPr>
                        <a:t>Voltage regulation is not guaranteed.</a:t>
                      </a:r>
                    </a:p>
                    <a:p>
                      <a:pPr marL="171450" indent="-171450" algn="l">
                        <a:buFont typeface="Arial" panose="020B0604020202020204" pitchFamily="34" charset="0"/>
                        <a:buChar char="•"/>
                      </a:pPr>
                      <a:r>
                        <a:rPr lang="en-US" altLang="zh-CN" sz="1100" b="0" dirty="0">
                          <a:solidFill>
                            <a:schemeClr val="tx1"/>
                          </a:solidFill>
                          <a:latin typeface="Times" panose="02020603050405020304" pitchFamily="18" charset="0"/>
                          <a:cs typeface="Times" panose="02020603050405020304" pitchFamily="18" charset="0"/>
                        </a:rPr>
                        <a:t>Adjusting the controller speed for the active and reactive power controllers can affect the voltage and frequency controls.</a:t>
                      </a:r>
                      <a:endParaRPr lang="zh-CN" altLang="en-US" sz="1100" b="0" dirty="0">
                        <a:solidFill>
                          <a:schemeClr val="tx1"/>
                        </a:solidFill>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3859525454"/>
                  </a:ext>
                </a:extLst>
              </a:tr>
              <a:tr h="1163132">
                <a:tc>
                  <a:txBody>
                    <a:bodyPr/>
                    <a:lstStyle/>
                    <a:p>
                      <a:pPr algn="ctr"/>
                      <a:r>
                        <a:rPr lang="en-US" altLang="zh-CN" sz="1100" dirty="0">
                          <a:latin typeface="Times" panose="02020603050405020304" pitchFamily="18" charset="0"/>
                          <a:cs typeface="Times" panose="02020603050405020304" pitchFamily="18" charset="0"/>
                        </a:rPr>
                        <a:t>Nonlinear load sharing techniques [17]</a:t>
                      </a:r>
                      <a:endParaRPr lang="zh-CN" altLang="en-US" sz="1100" dirty="0">
                        <a:latin typeface="Times" panose="02020603050405020304" pitchFamily="18" charset="0"/>
                        <a:cs typeface="Times" panose="02020603050405020304" pitchFamily="18" charset="0"/>
                      </a:endParaRPr>
                    </a:p>
                  </a:txBody>
                  <a:tcPr anchor="ct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100" dirty="0">
                          <a:latin typeface="Times" panose="02020603050405020304" pitchFamily="18" charset="0"/>
                          <a:cs typeface="Times" panose="02020603050405020304" pitchFamily="18" charset="0"/>
                        </a:rPr>
                        <a:t>Properly shares the current harmonics between the DERs, and consequently, cancels out the voltage harmonics.</a:t>
                      </a:r>
                      <a:endParaRPr lang="zh-CN" altLang="en-US" sz="1100" dirty="0">
                        <a:latin typeface="Times" panose="02020603050405020304" pitchFamily="18" charset="0"/>
                        <a:cs typeface="Times" panose="02020603050405020304" pitchFamily="18" charset="0"/>
                      </a:endParaRPr>
                    </a:p>
                  </a:txBody>
                  <a:tcPr anchor="ctr"/>
                </a:tc>
                <a:tc>
                  <a:txBody>
                    <a:bodyPr/>
                    <a:lstStyle/>
                    <a:p>
                      <a:pPr marL="171450" indent="-171450" algn="l" defTabSz="457200" rtl="0" eaLnBrk="1" latinLnBrk="0" hangingPunct="1">
                        <a:buFont typeface="Arial" panose="020B0604020202020204" pitchFamily="34" charset="0"/>
                        <a:buChar char="•"/>
                      </a:pPr>
                      <a:r>
                        <a:rPr lang="en-US" altLang="zh-CN" sz="1100" kern="1200" dirty="0">
                          <a:solidFill>
                            <a:schemeClr val="dk1"/>
                          </a:solidFill>
                          <a:latin typeface="Times" panose="02020603050405020304" pitchFamily="18" charset="0"/>
                          <a:ea typeface="+mn-ea"/>
                          <a:cs typeface="Times" panose="02020603050405020304" pitchFamily="18" charset="0"/>
                        </a:rPr>
                        <a:t>Adjusting the controller speed for the active and reactive power controllers can affect the voltage and frequency controls.</a:t>
                      </a:r>
                    </a:p>
                    <a:p>
                      <a:pPr marL="171450" indent="-171450" algn="l" defTabSz="457200" rtl="0" eaLnBrk="1" latinLnBrk="0" hangingPunct="1">
                        <a:buFont typeface="Arial" panose="020B0604020202020204" pitchFamily="34" charset="0"/>
                        <a:buChar char="•"/>
                      </a:pPr>
                      <a:r>
                        <a:rPr lang="en-US" altLang="zh-CN" sz="1100" kern="1200" dirty="0">
                          <a:solidFill>
                            <a:schemeClr val="dk1"/>
                          </a:solidFill>
                          <a:latin typeface="Times" panose="02020603050405020304" pitchFamily="18" charset="0"/>
                          <a:ea typeface="+mn-ea"/>
                          <a:cs typeface="Times" panose="02020603050405020304" pitchFamily="18" charset="0"/>
                        </a:rPr>
                        <a:t>Poor voltage regulation for the case of precise reactive power sharing.</a:t>
                      </a:r>
                    </a:p>
                    <a:p>
                      <a:pPr marL="171450" indent="-171450" algn="l" defTabSz="457200" rtl="0" eaLnBrk="1" latinLnBrk="0" hangingPunct="1">
                        <a:buFont typeface="Arial" panose="020B0604020202020204" pitchFamily="34" charset="0"/>
                        <a:buChar char="•"/>
                      </a:pPr>
                      <a:r>
                        <a:rPr lang="en-US" altLang="zh-CN" sz="1100" kern="1200" dirty="0">
                          <a:solidFill>
                            <a:schemeClr val="dk1"/>
                          </a:solidFill>
                          <a:latin typeface="Times" panose="02020603050405020304" pitchFamily="18" charset="0"/>
                          <a:ea typeface="+mn-ea"/>
                          <a:cs typeface="Times" panose="02020603050405020304" pitchFamily="18" charset="0"/>
                        </a:rPr>
                        <a:t>Affected by the system parameters.</a:t>
                      </a:r>
                      <a:endParaRPr lang="zh-CN" altLang="en-US" sz="1100" kern="1200" dirty="0">
                        <a:solidFill>
                          <a:schemeClr val="dk1"/>
                        </a:solidFill>
                        <a:latin typeface="Times" panose="02020603050405020304" pitchFamily="18" charset="0"/>
                        <a:ea typeface="+mn-ea"/>
                        <a:cs typeface="Times" panose="02020603050405020304" pitchFamily="18"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CN" sz="11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716752998"/>
                  </a:ext>
                </a:extLst>
              </a:tr>
            </a:tbl>
          </a:graphicData>
        </a:graphic>
      </p:graphicFrame>
      <p:sp>
        <p:nvSpPr>
          <p:cNvPr id="8" name="Title 1">
            <a:extLst>
              <a:ext uri="{FF2B5EF4-FFF2-40B4-BE49-F238E27FC236}">
                <a16:creationId xmlns:a16="http://schemas.microsoft.com/office/drawing/2014/main" id="{E9121478-5C6F-43E4-BF30-B8972A0BD7B2}"/>
              </a:ext>
            </a:extLst>
          </p:cNvPr>
          <p:cNvSpPr txBox="1">
            <a:spLocks/>
          </p:cNvSpPr>
          <p:nvPr/>
        </p:nvSpPr>
        <p:spPr bwMode="auto">
          <a:xfrm>
            <a:off x="11394" y="599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Discussion of Primary Control Level Techniques</a:t>
            </a:r>
          </a:p>
        </p:txBody>
      </p:sp>
    </p:spTree>
    <p:extLst>
      <p:ext uri="{BB962C8B-B14F-4D97-AF65-F5344CB8AC3E}">
        <p14:creationId xmlns:p14="http://schemas.microsoft.com/office/powerpoint/2010/main" val="24217481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45</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Secondary Control of Microgrids</a:t>
            </a:r>
            <a:endParaRPr lang="en-US" sz="2800" kern="0" dirty="0"/>
          </a:p>
        </p:txBody>
      </p:sp>
      <p:sp>
        <p:nvSpPr>
          <p:cNvPr id="3" name="TextBox 2"/>
          <p:cNvSpPr txBox="1"/>
          <p:nvPr/>
        </p:nvSpPr>
        <p:spPr>
          <a:xfrm>
            <a:off x="533400" y="685800"/>
            <a:ext cx="8077200" cy="5155257"/>
          </a:xfrm>
          <a:prstGeom prst="rect">
            <a:avLst/>
          </a:prstGeom>
          <a:noFill/>
        </p:spPr>
        <p:txBody>
          <a:bodyPr wrap="square" rtlCol="0">
            <a:spAutoFit/>
          </a:bodyPr>
          <a:lstStyle/>
          <a:p>
            <a:pPr>
              <a:spcAft>
                <a:spcPts val="600"/>
              </a:spcAft>
            </a:pPr>
            <a:r>
              <a:rPr lang="en-US" altLang="zh-CN" b="1" dirty="0"/>
              <a:t>Secondary control</a:t>
            </a:r>
          </a:p>
          <a:p>
            <a:r>
              <a:rPr lang="en-US" altLang="zh-CN" sz="2000" dirty="0"/>
              <a:t>The primary control is designed to satisfy the following requirements:</a:t>
            </a:r>
            <a:endParaRPr lang="en-US" altLang="zh-CN" sz="2000" b="1" dirty="0"/>
          </a:p>
          <a:p>
            <a:pPr marL="625475" lvl="1" indent="-342900" algn="just">
              <a:buClr>
                <a:srgbClr val="FF0000"/>
              </a:buClr>
              <a:buFont typeface="Arial" panose="020B0604020202020204" pitchFamily="34" charset="0"/>
              <a:buChar char="•"/>
            </a:pPr>
            <a:r>
              <a:rPr lang="en-US" altLang="zh-CN" sz="2000" dirty="0">
                <a:latin typeface="Times" panose="02020603050405020304" pitchFamily="18" charset="0"/>
                <a:cs typeface="Times" panose="02020603050405020304" pitchFamily="18" charset="0"/>
              </a:rPr>
              <a:t>As a centralized controller, secondary control restores the MG voltage and frequency and compensate for the deviations caused by the primary control. </a:t>
            </a:r>
          </a:p>
          <a:p>
            <a:pPr marL="625475" lvl="1" indent="-342900" algn="just">
              <a:buClr>
                <a:srgbClr val="FF0000"/>
              </a:buClr>
              <a:buFont typeface="Arial" panose="020B0604020202020204" pitchFamily="34" charset="0"/>
              <a:buChar char="•"/>
            </a:pPr>
            <a:r>
              <a:rPr lang="en-US" altLang="zh-CN" sz="2000" dirty="0">
                <a:latin typeface="Times" panose="02020603050405020304" pitchFamily="18" charset="0"/>
                <a:cs typeface="Times" panose="02020603050405020304" pitchFamily="18" charset="0"/>
              </a:rPr>
              <a:t>Secondary control is designed to have slower dynamics response than that of the primary. </a:t>
            </a:r>
          </a:p>
          <a:p>
            <a:pPr marL="0" lvl="1" algn="just">
              <a:buClr>
                <a:srgbClr val="FF0000"/>
              </a:buClr>
            </a:pPr>
            <a:r>
              <a:rPr lang="en-US" altLang="zh-CN" sz="2000" dirty="0">
                <a:latin typeface="Times" panose="02020603050405020304" pitchFamily="18" charset="0"/>
                <a:cs typeface="Times" panose="02020603050405020304" pitchFamily="18" charset="0"/>
              </a:rPr>
              <a:t>Primary control, as discussed, may cause frequency deviation even in steady state. Although the storage devices can compensate for this deviation, they are unable to provide the power for load-frequency control in long terms due to their short energy capacity. The secondary control, as a centralized controller, restores the microgrid voltage and frequency and compensate for the deviations caused by the primary control. This control hierarchy is designed to have slower dynamics response than that of the primary, which justifies the decoupled dynamics of the primary and the secondary control loops and facilitates their individual designs.</a:t>
            </a:r>
          </a:p>
        </p:txBody>
      </p:sp>
    </p:spTree>
    <p:extLst>
      <p:ext uri="{BB962C8B-B14F-4D97-AF65-F5344CB8AC3E}">
        <p14:creationId xmlns:p14="http://schemas.microsoft.com/office/powerpoint/2010/main" val="31399165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46</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9132606"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Differences and Connections between Primary and Secondary Control</a:t>
            </a:r>
            <a:endParaRPr lang="en-US" sz="2400" kern="0" dirty="0"/>
          </a:p>
        </p:txBody>
      </p:sp>
      <p:graphicFrame>
        <p:nvGraphicFramePr>
          <p:cNvPr id="7" name="表格 12">
            <a:extLst>
              <a:ext uri="{FF2B5EF4-FFF2-40B4-BE49-F238E27FC236}">
                <a16:creationId xmlns:a16="http://schemas.microsoft.com/office/drawing/2014/main" id="{F2BF9FD3-F73B-43E8-8B69-23E1BCA2B198}"/>
              </a:ext>
            </a:extLst>
          </p:cNvPr>
          <p:cNvGraphicFramePr>
            <a:graphicFrameLocks noGrp="1"/>
          </p:cNvGraphicFramePr>
          <p:nvPr>
            <p:extLst>
              <p:ext uri="{D42A27DB-BD31-4B8C-83A1-F6EECF244321}">
                <p14:modId xmlns:p14="http://schemas.microsoft.com/office/powerpoint/2010/main" val="4177298608"/>
              </p:ext>
            </p:extLst>
          </p:nvPr>
        </p:nvGraphicFramePr>
        <p:xfrm>
          <a:off x="477795" y="1066800"/>
          <a:ext cx="8170905" cy="4621730"/>
        </p:xfrm>
        <a:graphic>
          <a:graphicData uri="http://schemas.openxmlformats.org/drawingml/2006/table">
            <a:tbl>
              <a:tblPr firstRow="1" bandRow="1">
                <a:tableStyleId>{21E4AEA4-8DFA-4A89-87EB-49C32662AFE0}</a:tableStyleId>
              </a:tblPr>
              <a:tblGrid>
                <a:gridCol w="1107272">
                  <a:extLst>
                    <a:ext uri="{9D8B030D-6E8A-4147-A177-3AD203B41FA5}">
                      <a16:colId xmlns:a16="http://schemas.microsoft.com/office/drawing/2014/main" val="2287581785"/>
                    </a:ext>
                  </a:extLst>
                </a:gridCol>
                <a:gridCol w="3398180">
                  <a:extLst>
                    <a:ext uri="{9D8B030D-6E8A-4147-A177-3AD203B41FA5}">
                      <a16:colId xmlns:a16="http://schemas.microsoft.com/office/drawing/2014/main" val="2157193481"/>
                    </a:ext>
                  </a:extLst>
                </a:gridCol>
                <a:gridCol w="3665453">
                  <a:extLst>
                    <a:ext uri="{9D8B030D-6E8A-4147-A177-3AD203B41FA5}">
                      <a16:colId xmlns:a16="http://schemas.microsoft.com/office/drawing/2014/main" val="4163715873"/>
                    </a:ext>
                  </a:extLst>
                </a:gridCol>
              </a:tblGrid>
              <a:tr h="931577">
                <a:tc>
                  <a:txBody>
                    <a:bodyPr/>
                    <a:lstStyle/>
                    <a:p>
                      <a:pPr algn="ctr"/>
                      <a:endParaRPr lang="zh-CN" altLang="en-US" sz="1600" b="0" dirty="0">
                        <a:solidFill>
                          <a:schemeClr val="tx1"/>
                        </a:solidFill>
                        <a:latin typeface="Times" panose="02020603050405020304" pitchFamily="18" charset="0"/>
                        <a:cs typeface="Times" panose="02020603050405020304" pitchFamily="18" charset="0"/>
                      </a:endParaRPr>
                    </a:p>
                  </a:txBody>
                  <a:tcPr anchor="ctr">
                    <a:solidFill>
                      <a:schemeClr val="accent2">
                        <a:lumMod val="40000"/>
                        <a:lumOff val="60000"/>
                      </a:schemeClr>
                    </a:solidFill>
                  </a:tcPr>
                </a:tc>
                <a:tc>
                  <a:txBody>
                    <a:bodyPr/>
                    <a:lstStyle/>
                    <a:p>
                      <a:pPr marL="0" indent="0" algn="ctr" defTabSz="457200" rtl="0" eaLnBrk="1" latinLnBrk="0" hangingPunct="1">
                        <a:buFont typeface="Arial" panose="020B0604020202020204" pitchFamily="34" charset="0"/>
                        <a:buNone/>
                      </a:pPr>
                      <a:r>
                        <a:rPr lang="en-US" altLang="zh-CN" sz="2000" b="0" kern="1200" dirty="0">
                          <a:solidFill>
                            <a:schemeClr val="dk1"/>
                          </a:solidFill>
                          <a:latin typeface="Times" panose="02020603050405020304" pitchFamily="18" charset="0"/>
                          <a:ea typeface="+mn-ea"/>
                          <a:cs typeface="Times" panose="02020603050405020304" pitchFamily="18" charset="0"/>
                        </a:rPr>
                        <a:t>Differences</a:t>
                      </a:r>
                      <a:endParaRPr lang="zh-CN" altLang="en-US" sz="2000" b="0" kern="1200" dirty="0">
                        <a:solidFill>
                          <a:schemeClr val="dk1"/>
                        </a:solidFill>
                        <a:latin typeface="Times" panose="02020603050405020304" pitchFamily="18" charset="0"/>
                        <a:ea typeface="+mn-ea"/>
                        <a:cs typeface="Times" panose="02020603050405020304" pitchFamily="18" charset="0"/>
                      </a:endParaRPr>
                    </a:p>
                  </a:txBody>
                  <a:tcPr anchor="ctr">
                    <a:solidFill>
                      <a:schemeClr val="accent2">
                        <a:lumMod val="40000"/>
                        <a:lumOff val="60000"/>
                      </a:schemeClr>
                    </a:solidFill>
                  </a:tcPr>
                </a:tc>
                <a:tc>
                  <a:txBody>
                    <a:bodyPr/>
                    <a:lstStyle/>
                    <a:p>
                      <a:pPr marL="0" indent="0" algn="ctr" defTabSz="457200" rtl="0" eaLnBrk="1" latinLnBrk="0" hangingPunct="1">
                        <a:buFont typeface="Arial" panose="020B0604020202020204" pitchFamily="34" charset="0"/>
                        <a:buNone/>
                      </a:pPr>
                      <a:r>
                        <a:rPr lang="en-US" altLang="zh-CN" sz="2000" b="0" kern="1200" dirty="0">
                          <a:solidFill>
                            <a:schemeClr val="dk1"/>
                          </a:solidFill>
                          <a:latin typeface="Times" panose="02020603050405020304" pitchFamily="18" charset="0"/>
                          <a:ea typeface="+mn-ea"/>
                          <a:cs typeface="Times" panose="02020603050405020304" pitchFamily="18" charset="0"/>
                        </a:rPr>
                        <a:t>Connections</a:t>
                      </a:r>
                      <a:endParaRPr lang="zh-CN" altLang="en-US" sz="2000" b="0" kern="1200" dirty="0">
                        <a:solidFill>
                          <a:schemeClr val="dk1"/>
                        </a:solidFill>
                        <a:latin typeface="Times" panose="02020603050405020304" pitchFamily="18" charset="0"/>
                        <a:ea typeface="+mn-ea"/>
                        <a:cs typeface="Times" panose="02020603050405020304" pitchFamily="18" charset="0"/>
                      </a:endParaRPr>
                    </a:p>
                  </a:txBody>
                  <a:tcPr anchor="ctr">
                    <a:solidFill>
                      <a:schemeClr val="accent2">
                        <a:lumMod val="40000"/>
                        <a:lumOff val="60000"/>
                      </a:schemeClr>
                    </a:solidFill>
                  </a:tcPr>
                </a:tc>
                <a:extLst>
                  <a:ext uri="{0D108BD9-81ED-4DB2-BD59-A6C34878D82A}">
                    <a16:rowId xmlns:a16="http://schemas.microsoft.com/office/drawing/2014/main" val="709511471"/>
                  </a:ext>
                </a:extLst>
              </a:tr>
              <a:tr h="1826999">
                <a:tc>
                  <a:txBody>
                    <a:bodyPr/>
                    <a:lstStyle/>
                    <a:p>
                      <a:pPr algn="ctr"/>
                      <a:r>
                        <a:rPr lang="en-US" altLang="zh-CN" sz="1600" dirty="0">
                          <a:latin typeface="Times" panose="02020603050405020304" pitchFamily="18" charset="0"/>
                          <a:cs typeface="Times" panose="02020603050405020304" pitchFamily="18" charset="0"/>
                        </a:rPr>
                        <a:t>Primary Control</a:t>
                      </a:r>
                      <a:endParaRPr lang="zh-CN" altLang="en-US" sz="1600" dirty="0">
                        <a:latin typeface="Times" panose="02020603050405020304" pitchFamily="18" charset="0"/>
                        <a:cs typeface="Times" panose="02020603050405020304" pitchFamily="18" charset="0"/>
                      </a:endParaRPr>
                    </a:p>
                  </a:txBody>
                  <a:tcPr anchor="ctr">
                    <a:solidFill>
                      <a:schemeClr val="accent3">
                        <a:lumMod val="85000"/>
                      </a:schemeClr>
                    </a:solidFill>
                  </a:tcPr>
                </a:tc>
                <a:tc>
                  <a:txBody>
                    <a:bodyPr/>
                    <a:lstStyle/>
                    <a:p>
                      <a:pPr marL="171450" indent="-171450" algn="l">
                        <a:buFont typeface="Arial" panose="020B0604020202020204" pitchFamily="34" charset="0"/>
                        <a:buChar char="•"/>
                      </a:pPr>
                      <a:r>
                        <a:rPr lang="en-US" altLang="zh-CN" sz="1600" b="0" dirty="0">
                          <a:solidFill>
                            <a:schemeClr val="tx1"/>
                          </a:solidFill>
                          <a:latin typeface="Times" panose="02020603050405020304" pitchFamily="18" charset="0"/>
                          <a:cs typeface="Times" panose="02020603050405020304" pitchFamily="18" charset="0"/>
                        </a:rPr>
                        <a:t>Operated in faster time-scale</a:t>
                      </a:r>
                    </a:p>
                    <a:p>
                      <a:pPr marL="171450" indent="-171450" algn="l">
                        <a:buFont typeface="Arial" panose="020B0604020202020204" pitchFamily="34" charset="0"/>
                        <a:buChar char="•"/>
                      </a:pPr>
                      <a:r>
                        <a:rPr lang="en-US" altLang="zh-CN" sz="1600" b="0" dirty="0">
                          <a:solidFill>
                            <a:schemeClr val="tx1"/>
                          </a:solidFill>
                          <a:latin typeface="Times" panose="02020603050405020304" pitchFamily="18" charset="0"/>
                          <a:cs typeface="Times" panose="02020603050405020304" pitchFamily="18" charset="0"/>
                        </a:rPr>
                        <a:t>Aims to stabilize the voltage and frequency </a:t>
                      </a:r>
                    </a:p>
                    <a:p>
                      <a:pPr marL="171450" indent="-171450" algn="l">
                        <a:buFont typeface="Arial" panose="020B0604020202020204" pitchFamily="34" charset="0"/>
                        <a:buChar char="•"/>
                      </a:pPr>
                      <a:r>
                        <a:rPr lang="en-US" altLang="zh-CN" sz="1600" b="0" dirty="0">
                          <a:solidFill>
                            <a:schemeClr val="tx1"/>
                          </a:solidFill>
                          <a:latin typeface="Times" panose="02020603050405020304" pitchFamily="18" charset="0"/>
                          <a:cs typeface="Times" panose="02020603050405020304" pitchFamily="18" charset="0"/>
                        </a:rPr>
                        <a:t>Cannot eliminate steady-state errors</a:t>
                      </a:r>
                    </a:p>
                    <a:p>
                      <a:pPr marL="171450" indent="-171450" algn="l">
                        <a:buFont typeface="Arial" panose="020B0604020202020204" pitchFamily="34" charset="0"/>
                        <a:buChar char="•"/>
                      </a:pPr>
                      <a:r>
                        <a:rPr lang="en-US" altLang="zh-CN" sz="1600" b="0" dirty="0">
                          <a:solidFill>
                            <a:schemeClr val="tx1"/>
                          </a:solidFill>
                          <a:latin typeface="Times" panose="02020603050405020304" pitchFamily="18" charset="0"/>
                          <a:cs typeface="Times" panose="02020603050405020304" pitchFamily="18" charset="0"/>
                        </a:rPr>
                        <a:t>Distributed local controllers</a:t>
                      </a:r>
                    </a:p>
                  </a:txBody>
                  <a:tcPr anchor="ctr">
                    <a:solidFill>
                      <a:schemeClr val="accent3">
                        <a:lumMod val="85000"/>
                      </a:schemeClr>
                    </a:solidFill>
                  </a:tcPr>
                </a:tc>
                <a:tc rowSpan="2">
                  <a:txBody>
                    <a:bodyPr/>
                    <a:lstStyle/>
                    <a:p>
                      <a:pPr marL="171450" indent="-171450" algn="l">
                        <a:buFont typeface="Arial" panose="020B0604020202020204" pitchFamily="34" charset="0"/>
                        <a:buChar char="•"/>
                      </a:pPr>
                      <a:r>
                        <a:rPr lang="en-US" altLang="zh-CN" sz="1600" b="0" dirty="0">
                          <a:solidFill>
                            <a:schemeClr val="tx1"/>
                          </a:solidFill>
                          <a:latin typeface="Times" panose="02020603050405020304" pitchFamily="18" charset="0"/>
                          <a:cs typeface="Times" panose="02020603050405020304" pitchFamily="18" charset="0"/>
                        </a:rPr>
                        <a:t>The input reference of primary control is the control signal generated by secondary control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600" b="0" dirty="0">
                          <a:solidFill>
                            <a:schemeClr val="tx1"/>
                          </a:solidFill>
                          <a:latin typeface="Times" panose="02020603050405020304" pitchFamily="18" charset="0"/>
                          <a:cs typeface="Times" panose="02020603050405020304" pitchFamily="18" charset="0"/>
                        </a:rPr>
                        <a:t>Since primary control has steady-state errors, the output of primary level is fed back to the secondary control as the output feedback. Then, the secondary level designs control law to realize accurate output tracking by minimizing the error between output feedback and desired values.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600" b="0" dirty="0">
                          <a:solidFill>
                            <a:schemeClr val="tx1"/>
                          </a:solidFill>
                          <a:latin typeface="Times" panose="02020603050405020304" pitchFamily="18" charset="0"/>
                          <a:cs typeface="Times" panose="02020603050405020304" pitchFamily="18" charset="0"/>
                        </a:rPr>
                        <a:t>When designing secondary controller, the primary controlled microgrid is viewed as a plant of secondary </a:t>
                      </a:r>
                      <a:r>
                        <a:rPr lang="en-US" altLang="zh-CN" sz="1600" b="0">
                          <a:solidFill>
                            <a:schemeClr val="tx1"/>
                          </a:solidFill>
                          <a:latin typeface="Times" panose="02020603050405020304" pitchFamily="18" charset="0"/>
                          <a:cs typeface="Times" panose="02020603050405020304" pitchFamily="18" charset="0"/>
                        </a:rPr>
                        <a:t>control.</a:t>
                      </a:r>
                      <a:endParaRPr lang="en-US" altLang="zh-CN" sz="1600" b="0" dirty="0">
                        <a:solidFill>
                          <a:schemeClr val="tx1"/>
                        </a:solidFill>
                        <a:latin typeface="Times" panose="02020603050405020304" pitchFamily="18" charset="0"/>
                        <a:cs typeface="Times" panose="02020603050405020304" pitchFamily="18" charset="0"/>
                      </a:endParaRPr>
                    </a:p>
                  </a:txBody>
                  <a:tcPr anchor="ctr">
                    <a:solidFill>
                      <a:schemeClr val="accent5">
                        <a:lumMod val="90000"/>
                      </a:schemeClr>
                    </a:solidFill>
                  </a:tcPr>
                </a:tc>
                <a:extLst>
                  <a:ext uri="{0D108BD9-81ED-4DB2-BD59-A6C34878D82A}">
                    <a16:rowId xmlns:a16="http://schemas.microsoft.com/office/drawing/2014/main" val="3431141584"/>
                  </a:ext>
                </a:extLst>
              </a:tr>
              <a:tr h="1863154">
                <a:tc>
                  <a:txBody>
                    <a:bodyPr/>
                    <a:lstStyle/>
                    <a:p>
                      <a:pPr algn="ctr"/>
                      <a:r>
                        <a:rPr lang="en-US" altLang="zh-CN" sz="1600" dirty="0">
                          <a:latin typeface="Times" panose="02020603050405020304" pitchFamily="18" charset="0"/>
                          <a:cs typeface="Times" panose="02020603050405020304" pitchFamily="18" charset="0"/>
                        </a:rPr>
                        <a:t>Secondary Control</a:t>
                      </a:r>
                      <a:endParaRPr lang="zh-CN" altLang="en-US" sz="1600" dirty="0">
                        <a:latin typeface="Times" panose="02020603050405020304" pitchFamily="18" charset="0"/>
                        <a:cs typeface="Times" panose="02020603050405020304" pitchFamily="18" charset="0"/>
                      </a:endParaRPr>
                    </a:p>
                  </a:txBody>
                  <a:tcPr anchor="ctr">
                    <a:solidFill>
                      <a:schemeClr val="accent3">
                        <a:lumMod val="65000"/>
                      </a:schemeClr>
                    </a:solidFill>
                  </a:tcPr>
                </a:tc>
                <a:tc>
                  <a:txBody>
                    <a:bodyPr/>
                    <a:lstStyle/>
                    <a:p>
                      <a:pPr marL="171450" indent="-171450" algn="l">
                        <a:buFont typeface="Arial" panose="020B0604020202020204" pitchFamily="34" charset="0"/>
                        <a:buChar char="•"/>
                      </a:pPr>
                      <a:r>
                        <a:rPr lang="en-US" altLang="zh-CN" sz="1600" b="0" dirty="0">
                          <a:solidFill>
                            <a:schemeClr val="tx1"/>
                          </a:solidFill>
                          <a:latin typeface="Times" panose="02020603050405020304" pitchFamily="18" charset="0"/>
                          <a:cs typeface="Times" panose="02020603050405020304" pitchFamily="18" charset="0"/>
                        </a:rPr>
                        <a:t>Operated in slower time-scale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600" b="0" dirty="0">
                          <a:solidFill>
                            <a:schemeClr val="tx1"/>
                          </a:solidFill>
                          <a:latin typeface="Times" panose="02020603050405020304" pitchFamily="18" charset="0"/>
                          <a:cs typeface="Times" panose="02020603050405020304" pitchFamily="18" charset="0"/>
                        </a:rPr>
                        <a:t>Aims to restore the voltage and frequency to their reference values</a:t>
                      </a:r>
                    </a:p>
                    <a:p>
                      <a:pPr marL="171450" indent="-171450" algn="l">
                        <a:buFont typeface="Arial" panose="020B0604020202020204" pitchFamily="34" charset="0"/>
                        <a:buChar char="•"/>
                      </a:pPr>
                      <a:r>
                        <a:rPr lang="en-US" altLang="zh-CN" sz="1600" b="0" dirty="0">
                          <a:solidFill>
                            <a:schemeClr val="tx1"/>
                          </a:solidFill>
                          <a:latin typeface="Times" panose="02020603050405020304" pitchFamily="18" charset="0"/>
                          <a:cs typeface="Times" panose="02020603050405020304" pitchFamily="18" charset="0"/>
                        </a:rPr>
                        <a:t>Can eliminate steady-state errors</a:t>
                      </a:r>
                    </a:p>
                    <a:p>
                      <a:pPr marL="171450" indent="-171450" algn="l">
                        <a:buFont typeface="Arial" panose="020B0604020202020204" pitchFamily="34" charset="0"/>
                        <a:buChar char="•"/>
                      </a:pPr>
                      <a:r>
                        <a:rPr lang="en-US" altLang="zh-CN" sz="1600" b="0" dirty="0">
                          <a:solidFill>
                            <a:schemeClr val="tx1"/>
                          </a:solidFill>
                          <a:latin typeface="Times" panose="02020603050405020304" pitchFamily="18" charset="0"/>
                          <a:cs typeface="Times" panose="02020603050405020304" pitchFamily="18" charset="0"/>
                        </a:rPr>
                        <a:t>Can be centralized, decentralized or distributed.</a:t>
                      </a:r>
                    </a:p>
                  </a:txBody>
                  <a:tcPr anchor="ctr">
                    <a:solidFill>
                      <a:schemeClr val="accent3">
                        <a:lumMod val="65000"/>
                      </a:schemeClr>
                    </a:solidFill>
                  </a:tcPr>
                </a:tc>
                <a:tc vMerge="1">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zh-CN" sz="1100" dirty="0">
                        <a:latin typeface="Times" panose="02020603050405020304" pitchFamily="18" charset="0"/>
                        <a:cs typeface="Times" panose="02020603050405020304" pitchFamily="18" charset="0"/>
                      </a:endParaRPr>
                    </a:p>
                  </a:txBody>
                  <a:tcPr anchor="ctr"/>
                </a:tc>
                <a:extLst>
                  <a:ext uri="{0D108BD9-81ED-4DB2-BD59-A6C34878D82A}">
                    <a16:rowId xmlns:a16="http://schemas.microsoft.com/office/drawing/2014/main" val="3859525454"/>
                  </a:ext>
                </a:extLst>
              </a:tr>
            </a:tbl>
          </a:graphicData>
        </a:graphic>
      </p:graphicFrame>
      <p:sp>
        <p:nvSpPr>
          <p:cNvPr id="6" name="文本框 5">
            <a:extLst>
              <a:ext uri="{FF2B5EF4-FFF2-40B4-BE49-F238E27FC236}">
                <a16:creationId xmlns:a16="http://schemas.microsoft.com/office/drawing/2014/main" id="{2C7FC9A6-FB24-4426-9730-4055BC5DD2EB}"/>
              </a:ext>
            </a:extLst>
          </p:cNvPr>
          <p:cNvSpPr txBox="1"/>
          <p:nvPr/>
        </p:nvSpPr>
        <p:spPr>
          <a:xfrm>
            <a:off x="1143000" y="609600"/>
            <a:ext cx="6781800" cy="461665"/>
          </a:xfrm>
          <a:prstGeom prst="rect">
            <a:avLst/>
          </a:prstGeom>
          <a:solidFill>
            <a:schemeClr val="bg1"/>
          </a:solidFill>
        </p:spPr>
        <p:txBody>
          <a:bodyPr wrap="square" rtlCol="0">
            <a:spAutoFit/>
          </a:bodyPr>
          <a:lstStyle/>
          <a:p>
            <a:pPr algn="ctr"/>
            <a:r>
              <a:rPr lang="en-US" altLang="zh-CN" sz="1200" dirty="0">
                <a:latin typeface="Times" panose="02020603050405020304" pitchFamily="18" charset="0"/>
                <a:cs typeface="Times" panose="02020603050405020304" pitchFamily="18" charset="0"/>
              </a:rPr>
              <a:t>TABLE IV</a:t>
            </a:r>
          </a:p>
          <a:p>
            <a:pPr algn="ctr"/>
            <a:r>
              <a:rPr lang="en-US" altLang="zh-CN" sz="1200" dirty="0">
                <a:latin typeface="Times" panose="02020603050405020304" pitchFamily="18" charset="0"/>
                <a:cs typeface="Times" panose="02020603050405020304" pitchFamily="18" charset="0"/>
              </a:rPr>
              <a:t>DIFFERENCES AND CONNECTIONS BETWEEN PRIMARY AND SECONDARY CONTROL</a:t>
            </a:r>
          </a:p>
        </p:txBody>
      </p:sp>
    </p:spTree>
    <p:extLst>
      <p:ext uri="{BB962C8B-B14F-4D97-AF65-F5344CB8AC3E}">
        <p14:creationId xmlns:p14="http://schemas.microsoft.com/office/powerpoint/2010/main" val="9017194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47</a:t>
            </a:fld>
            <a:endParaRPr lang="en-US" dirty="0"/>
          </a:p>
        </p:txBody>
      </p:sp>
      <p:sp>
        <p:nvSpPr>
          <p:cNvPr id="5" name="Text Placeholder 4"/>
          <p:cNvSpPr>
            <a:spLocks noGrp="1"/>
          </p:cNvSpPr>
          <p:nvPr>
            <p:ph type="body" sz="quarter" idx="10"/>
          </p:nvPr>
        </p:nvSpPr>
        <p:spPr/>
        <p:txBody>
          <a:bodyPr/>
          <a:lstStyle/>
          <a:p>
            <a:endParaRPr lang="en-US"/>
          </a:p>
        </p:txBody>
      </p:sp>
      <p:sp>
        <p:nvSpPr>
          <p:cNvPr id="9" name="Rectangle 8"/>
          <p:cNvSpPr/>
          <p:nvPr/>
        </p:nvSpPr>
        <p:spPr>
          <a:xfrm>
            <a:off x="228600" y="515516"/>
            <a:ext cx="8686800" cy="461665"/>
          </a:xfrm>
          <a:prstGeom prst="rect">
            <a:avLst/>
          </a:prstGeom>
        </p:spPr>
        <p:txBody>
          <a:bodyPr wrap="square">
            <a:spAutoFit/>
          </a:bodyPr>
          <a:lstStyle/>
          <a:p>
            <a:r>
              <a:rPr lang="en-US" b="1" i="1" dirty="0"/>
              <a:t> </a:t>
            </a:r>
          </a:p>
        </p:txBody>
      </p:sp>
      <p:sp>
        <p:nvSpPr>
          <p:cNvPr id="12" name="Title 1">
            <a:extLst>
              <a:ext uri="{FF2B5EF4-FFF2-40B4-BE49-F238E27FC236}">
                <a16:creationId xmlns:a16="http://schemas.microsoft.com/office/drawing/2014/main" id="{ADDEE453-9D0B-4049-9755-01AA7E1D4427}"/>
              </a:ext>
            </a:extLst>
          </p:cNvPr>
          <p:cNvSpPr txBox="1">
            <a:spLocks/>
          </p:cNvSpPr>
          <p:nvPr/>
        </p:nvSpPr>
        <p:spPr bwMode="auto">
          <a:xfrm>
            <a:off x="11394" y="5990"/>
            <a:ext cx="8751606"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Conventional Secondary and Primary Control structure of Microgrids</a:t>
            </a:r>
            <a:endParaRPr lang="en-US" sz="2400" kern="0" dirty="0"/>
          </a:p>
        </p:txBody>
      </p:sp>
      <p:sp>
        <p:nvSpPr>
          <p:cNvPr id="13" name="Rectangle 5">
            <a:extLst>
              <a:ext uri="{FF2B5EF4-FFF2-40B4-BE49-F238E27FC236}">
                <a16:creationId xmlns:a16="http://schemas.microsoft.com/office/drawing/2014/main" id="{1D28373D-A90D-44D1-BDB2-C545186AD367}"/>
              </a:ext>
            </a:extLst>
          </p:cNvPr>
          <p:cNvSpPr/>
          <p:nvPr/>
        </p:nvSpPr>
        <p:spPr>
          <a:xfrm>
            <a:off x="64093" y="5715000"/>
            <a:ext cx="8317907" cy="400110"/>
          </a:xfrm>
          <a:prstGeom prst="rect">
            <a:avLst/>
          </a:prstGeom>
        </p:spPr>
        <p:txBody>
          <a:bodyPr wrap="square">
            <a:spAutoFit/>
          </a:bodyPr>
          <a:lstStyle/>
          <a:p>
            <a:pPr algn="just"/>
            <a:r>
              <a:rPr lang="en-US" sz="1000" dirty="0"/>
              <a:t>[18] A. </a:t>
            </a:r>
            <a:r>
              <a:rPr lang="en-US" sz="1000" dirty="0" err="1"/>
              <a:t>Bidram</a:t>
            </a:r>
            <a:r>
              <a:rPr lang="en-US" sz="1000" dirty="0"/>
              <a:t>, et al. "Secondary control of microgrids based on distributed cooperative control of multi-agent systems." IET Generation, Transmission &amp; Distribution 7.8 (2013): 822-831.</a:t>
            </a:r>
          </a:p>
        </p:txBody>
      </p:sp>
      <p:pic>
        <p:nvPicPr>
          <p:cNvPr id="10" name="图片 9">
            <a:extLst>
              <a:ext uri="{FF2B5EF4-FFF2-40B4-BE49-F238E27FC236}">
                <a16:creationId xmlns:a16="http://schemas.microsoft.com/office/drawing/2014/main" id="{72DEDB01-D8B5-45B1-9F3C-66059FD5AD7E}"/>
              </a:ext>
            </a:extLst>
          </p:cNvPr>
          <p:cNvPicPr>
            <a:picLocks noChangeAspect="1"/>
          </p:cNvPicPr>
          <p:nvPr/>
        </p:nvPicPr>
        <p:blipFill rotWithShape="1">
          <a:blip r:embed="rId2"/>
          <a:srcRect b="675"/>
          <a:stretch/>
        </p:blipFill>
        <p:spPr>
          <a:xfrm>
            <a:off x="1676400" y="515516"/>
            <a:ext cx="6324600" cy="5048310"/>
          </a:xfrm>
          <a:prstGeom prst="rect">
            <a:avLst/>
          </a:prstGeom>
        </p:spPr>
      </p:pic>
      <p:sp>
        <p:nvSpPr>
          <p:cNvPr id="11" name="TextBox 7">
            <a:extLst>
              <a:ext uri="{FF2B5EF4-FFF2-40B4-BE49-F238E27FC236}">
                <a16:creationId xmlns:a16="http://schemas.microsoft.com/office/drawing/2014/main" id="{8946E38B-06FD-4DB9-B475-0E5188123E1B}"/>
              </a:ext>
            </a:extLst>
          </p:cNvPr>
          <p:cNvSpPr txBox="1"/>
          <p:nvPr/>
        </p:nvSpPr>
        <p:spPr>
          <a:xfrm>
            <a:off x="2818956" y="5513644"/>
            <a:ext cx="3506088" cy="276999"/>
          </a:xfrm>
          <a:prstGeom prst="rect">
            <a:avLst/>
          </a:prstGeom>
          <a:noFill/>
        </p:spPr>
        <p:txBody>
          <a:bodyPr wrap="none" rtlCol="0">
            <a:spAutoFit/>
          </a:bodyPr>
          <a:lstStyle/>
          <a:p>
            <a:r>
              <a:rPr lang="en-US" sz="1200" dirty="0"/>
              <a:t>Fig. 28 Conventional control levels of a microgrid [5]</a:t>
            </a:r>
          </a:p>
        </p:txBody>
      </p:sp>
    </p:spTree>
    <p:extLst>
      <p:ext uri="{BB962C8B-B14F-4D97-AF65-F5344CB8AC3E}">
        <p14:creationId xmlns:p14="http://schemas.microsoft.com/office/powerpoint/2010/main" val="26292644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48</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Existing Secondary Control Methods of Microgrids</a:t>
            </a:r>
            <a:endParaRPr lang="en-US" sz="2800" kern="0" dirty="0"/>
          </a:p>
        </p:txBody>
      </p:sp>
      <p:sp>
        <p:nvSpPr>
          <p:cNvPr id="6" name="文本框 5">
            <a:extLst>
              <a:ext uri="{FF2B5EF4-FFF2-40B4-BE49-F238E27FC236}">
                <a16:creationId xmlns:a16="http://schemas.microsoft.com/office/drawing/2014/main" id="{4B8395C7-9E3D-4DD9-9572-BE8615665727}"/>
              </a:ext>
            </a:extLst>
          </p:cNvPr>
          <p:cNvSpPr txBox="1"/>
          <p:nvPr/>
        </p:nvSpPr>
        <p:spPr>
          <a:xfrm>
            <a:off x="1143000" y="533400"/>
            <a:ext cx="6781800" cy="461665"/>
          </a:xfrm>
          <a:prstGeom prst="rect">
            <a:avLst/>
          </a:prstGeom>
          <a:solidFill>
            <a:schemeClr val="bg1"/>
          </a:solidFill>
        </p:spPr>
        <p:txBody>
          <a:bodyPr wrap="square" rtlCol="0">
            <a:spAutoFit/>
          </a:bodyPr>
          <a:lstStyle/>
          <a:p>
            <a:pPr algn="ctr"/>
            <a:r>
              <a:rPr lang="en-US" altLang="zh-CN" sz="1200" dirty="0">
                <a:latin typeface="Times" panose="02020603050405020304" pitchFamily="18" charset="0"/>
                <a:cs typeface="Times" panose="02020603050405020304" pitchFamily="18" charset="0"/>
              </a:rPr>
              <a:t>TABLE V</a:t>
            </a:r>
          </a:p>
          <a:p>
            <a:pPr algn="ctr"/>
            <a:r>
              <a:rPr lang="en-US" altLang="zh-CN" sz="1200" dirty="0">
                <a:latin typeface="Times" panose="02020603050405020304" pitchFamily="18" charset="0"/>
                <a:cs typeface="Times" panose="02020603050405020304" pitchFamily="18" charset="0"/>
              </a:rPr>
              <a:t>SECONDARY CONTROL METHODS OF MICROGRIDS</a:t>
            </a:r>
            <a:endParaRPr lang="zh-CN" altLang="en-US" sz="1200" dirty="0">
              <a:latin typeface="Times" panose="02020603050405020304" pitchFamily="18" charset="0"/>
              <a:cs typeface="Times" panose="02020603050405020304" pitchFamily="18" charset="0"/>
            </a:endParaRPr>
          </a:p>
        </p:txBody>
      </p:sp>
      <p:graphicFrame>
        <p:nvGraphicFramePr>
          <p:cNvPr id="7" name="表格 12">
            <a:extLst>
              <a:ext uri="{FF2B5EF4-FFF2-40B4-BE49-F238E27FC236}">
                <a16:creationId xmlns:a16="http://schemas.microsoft.com/office/drawing/2014/main" id="{34B0AB79-3210-4A47-8DFC-DBD650F000B5}"/>
              </a:ext>
            </a:extLst>
          </p:cNvPr>
          <p:cNvGraphicFramePr>
            <a:graphicFrameLocks noGrp="1"/>
          </p:cNvGraphicFramePr>
          <p:nvPr>
            <p:extLst>
              <p:ext uri="{D42A27DB-BD31-4B8C-83A1-F6EECF244321}">
                <p14:modId xmlns:p14="http://schemas.microsoft.com/office/powerpoint/2010/main" val="1889430728"/>
              </p:ext>
            </p:extLst>
          </p:nvPr>
        </p:nvGraphicFramePr>
        <p:xfrm>
          <a:off x="457200" y="990600"/>
          <a:ext cx="8191501" cy="4798353"/>
        </p:xfrm>
        <a:graphic>
          <a:graphicData uri="http://schemas.openxmlformats.org/drawingml/2006/table">
            <a:tbl>
              <a:tblPr firstRow="1" bandRow="1">
                <a:tableStyleId>{5940675A-B579-460E-94D1-54222C63F5DA}</a:tableStyleId>
              </a:tblPr>
              <a:tblGrid>
                <a:gridCol w="860295">
                  <a:extLst>
                    <a:ext uri="{9D8B030D-6E8A-4147-A177-3AD203B41FA5}">
                      <a16:colId xmlns:a16="http://schemas.microsoft.com/office/drawing/2014/main" val="728844617"/>
                    </a:ext>
                  </a:extLst>
                </a:gridCol>
                <a:gridCol w="1047315">
                  <a:extLst>
                    <a:ext uri="{9D8B030D-6E8A-4147-A177-3AD203B41FA5}">
                      <a16:colId xmlns:a16="http://schemas.microsoft.com/office/drawing/2014/main" val="2287581785"/>
                    </a:ext>
                  </a:extLst>
                </a:gridCol>
                <a:gridCol w="2618288">
                  <a:extLst>
                    <a:ext uri="{9D8B030D-6E8A-4147-A177-3AD203B41FA5}">
                      <a16:colId xmlns:a16="http://schemas.microsoft.com/office/drawing/2014/main" val="2157193481"/>
                    </a:ext>
                  </a:extLst>
                </a:gridCol>
                <a:gridCol w="3665603">
                  <a:extLst>
                    <a:ext uri="{9D8B030D-6E8A-4147-A177-3AD203B41FA5}">
                      <a16:colId xmlns:a16="http://schemas.microsoft.com/office/drawing/2014/main" val="4163715873"/>
                    </a:ext>
                  </a:extLst>
                </a:gridCol>
              </a:tblGrid>
              <a:tr h="595277">
                <a:tc rowSpan="8">
                  <a:txBody>
                    <a:bodyPr/>
                    <a:lstStyle/>
                    <a:p>
                      <a:pPr algn="ctr"/>
                      <a:r>
                        <a:rPr lang="en-US" altLang="zh-CN" sz="1200" dirty="0"/>
                        <a:t>Secondary control</a:t>
                      </a:r>
                      <a:endParaRPr lang="zh-CN" altLang="en-US" sz="1200" dirty="0">
                        <a:latin typeface="Times" panose="02020603050405020304" pitchFamily="18" charset="0"/>
                        <a:cs typeface="Times" panose="02020603050405020304" pitchFamily="18" charset="0"/>
                      </a:endParaRPr>
                    </a:p>
                  </a:txBody>
                  <a:tcPr anchor="ctr"/>
                </a:tc>
                <a:tc rowSpan="4">
                  <a:txBody>
                    <a:bodyPr/>
                    <a:lstStyle/>
                    <a:p>
                      <a:pPr algn="ctr"/>
                      <a:r>
                        <a:rPr lang="en-US" altLang="zh-CN" sz="1200" kern="1200" dirty="0">
                          <a:solidFill>
                            <a:schemeClr val="tx1"/>
                          </a:solidFill>
                          <a:latin typeface="Times" panose="02020603050405020304" pitchFamily="18" charset="0"/>
                          <a:ea typeface="+mn-ea"/>
                          <a:cs typeface="Times" panose="02020603050405020304" pitchFamily="18" charset="0"/>
                        </a:rPr>
                        <a:t>Centralized</a:t>
                      </a:r>
                      <a:endParaRPr lang="zh-CN" altLang="en-US" sz="1200" kern="1200" dirty="0">
                        <a:solidFill>
                          <a:schemeClr val="tx1"/>
                        </a:solidFill>
                        <a:latin typeface="Times" panose="02020603050405020304" pitchFamily="18" charset="0"/>
                        <a:ea typeface="+mn-ea"/>
                        <a:cs typeface="Times" panose="02020603050405020304" pitchFamily="18" charset="0"/>
                      </a:endParaRPr>
                    </a:p>
                  </a:txBody>
                  <a:tcPr anchor="ctr"/>
                </a:tc>
                <a:tc>
                  <a:txBody>
                    <a:bodyPr/>
                    <a:lstStyle/>
                    <a:p>
                      <a:pPr marL="171450" indent="-171450" algn="l">
                        <a:buFont typeface="Arial" panose="020B0604020202020204" pitchFamily="34" charset="0"/>
                        <a:buChar char="•"/>
                      </a:pPr>
                      <a:r>
                        <a:rPr lang="en-US" altLang="zh-CN" sz="1200" dirty="0">
                          <a:latin typeface="Times" panose="02020603050405020304" pitchFamily="18" charset="0"/>
                          <a:cs typeface="Times" panose="02020603050405020304" pitchFamily="18" charset="0"/>
                        </a:rPr>
                        <a:t>PID</a:t>
                      </a:r>
                    </a:p>
                  </a:txBody>
                  <a:tcPr anchor="ct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kern="1200" dirty="0">
                          <a:solidFill>
                            <a:schemeClr val="tx1"/>
                          </a:solidFill>
                          <a:latin typeface="Times" panose="02020603050405020304" pitchFamily="18" charset="0"/>
                          <a:ea typeface="+mn-ea"/>
                          <a:cs typeface="Times" panose="02020603050405020304" pitchFamily="18" charset="0"/>
                        </a:rPr>
                        <a:t>Simple implementation.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kern="1200" dirty="0">
                          <a:solidFill>
                            <a:schemeClr val="tx1"/>
                          </a:solidFill>
                          <a:latin typeface="Times" panose="02020603050405020304" pitchFamily="18" charset="0"/>
                          <a:ea typeface="+mn-ea"/>
                          <a:cs typeface="Times" panose="02020603050405020304" pitchFamily="18" charset="0"/>
                        </a:rPr>
                        <a:t>Cannot realize accurate output regulation.</a:t>
                      </a:r>
                      <a:endParaRPr lang="zh-CN" altLang="en-US" sz="1200" kern="1200" dirty="0">
                        <a:solidFill>
                          <a:schemeClr val="tx1"/>
                        </a:solidFill>
                        <a:latin typeface="Times" panose="02020603050405020304" pitchFamily="18" charset="0"/>
                        <a:ea typeface="+mn-ea"/>
                        <a:cs typeface="Times" panose="02020603050405020304" pitchFamily="18" charset="0"/>
                      </a:endParaRPr>
                    </a:p>
                  </a:txBody>
                  <a:tcPr anchor="ctr"/>
                </a:tc>
                <a:extLst>
                  <a:ext uri="{0D108BD9-81ED-4DB2-BD59-A6C34878D82A}">
                    <a16:rowId xmlns:a16="http://schemas.microsoft.com/office/drawing/2014/main" val="944842357"/>
                  </a:ext>
                </a:extLst>
              </a:tr>
              <a:tr h="541311">
                <a:tc vMerge="1">
                  <a:txBody>
                    <a:bodyPr/>
                    <a:lstStyle/>
                    <a:p>
                      <a:endParaRPr lang="zh-CN" altLang="en-US"/>
                    </a:p>
                  </a:txBody>
                  <a:tcPr/>
                </a:tc>
                <a:tc vMerge="1">
                  <a:txBody>
                    <a:bodyPr/>
                    <a:lstStyle/>
                    <a:p>
                      <a:endParaRPr lang="zh-CN" altLang="en-US"/>
                    </a:p>
                  </a:txBody>
                  <a:tcPr/>
                </a:tc>
                <a:tc>
                  <a:txBody>
                    <a:bodyPr/>
                    <a:lstStyle/>
                    <a:p>
                      <a:pPr marL="171450" indent="-171450" algn="l">
                        <a:buFont typeface="Arial" panose="020B0604020202020204" pitchFamily="34" charset="0"/>
                        <a:buChar char="•"/>
                      </a:pPr>
                      <a:r>
                        <a:rPr lang="en-US" altLang="zh-CN" sz="1200" dirty="0">
                          <a:latin typeface="Times" panose="02020603050405020304" pitchFamily="18" charset="0"/>
                          <a:cs typeface="Times" panose="02020603050405020304" pitchFamily="18" charset="0"/>
                        </a:rPr>
                        <a:t>Potential function-based optimization</a:t>
                      </a:r>
                    </a:p>
                  </a:txBody>
                  <a:tcPr anchor="ctr"/>
                </a:tc>
                <a:tc>
                  <a:txBody>
                    <a:bodyPr/>
                    <a:lstStyle/>
                    <a:p>
                      <a:pPr marL="171450" indent="-171450">
                        <a:buFont typeface="Arial" panose="020B0604020202020204" pitchFamily="34" charset="0"/>
                        <a:buChar char="•"/>
                      </a:pPr>
                      <a:r>
                        <a:rPr lang="en-US" altLang="zh-CN" sz="1200" kern="1200" dirty="0">
                          <a:solidFill>
                            <a:schemeClr val="tx1"/>
                          </a:solidFill>
                          <a:latin typeface="Times" panose="02020603050405020304" pitchFamily="18" charset="0"/>
                          <a:ea typeface="+mn-ea"/>
                          <a:cs typeface="Times" panose="02020603050405020304" pitchFamily="18" charset="0"/>
                        </a:rPr>
                        <a:t>Optimal control objectives.</a:t>
                      </a:r>
                    </a:p>
                    <a:p>
                      <a:pPr marL="171450" indent="-171450">
                        <a:buFont typeface="Arial" panose="020B0604020202020204" pitchFamily="34" charset="0"/>
                        <a:buChar char="•"/>
                      </a:pPr>
                      <a:r>
                        <a:rPr lang="en-US" altLang="zh-CN" sz="1200" kern="1200" dirty="0">
                          <a:solidFill>
                            <a:schemeClr val="tx1"/>
                          </a:solidFill>
                          <a:latin typeface="Times" panose="02020603050405020304" pitchFamily="18" charset="0"/>
                          <a:ea typeface="+mn-ea"/>
                          <a:cs typeface="Times" panose="02020603050405020304" pitchFamily="18" charset="0"/>
                        </a:rPr>
                        <a:t>Requires bidirectional communication infrastructure.</a:t>
                      </a:r>
                      <a:endParaRPr lang="zh-CN" altLang="en-US" sz="1200" kern="1200" dirty="0">
                        <a:solidFill>
                          <a:schemeClr val="tx1"/>
                        </a:solidFill>
                        <a:latin typeface="Times" panose="02020603050405020304" pitchFamily="18" charset="0"/>
                        <a:ea typeface="+mn-ea"/>
                        <a:cs typeface="Times" panose="02020603050405020304" pitchFamily="18" charset="0"/>
                      </a:endParaRPr>
                    </a:p>
                  </a:txBody>
                  <a:tcPr anchor="ctr"/>
                </a:tc>
                <a:extLst>
                  <a:ext uri="{0D108BD9-81ED-4DB2-BD59-A6C34878D82A}">
                    <a16:rowId xmlns:a16="http://schemas.microsoft.com/office/drawing/2014/main" val="1324200667"/>
                  </a:ext>
                </a:extLst>
              </a:tr>
              <a:tr h="577288">
                <a:tc vMerge="1">
                  <a:txBody>
                    <a:bodyPr/>
                    <a:lstStyle/>
                    <a:p>
                      <a:endParaRPr lang="zh-CN" altLang="en-US"/>
                    </a:p>
                  </a:txBody>
                  <a:tcPr/>
                </a:tc>
                <a:tc vMerge="1">
                  <a:txBody>
                    <a:bodyPr/>
                    <a:lstStyle/>
                    <a:p>
                      <a:endParaRPr lang="zh-CN" altLang="en-US"/>
                    </a:p>
                  </a:txBody>
                  <a:tcPr/>
                </a:tc>
                <a:tc>
                  <a:txBody>
                    <a:bodyPr/>
                    <a:lstStyle/>
                    <a:p>
                      <a:pPr marL="171450" indent="-171450" algn="l">
                        <a:buFont typeface="Arial" panose="020B0604020202020204" pitchFamily="34" charset="0"/>
                        <a:buChar char="•"/>
                      </a:pPr>
                      <a:r>
                        <a:rPr lang="en-US" altLang="zh-CN" sz="1200" kern="1200" dirty="0">
                          <a:solidFill>
                            <a:schemeClr val="tx1"/>
                          </a:solidFill>
                          <a:latin typeface="Times" panose="02020603050405020304" pitchFamily="18" charset="0"/>
                          <a:ea typeface="+mn-ea"/>
                          <a:cs typeface="Times" panose="02020603050405020304" pitchFamily="18" charset="0"/>
                        </a:rPr>
                        <a:t>Voltage unbalance compensation</a:t>
                      </a:r>
                    </a:p>
                  </a:txBody>
                  <a:tcPr anchor="ctr"/>
                </a:tc>
                <a:tc>
                  <a:txBody>
                    <a:bodyPr/>
                    <a:lstStyle/>
                    <a:p>
                      <a:pPr marL="171450" indent="-171450" algn="l">
                        <a:buFont typeface="Arial" panose="020B0604020202020204" pitchFamily="34" charset="0"/>
                        <a:buChar char="•"/>
                      </a:pPr>
                      <a:r>
                        <a:rPr lang="en-US" altLang="zh-CN" sz="1200" kern="1200" dirty="0">
                          <a:solidFill>
                            <a:schemeClr val="tx1"/>
                          </a:solidFill>
                          <a:latin typeface="Times" panose="02020603050405020304" pitchFamily="18" charset="0"/>
                          <a:ea typeface="+mn-ea"/>
                          <a:cs typeface="Times" panose="02020603050405020304" pitchFamily="18" charset="0"/>
                        </a:rPr>
                        <a:t>Satisfy the power quality requirements.</a:t>
                      </a:r>
                      <a:endParaRPr lang="zh-CN" altLang="en-US" sz="1200" kern="1200" dirty="0">
                        <a:solidFill>
                          <a:schemeClr val="tx1"/>
                        </a:solidFill>
                        <a:latin typeface="Times" panose="02020603050405020304" pitchFamily="18" charset="0"/>
                        <a:ea typeface="+mn-ea"/>
                        <a:cs typeface="Times" panose="02020603050405020304" pitchFamily="18" charset="0"/>
                      </a:endParaRPr>
                    </a:p>
                  </a:txBody>
                  <a:tcPr anchor="ctr"/>
                </a:tc>
                <a:extLst>
                  <a:ext uri="{0D108BD9-81ED-4DB2-BD59-A6C34878D82A}">
                    <a16:rowId xmlns:a16="http://schemas.microsoft.com/office/drawing/2014/main" val="2058988272"/>
                  </a:ext>
                </a:extLst>
              </a:tr>
              <a:tr h="524157">
                <a:tc vMerge="1">
                  <a:txBody>
                    <a:bodyPr/>
                    <a:lstStyle/>
                    <a:p>
                      <a:endParaRPr lang="zh-CN" altLang="en-US"/>
                    </a:p>
                  </a:txBody>
                  <a:tcPr/>
                </a:tc>
                <a:tc vMerge="1">
                  <a:txBody>
                    <a:bodyPr/>
                    <a:lstStyle/>
                    <a:p>
                      <a:endParaRPr lang="zh-CN" altLang="en-US"/>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kern="1200" dirty="0">
                          <a:solidFill>
                            <a:schemeClr val="tx1"/>
                          </a:solidFill>
                          <a:latin typeface="Times" panose="02020603050405020304" pitchFamily="18" charset="0"/>
                          <a:ea typeface="+mn-ea"/>
                          <a:cs typeface="Times" panose="02020603050405020304" pitchFamily="18" charset="0"/>
                        </a:rPr>
                        <a:t>Feedback linearization</a:t>
                      </a:r>
                      <a:endParaRPr lang="zh-CN" altLang="en-US" sz="1200" kern="1200" dirty="0">
                        <a:solidFill>
                          <a:schemeClr val="tx1"/>
                        </a:solidFill>
                        <a:latin typeface="Times" panose="02020603050405020304" pitchFamily="18" charset="0"/>
                        <a:ea typeface="+mn-ea"/>
                        <a:cs typeface="Times" panose="02020603050405020304" pitchFamily="18" charset="0"/>
                      </a:endParaRPr>
                    </a:p>
                  </a:txBody>
                  <a:tcPr anchor="ct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kern="1200" dirty="0">
                          <a:solidFill>
                            <a:schemeClr val="tx1"/>
                          </a:solidFill>
                          <a:latin typeface="Times" panose="02020603050405020304" pitchFamily="18" charset="0"/>
                          <a:ea typeface="+mn-ea"/>
                          <a:cs typeface="Times" panose="02020603050405020304" pitchFamily="18" charset="0"/>
                        </a:rPr>
                        <a:t>Simple implementation for nonlinear systems.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kern="1200" dirty="0">
                          <a:solidFill>
                            <a:schemeClr val="tx1"/>
                          </a:solidFill>
                          <a:latin typeface="Times" panose="02020603050405020304" pitchFamily="18" charset="0"/>
                          <a:ea typeface="+mn-ea"/>
                          <a:cs typeface="Times" panose="02020603050405020304" pitchFamily="18" charset="0"/>
                        </a:rPr>
                        <a:t>Require accurate mathematical models.</a:t>
                      </a:r>
                      <a:endParaRPr lang="zh-CN" altLang="en-US" sz="1200" kern="1200" dirty="0">
                        <a:solidFill>
                          <a:schemeClr val="tx1"/>
                        </a:solidFill>
                        <a:latin typeface="Times" panose="02020603050405020304" pitchFamily="18" charset="0"/>
                        <a:ea typeface="+mn-ea"/>
                        <a:cs typeface="Times" panose="02020603050405020304" pitchFamily="18" charset="0"/>
                      </a:endParaRPr>
                    </a:p>
                  </a:txBody>
                  <a:tcPr anchor="ctr"/>
                </a:tc>
                <a:extLst>
                  <a:ext uri="{0D108BD9-81ED-4DB2-BD59-A6C34878D82A}">
                    <a16:rowId xmlns:a16="http://schemas.microsoft.com/office/drawing/2014/main" val="2396866538"/>
                  </a:ext>
                </a:extLst>
              </a:tr>
              <a:tr h="581367">
                <a:tc vMerge="1">
                  <a:txBody>
                    <a:bodyPr/>
                    <a:lstStyle/>
                    <a:p>
                      <a:pPr algn="ctr"/>
                      <a:endParaRPr lang="zh-CN" altLang="en-US" sz="1200" dirty="0">
                        <a:latin typeface="Times" panose="02020603050405020304" pitchFamily="18" charset="0"/>
                        <a:cs typeface="Times" panose="02020603050405020304" pitchFamily="18" charset="0"/>
                      </a:endParaRPr>
                    </a:p>
                  </a:txBody>
                  <a:tcPr anchor="ctr"/>
                </a:tc>
                <a:tc>
                  <a:txBody>
                    <a:bodyPr/>
                    <a:lstStyle/>
                    <a:p>
                      <a:pPr algn="ctr"/>
                      <a:r>
                        <a:rPr lang="en-US" altLang="zh-CN" sz="1200" dirty="0"/>
                        <a:t>Decentralized</a:t>
                      </a:r>
                      <a:endParaRPr lang="zh-CN" altLang="en-US" sz="1200" dirty="0">
                        <a:latin typeface="Times" panose="02020603050405020304" pitchFamily="18" charset="0"/>
                        <a:cs typeface="Times" panose="02020603050405020304" pitchFamily="18" charset="0"/>
                      </a:endParaRPr>
                    </a:p>
                  </a:txBody>
                  <a:tcPr anchor="ct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t>Adaptive control</a:t>
                      </a:r>
                      <a:endParaRPr lang="zh-CN" altLang="en-US" sz="1200" dirty="0">
                        <a:latin typeface="Times" panose="02020603050405020304" pitchFamily="18" charset="0"/>
                        <a:cs typeface="Times" panose="02020603050405020304" pitchFamily="18" charset="0"/>
                      </a:endParaRPr>
                    </a:p>
                  </a:txBody>
                  <a:tcPr anchor="ct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latin typeface="Times" panose="02020603050405020304" pitchFamily="18" charset="0"/>
                          <a:cs typeface="Times" panose="02020603050405020304" pitchFamily="18" charset="0"/>
                        </a:rPr>
                        <a:t>Robust to the system parameter variations.</a:t>
                      </a:r>
                    </a:p>
                    <a:p>
                      <a:pPr marL="171450" indent="-171450" algn="l">
                        <a:buFont typeface="Arial" panose="020B0604020202020204" pitchFamily="34" charset="0"/>
                        <a:buChar char="•"/>
                      </a:pPr>
                      <a:r>
                        <a:rPr lang="en-US" altLang="zh-CN" sz="1200" kern="1200" dirty="0">
                          <a:solidFill>
                            <a:schemeClr val="tx1"/>
                          </a:solidFill>
                          <a:latin typeface="Times" panose="02020603050405020304" pitchFamily="18" charset="0"/>
                          <a:ea typeface="+mn-ea"/>
                          <a:cs typeface="Times" panose="02020603050405020304" pitchFamily="18" charset="0"/>
                        </a:rPr>
                        <a:t>Can be extended to model-free control.</a:t>
                      </a:r>
                    </a:p>
                    <a:p>
                      <a:pPr marL="171450" indent="-171450" algn="l">
                        <a:buFont typeface="Arial" panose="020B0604020202020204" pitchFamily="34" charset="0"/>
                        <a:buChar char="•"/>
                      </a:pPr>
                      <a:r>
                        <a:rPr lang="en-US" altLang="zh-CN" sz="1200" kern="1200" dirty="0">
                          <a:solidFill>
                            <a:schemeClr val="tx1"/>
                          </a:solidFill>
                          <a:latin typeface="Times" panose="02020603050405020304" pitchFamily="18" charset="0"/>
                          <a:ea typeface="+mn-ea"/>
                          <a:cs typeface="Times" panose="02020603050405020304" pitchFamily="18" charset="0"/>
                        </a:rPr>
                        <a:t>Do not need communication infrastructure.</a:t>
                      </a:r>
                      <a:endParaRPr lang="zh-CN" altLang="en-US" sz="1200" kern="1200" dirty="0">
                        <a:solidFill>
                          <a:schemeClr val="tx1"/>
                        </a:solidFill>
                        <a:latin typeface="Times" panose="02020603050405020304" pitchFamily="18" charset="0"/>
                        <a:ea typeface="+mn-ea"/>
                        <a:cs typeface="Times" panose="02020603050405020304" pitchFamily="18" charset="0"/>
                      </a:endParaRPr>
                    </a:p>
                  </a:txBody>
                  <a:tcPr anchor="ctr"/>
                </a:tc>
                <a:extLst>
                  <a:ext uri="{0D108BD9-81ED-4DB2-BD59-A6C34878D82A}">
                    <a16:rowId xmlns:a16="http://schemas.microsoft.com/office/drawing/2014/main" val="3431141584"/>
                  </a:ext>
                </a:extLst>
              </a:tr>
              <a:tr h="335320">
                <a:tc vMerge="1">
                  <a:txBody>
                    <a:bodyPr/>
                    <a:lstStyle/>
                    <a:p>
                      <a:pPr algn="ctr"/>
                      <a:endParaRPr lang="zh-CN" altLang="en-US" sz="1200" dirty="0">
                        <a:latin typeface="Times" panose="02020603050405020304" pitchFamily="18" charset="0"/>
                        <a:cs typeface="Times" panose="02020603050405020304" pitchFamily="18" charset="0"/>
                      </a:endParaRPr>
                    </a:p>
                  </a:txBody>
                  <a:tcPr anchor="ctr"/>
                </a:tc>
                <a:tc rowSpan="3">
                  <a:txBody>
                    <a:bodyPr/>
                    <a:lstStyle/>
                    <a:p>
                      <a:pPr algn="ctr"/>
                      <a:r>
                        <a:rPr lang="en-US" altLang="zh-CN" sz="1200" dirty="0"/>
                        <a:t>Distributed</a:t>
                      </a:r>
                      <a:endParaRPr lang="zh-CN" altLang="en-US" sz="1200" dirty="0">
                        <a:latin typeface="Times" panose="02020603050405020304" pitchFamily="18" charset="0"/>
                        <a:cs typeface="Times" panose="02020603050405020304" pitchFamily="18" charset="0"/>
                      </a:endParaRPr>
                    </a:p>
                  </a:txBody>
                  <a:tcPr anchor="ct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t>Distributed feedback linearization</a:t>
                      </a:r>
                      <a:endParaRPr lang="zh-CN" altLang="en-US" sz="1200" dirty="0">
                        <a:latin typeface="Times" panose="02020603050405020304" pitchFamily="18" charset="0"/>
                        <a:cs typeface="Times" panose="02020603050405020304" pitchFamily="18" charset="0"/>
                      </a:endParaRPr>
                    </a:p>
                  </a:txBody>
                  <a:tcPr anchor="ct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kern="1200" dirty="0">
                          <a:solidFill>
                            <a:schemeClr val="tx1"/>
                          </a:solidFill>
                          <a:latin typeface="Times" panose="02020603050405020304" pitchFamily="18" charset="0"/>
                          <a:ea typeface="+mn-ea"/>
                          <a:cs typeface="Times" panose="02020603050405020304" pitchFamily="18" charset="0"/>
                        </a:rPr>
                        <a:t>Improved reliability.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kern="1200" dirty="0">
                          <a:solidFill>
                            <a:schemeClr val="tx1"/>
                          </a:solidFill>
                          <a:latin typeface="Times" panose="02020603050405020304" pitchFamily="18" charset="0"/>
                          <a:ea typeface="+mn-ea"/>
                          <a:cs typeface="Times" panose="02020603050405020304" pitchFamily="18" charset="0"/>
                        </a:rPr>
                        <a:t>Simple implementation for nonlinear systems.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kern="1200" dirty="0">
                          <a:solidFill>
                            <a:schemeClr val="tx1"/>
                          </a:solidFill>
                          <a:latin typeface="Times" panose="02020603050405020304" pitchFamily="18" charset="0"/>
                          <a:ea typeface="+mn-ea"/>
                          <a:cs typeface="Times" panose="02020603050405020304" pitchFamily="18" charset="0"/>
                        </a:rPr>
                        <a:t>Require accurate mathematical models.</a:t>
                      </a:r>
                      <a:endParaRPr lang="zh-CN" altLang="en-US" sz="1200" kern="1200" dirty="0">
                        <a:solidFill>
                          <a:schemeClr val="tx1"/>
                        </a:solidFill>
                        <a:latin typeface="Times" panose="02020603050405020304" pitchFamily="18" charset="0"/>
                        <a:ea typeface="+mn-ea"/>
                        <a:cs typeface="Times" panose="02020603050405020304" pitchFamily="18" charset="0"/>
                      </a:endParaRPr>
                    </a:p>
                  </a:txBody>
                  <a:tcPr anchor="ctr"/>
                </a:tc>
                <a:extLst>
                  <a:ext uri="{0D108BD9-81ED-4DB2-BD59-A6C34878D82A}">
                    <a16:rowId xmlns:a16="http://schemas.microsoft.com/office/drawing/2014/main" val="1514169914"/>
                  </a:ext>
                </a:extLst>
              </a:tr>
              <a:tr h="335320">
                <a:tc vMerge="1">
                  <a:txBody>
                    <a:bodyPr/>
                    <a:lstStyle/>
                    <a:p>
                      <a:endParaRPr lang="zh-CN" altLang="en-US"/>
                    </a:p>
                  </a:txBody>
                  <a:tcPr/>
                </a:tc>
                <a:tc vMerge="1">
                  <a:txBody>
                    <a:bodyPr/>
                    <a:lstStyle/>
                    <a:p>
                      <a:endParaRPr lang="zh-CN" altLang="en-US"/>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latin typeface="Times" panose="02020603050405020304" pitchFamily="18" charset="0"/>
                          <a:cs typeface="Times" panose="02020603050405020304" pitchFamily="18" charset="0"/>
                        </a:rPr>
                        <a:t>Distributed adaptive control</a:t>
                      </a:r>
                      <a:endParaRPr lang="zh-CN" altLang="en-US" sz="1200" dirty="0">
                        <a:latin typeface="Times" panose="02020603050405020304" pitchFamily="18" charset="0"/>
                        <a:cs typeface="Times" panose="02020603050405020304" pitchFamily="18" charset="0"/>
                      </a:endParaRPr>
                    </a:p>
                  </a:txBody>
                  <a:tcPr anchor="ct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latin typeface="Times" panose="02020603050405020304" pitchFamily="18" charset="0"/>
                          <a:cs typeface="Times" panose="02020603050405020304" pitchFamily="18" charset="0"/>
                        </a:rPr>
                        <a:t>Robust to the system parameter variations.</a:t>
                      </a:r>
                    </a:p>
                    <a:p>
                      <a:pPr marL="171450" indent="-171450" algn="l">
                        <a:buFont typeface="Arial" panose="020B0604020202020204" pitchFamily="34" charset="0"/>
                        <a:buChar char="•"/>
                      </a:pPr>
                      <a:r>
                        <a:rPr lang="en-US" altLang="zh-CN" sz="1200" kern="1200" dirty="0">
                          <a:solidFill>
                            <a:schemeClr val="tx1"/>
                          </a:solidFill>
                          <a:latin typeface="Times" panose="02020603050405020304" pitchFamily="18" charset="0"/>
                          <a:ea typeface="+mn-ea"/>
                          <a:cs typeface="Times" panose="02020603050405020304" pitchFamily="18" charset="0"/>
                        </a:rPr>
                        <a:t>Can be extended to model-free control.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kern="1200" dirty="0">
                          <a:solidFill>
                            <a:schemeClr val="tx1"/>
                          </a:solidFill>
                          <a:latin typeface="Times" panose="02020603050405020304" pitchFamily="18" charset="0"/>
                          <a:ea typeface="+mn-ea"/>
                          <a:cs typeface="Times" panose="02020603050405020304" pitchFamily="18" charset="0"/>
                        </a:rPr>
                        <a:t>Improved reliability.</a:t>
                      </a:r>
                    </a:p>
                  </a:txBody>
                  <a:tcPr anchor="ctr"/>
                </a:tc>
                <a:extLst>
                  <a:ext uri="{0D108BD9-81ED-4DB2-BD59-A6C34878D82A}">
                    <a16:rowId xmlns:a16="http://schemas.microsoft.com/office/drawing/2014/main" val="3484820817"/>
                  </a:ext>
                </a:extLst>
              </a:tr>
              <a:tr h="335320">
                <a:tc vMerge="1">
                  <a:txBody>
                    <a:bodyPr/>
                    <a:lstStyle/>
                    <a:p>
                      <a:endParaRPr lang="zh-CN" altLang="en-US"/>
                    </a:p>
                  </a:txBody>
                  <a:tcPr/>
                </a:tc>
                <a:tc vMerge="1">
                  <a:txBody>
                    <a:bodyPr/>
                    <a:lstStyle/>
                    <a:p>
                      <a:endParaRPr lang="zh-CN" altLang="en-US"/>
                    </a:p>
                  </a:txBody>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dirty="0">
                          <a:latin typeface="Times" panose="02020603050405020304" pitchFamily="18" charset="0"/>
                          <a:cs typeface="Times" panose="02020603050405020304" pitchFamily="18" charset="0"/>
                        </a:rPr>
                        <a:t>Distributed model predictive control</a:t>
                      </a:r>
                      <a:endParaRPr lang="zh-CN" altLang="en-US" sz="1200" dirty="0">
                        <a:latin typeface="Times" panose="02020603050405020304" pitchFamily="18" charset="0"/>
                        <a:cs typeface="Times" panose="02020603050405020304" pitchFamily="18" charset="0"/>
                      </a:endParaRPr>
                    </a:p>
                  </a:txBody>
                  <a:tcPr anchor="ctr"/>
                </a:tc>
                <a:tc>
                  <a: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kern="1200" dirty="0">
                          <a:solidFill>
                            <a:schemeClr val="tx1"/>
                          </a:solidFill>
                          <a:latin typeface="Times" panose="02020603050405020304" pitchFamily="18" charset="0"/>
                          <a:ea typeface="+mn-ea"/>
                          <a:cs typeface="Times" panose="02020603050405020304" pitchFamily="18" charset="0"/>
                        </a:rPr>
                        <a:t>Optimal control objectives.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kern="1200" dirty="0">
                          <a:solidFill>
                            <a:schemeClr val="tx1"/>
                          </a:solidFill>
                          <a:latin typeface="Times" panose="02020603050405020304" pitchFamily="18" charset="0"/>
                          <a:ea typeface="+mn-ea"/>
                          <a:cs typeface="Times" panose="02020603050405020304" pitchFamily="18" charset="0"/>
                        </a:rPr>
                        <a:t>Rolling closed-loop control.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200" kern="1200" dirty="0">
                          <a:solidFill>
                            <a:schemeClr val="tx1"/>
                          </a:solidFill>
                          <a:latin typeface="Times" panose="02020603050405020304" pitchFamily="18" charset="0"/>
                          <a:ea typeface="+mn-ea"/>
                          <a:cs typeface="Times" panose="02020603050405020304" pitchFamily="18" charset="0"/>
                        </a:rPr>
                        <a:t>Can deal with constraints.</a:t>
                      </a:r>
                    </a:p>
                  </a:txBody>
                  <a:tcPr anchor="ctr"/>
                </a:tc>
                <a:extLst>
                  <a:ext uri="{0D108BD9-81ED-4DB2-BD59-A6C34878D82A}">
                    <a16:rowId xmlns:a16="http://schemas.microsoft.com/office/drawing/2014/main" val="2857681436"/>
                  </a:ext>
                </a:extLst>
              </a:tr>
            </a:tbl>
          </a:graphicData>
        </a:graphic>
      </p:graphicFrame>
    </p:spTree>
    <p:extLst>
      <p:ext uri="{BB962C8B-B14F-4D97-AF65-F5344CB8AC3E}">
        <p14:creationId xmlns:p14="http://schemas.microsoft.com/office/powerpoint/2010/main" val="2905806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49</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Secondary Control: PID Control</a:t>
            </a:r>
            <a:endParaRPr lang="en-US" sz="2800" kern="0" dirty="0"/>
          </a:p>
        </p:txBody>
      </p:sp>
      <mc:AlternateContent xmlns:mc="http://schemas.openxmlformats.org/markup-compatibility/2006" xmlns:a14="http://schemas.microsoft.com/office/drawing/2010/main">
        <mc:Choice Requires="a14">
          <p:sp>
            <p:nvSpPr>
              <p:cNvPr id="3" name="TextBox 2"/>
              <p:cNvSpPr txBox="1"/>
              <p:nvPr/>
            </p:nvSpPr>
            <p:spPr>
              <a:xfrm>
                <a:off x="685800" y="762000"/>
                <a:ext cx="7848600" cy="5219442"/>
              </a:xfrm>
              <a:prstGeom prst="rect">
                <a:avLst/>
              </a:prstGeom>
              <a:noFill/>
            </p:spPr>
            <p:txBody>
              <a:bodyPr wrap="square" rtlCol="0">
                <a:spAutoFit/>
              </a:bodyPr>
              <a:lstStyle/>
              <a:p>
                <a:pPr algn="just">
                  <a:spcAft>
                    <a:spcPts val="600"/>
                  </a:spcAft>
                  <a:buClr>
                    <a:srgbClr val="FF0000"/>
                  </a:buClr>
                </a:pPr>
                <a:r>
                  <a:rPr lang="en-US" altLang="zh-CN" sz="1800" dirty="0"/>
                  <a:t>When using PI controller in secondary control, frequency of the microgrid and the terminal voltage of a given DER are compared with the corresponding reference values, </a:t>
                </a:r>
                <a14:m>
                  <m:oMath xmlns:m="http://schemas.openxmlformats.org/officeDocument/2006/math">
                    <m:sSup>
                      <m:sSupPr>
                        <m:ctrlPr>
                          <a:rPr lang="en-US" altLang="zh-CN" sz="1800" i="1" smtClean="0">
                            <a:latin typeface="Cambria Math" panose="02040503050406030204" pitchFamily="18" charset="0"/>
                          </a:rPr>
                        </m:ctrlPr>
                      </m:sSupPr>
                      <m:e>
                        <m:r>
                          <a:rPr lang="zh-CN" altLang="en-US" sz="1800" i="1" smtClean="0">
                            <a:latin typeface="Cambria Math" panose="02040503050406030204" pitchFamily="18" charset="0"/>
                          </a:rPr>
                          <m:t>𝜔</m:t>
                        </m:r>
                      </m:e>
                      <m:sup>
                        <m:r>
                          <a:rPr lang="en-US" altLang="zh-CN" sz="1800" b="0" i="1" smtClean="0">
                            <a:latin typeface="Cambria Math" panose="02040503050406030204" pitchFamily="18" charset="0"/>
                          </a:rPr>
                          <m:t>𝑟𝑒𝑓</m:t>
                        </m:r>
                      </m:sup>
                    </m:sSup>
                  </m:oMath>
                </a14:m>
                <a:r>
                  <a:rPr lang="en-US" altLang="zh-CN" sz="1800" dirty="0"/>
                  <a:t> and </a:t>
                </a:r>
                <a14:m>
                  <m:oMath xmlns:m="http://schemas.openxmlformats.org/officeDocument/2006/math">
                    <m:sSup>
                      <m:sSupPr>
                        <m:ctrlPr>
                          <a:rPr lang="en-US" altLang="zh-CN" sz="1800" i="1" smtClean="0">
                            <a:latin typeface="Cambria Math" panose="02040503050406030204" pitchFamily="18" charset="0"/>
                          </a:rPr>
                        </m:ctrlPr>
                      </m:sSupPr>
                      <m:e>
                        <m:r>
                          <a:rPr lang="en-US" altLang="zh-CN" sz="1800" b="0" i="1" smtClean="0">
                            <a:latin typeface="Cambria Math" panose="02040503050406030204" pitchFamily="18" charset="0"/>
                          </a:rPr>
                          <m:t>𝐸</m:t>
                        </m:r>
                      </m:e>
                      <m:sup>
                        <m:r>
                          <a:rPr lang="en-US" altLang="zh-CN" sz="1800" b="0" i="1" smtClean="0">
                            <a:latin typeface="Cambria Math" panose="02040503050406030204" pitchFamily="18" charset="0"/>
                          </a:rPr>
                          <m:t>𝑟𝑒𝑓</m:t>
                        </m:r>
                      </m:sup>
                    </m:sSup>
                  </m:oMath>
                </a14:m>
                <a:r>
                  <a:rPr lang="en-US" altLang="zh-CN" sz="1800" dirty="0"/>
                  <a:t>, respectively. Then, the error signals are processed by individual controllers as in (48); the resulting signals (</a:t>
                </a:r>
                <a14:m>
                  <m:oMath xmlns:m="http://schemas.openxmlformats.org/officeDocument/2006/math">
                    <m:r>
                      <a:rPr lang="zh-CN" altLang="en-US" sz="1800" i="1" smtClean="0">
                        <a:latin typeface="Cambria Math" panose="02040503050406030204" pitchFamily="18" charset="0"/>
                      </a:rPr>
                      <m:t>𝛿𝜔</m:t>
                    </m:r>
                  </m:oMath>
                </a14:m>
                <a:r>
                  <a:rPr lang="en-US" altLang="zh-CN" sz="1800" dirty="0"/>
                  <a:t> and </a:t>
                </a:r>
                <a14:m>
                  <m:oMath xmlns:m="http://schemas.openxmlformats.org/officeDocument/2006/math">
                    <m:r>
                      <a:rPr lang="zh-CN" altLang="en-US" sz="1800" i="1" smtClean="0">
                        <a:latin typeface="Cambria Math" panose="02040503050406030204" pitchFamily="18" charset="0"/>
                      </a:rPr>
                      <m:t>𝛿</m:t>
                    </m:r>
                    <m:r>
                      <a:rPr lang="en-US" altLang="zh-CN" sz="1800" b="0" i="1" smtClean="0">
                        <a:latin typeface="Cambria Math" panose="02040503050406030204" pitchFamily="18" charset="0"/>
                      </a:rPr>
                      <m:t>𝐸</m:t>
                    </m:r>
                  </m:oMath>
                </a14:m>
                <a:r>
                  <a:rPr lang="en-US" altLang="zh-CN" sz="1800" dirty="0"/>
                  <a:t>) are sent to the primary controller of the DER to compensate for the frequency and voltage deviations</a:t>
                </a:r>
              </a:p>
              <a:p>
                <a:pPr algn="just">
                  <a:spcAft>
                    <a:spcPts val="600"/>
                  </a:spcAft>
                  <a:buClr>
                    <a:srgbClr val="FF0000"/>
                  </a:buClr>
                </a:pPr>
                <a14:m>
                  <m:oMathPara xmlns:m="http://schemas.openxmlformats.org/officeDocument/2006/math">
                    <m:oMathParaPr>
                      <m:jc m:val="centerGroup"/>
                    </m:oMathParaPr>
                    <m:oMath xmlns:m="http://schemas.openxmlformats.org/officeDocument/2006/math">
                      <m:d>
                        <m:dPr>
                          <m:begChr m:val="{"/>
                          <m:endChr m:val=""/>
                          <m:ctrlPr>
                            <a:rPr lang="en-US" altLang="zh-CN" sz="1800" i="1">
                              <a:latin typeface="Cambria Math" panose="02040503050406030204" pitchFamily="18" charset="0"/>
                            </a:rPr>
                          </m:ctrlPr>
                        </m:dPr>
                        <m:e>
                          <m:eqArr>
                            <m:eqArrPr>
                              <m:ctrlPr>
                                <a:rPr lang="en-US" altLang="zh-CN" sz="1800" i="1">
                                  <a:latin typeface="Cambria Math" panose="02040503050406030204" pitchFamily="18" charset="0"/>
                                </a:rPr>
                              </m:ctrlPr>
                            </m:eqArrPr>
                            <m:e>
                              <m:r>
                                <a:rPr lang="zh-CN" altLang="en-US" sz="1800" i="1" smtClean="0">
                                  <a:latin typeface="Cambria Math" panose="02040503050406030204" pitchFamily="18" charset="0"/>
                                  <a:ea typeface="Cambria Math" panose="02040503050406030204" pitchFamily="18" charset="0"/>
                                </a:rPr>
                                <m:t>𝛿𝜔</m:t>
                              </m:r>
                              <m:r>
                                <a:rPr lang="en-US" altLang="zh-CN" sz="1800" i="1">
                                  <a:latin typeface="Cambria Math" panose="02040503050406030204" pitchFamily="18" charset="0"/>
                                </a:rPr>
                                <m:t>=</m:t>
                              </m:r>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𝐾</m:t>
                                  </m:r>
                                </m:e>
                                <m:sub>
                                  <m:r>
                                    <a:rPr lang="en-US" altLang="zh-CN" sz="1800" b="0" i="1" smtClean="0">
                                      <a:latin typeface="Cambria Math" panose="02040503050406030204" pitchFamily="18" charset="0"/>
                                    </a:rPr>
                                    <m:t>𝑃</m:t>
                                  </m:r>
                                  <m:r>
                                    <a:rPr lang="zh-CN" altLang="en-US" sz="1800" b="0" i="1" smtClean="0">
                                      <a:latin typeface="Cambria Math" panose="02040503050406030204" pitchFamily="18" charset="0"/>
                                    </a:rPr>
                                    <m:t>𝜔</m:t>
                                  </m:r>
                                </m:sub>
                              </m:sSub>
                              <m:d>
                                <m:dPr>
                                  <m:ctrlPr>
                                    <a:rPr lang="en-US" altLang="zh-CN" sz="1800" i="1" smtClean="0">
                                      <a:latin typeface="Cambria Math" panose="02040503050406030204" pitchFamily="18" charset="0"/>
                                    </a:rPr>
                                  </m:ctrlPr>
                                </m:dPr>
                                <m:e>
                                  <m:sSup>
                                    <m:sSupPr>
                                      <m:ctrlPr>
                                        <a:rPr lang="en-US" altLang="zh-CN" sz="1800" i="1">
                                          <a:latin typeface="Cambria Math" panose="02040503050406030204" pitchFamily="18" charset="0"/>
                                        </a:rPr>
                                      </m:ctrlPr>
                                    </m:sSupPr>
                                    <m:e>
                                      <m:r>
                                        <a:rPr lang="zh-CN" altLang="en-US" sz="1800" i="1">
                                          <a:latin typeface="Cambria Math" panose="02040503050406030204" pitchFamily="18" charset="0"/>
                                        </a:rPr>
                                        <m:t>𝜔</m:t>
                                      </m:r>
                                    </m:e>
                                    <m:sup>
                                      <m:r>
                                        <a:rPr lang="en-US" altLang="zh-CN" sz="1800" i="1">
                                          <a:latin typeface="Cambria Math" panose="02040503050406030204" pitchFamily="18" charset="0"/>
                                        </a:rPr>
                                        <m:t>𝑟𝑒𝑓</m:t>
                                      </m:r>
                                    </m:sup>
                                  </m:sSup>
                                  <m:r>
                                    <a:rPr lang="en-US" altLang="zh-CN" sz="1800" b="0" i="1" smtClean="0">
                                      <a:latin typeface="Cambria Math" panose="02040503050406030204" pitchFamily="18" charset="0"/>
                                    </a:rPr>
                                    <m:t>−</m:t>
                                  </m:r>
                                  <m:r>
                                    <a:rPr lang="zh-CN" altLang="en-US" sz="1800" b="0" i="1" smtClean="0">
                                      <a:latin typeface="Cambria Math" panose="02040503050406030204" pitchFamily="18" charset="0"/>
                                    </a:rPr>
                                    <m:t>𝜔</m:t>
                                  </m:r>
                                </m:e>
                              </m:d>
                              <m:r>
                                <a:rPr lang="en-US" altLang="zh-CN" sz="1800" b="0" i="1" smtClean="0">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b="0" i="1" smtClean="0">
                                      <a:latin typeface="Cambria Math" panose="02040503050406030204" pitchFamily="18" charset="0"/>
                                    </a:rPr>
                                    <m:t>𝐼</m:t>
                                  </m:r>
                                  <m:r>
                                    <a:rPr lang="zh-CN" altLang="en-US" sz="1800" i="1">
                                      <a:latin typeface="Cambria Math" panose="02040503050406030204" pitchFamily="18" charset="0"/>
                                    </a:rPr>
                                    <m:t>𝜔</m:t>
                                  </m:r>
                                </m:sub>
                              </m:sSub>
                              <m:nary>
                                <m:naryPr>
                                  <m:limLoc m:val="undOvr"/>
                                  <m:subHide m:val="on"/>
                                  <m:supHide m:val="on"/>
                                  <m:ctrlPr>
                                    <a:rPr lang="zh-CN" altLang="en-US" sz="1800" i="1" smtClean="0">
                                      <a:latin typeface="Cambria Math" panose="02040503050406030204" pitchFamily="18" charset="0"/>
                                    </a:rPr>
                                  </m:ctrlPr>
                                </m:naryPr>
                                <m:sub/>
                                <m:sup/>
                                <m:e>
                                  <m:d>
                                    <m:dPr>
                                      <m:ctrlPr>
                                        <a:rPr lang="en-US" altLang="zh-CN" sz="1800" i="1">
                                          <a:latin typeface="Cambria Math" panose="02040503050406030204" pitchFamily="18" charset="0"/>
                                        </a:rPr>
                                      </m:ctrlPr>
                                    </m:dPr>
                                    <m:e>
                                      <m:sSup>
                                        <m:sSupPr>
                                          <m:ctrlPr>
                                            <a:rPr lang="en-US" altLang="zh-CN" sz="1800" i="1">
                                              <a:latin typeface="Cambria Math" panose="02040503050406030204" pitchFamily="18" charset="0"/>
                                            </a:rPr>
                                          </m:ctrlPr>
                                        </m:sSupPr>
                                        <m:e>
                                          <m:r>
                                            <a:rPr lang="zh-CN" altLang="en-US" sz="1800" i="1">
                                              <a:latin typeface="Cambria Math" panose="02040503050406030204" pitchFamily="18" charset="0"/>
                                            </a:rPr>
                                            <m:t>𝜔</m:t>
                                          </m:r>
                                        </m:e>
                                        <m:sup>
                                          <m:r>
                                            <a:rPr lang="en-US" altLang="zh-CN" sz="1800" i="1">
                                              <a:latin typeface="Cambria Math" panose="02040503050406030204" pitchFamily="18" charset="0"/>
                                            </a:rPr>
                                            <m:t>𝑟𝑒𝑓</m:t>
                                          </m:r>
                                        </m:sup>
                                      </m:sSup>
                                      <m:r>
                                        <a:rPr lang="en-US" altLang="zh-CN" sz="1800" i="1">
                                          <a:latin typeface="Cambria Math" panose="02040503050406030204" pitchFamily="18" charset="0"/>
                                        </a:rPr>
                                        <m:t>−</m:t>
                                      </m:r>
                                      <m:r>
                                        <a:rPr lang="zh-CN" altLang="en-US" sz="1800" i="1">
                                          <a:latin typeface="Cambria Math" panose="02040503050406030204" pitchFamily="18" charset="0"/>
                                        </a:rPr>
                                        <m:t>𝜔</m:t>
                                      </m:r>
                                    </m:e>
                                  </m:d>
                                  <m:r>
                                    <a:rPr lang="en-US" altLang="zh-CN" sz="1800" b="0" i="1" smtClean="0">
                                      <a:latin typeface="Cambria Math" panose="02040503050406030204" pitchFamily="18" charset="0"/>
                                    </a:rPr>
                                    <m:t>𝑑𝑡</m:t>
                                  </m:r>
                                </m:e>
                              </m:nary>
                              <m:r>
                                <a:rPr lang="en-US" altLang="zh-CN" sz="1800" b="0" i="1" smtClean="0">
                                  <a:latin typeface="Cambria Math" panose="02040503050406030204" pitchFamily="18" charset="0"/>
                                </a:rPr>
                                <m:t>+</m:t>
                              </m:r>
                              <m:r>
                                <a:rPr lang="en-US" altLang="zh-CN" sz="1800" i="1">
                                  <a:latin typeface="Cambria Math" panose="02040503050406030204" pitchFamily="18" charset="0"/>
                                  <a:ea typeface="Cambria Math" panose="02040503050406030204" pitchFamily="18" charset="0"/>
                                </a:rPr>
                                <m:t>∆</m:t>
                              </m:r>
                              <m:sSub>
                                <m:sSubPr>
                                  <m:ctrlPr>
                                    <a:rPr lang="en-US" altLang="zh-CN" sz="1800" i="1" smtClean="0">
                                      <a:latin typeface="Cambria Math" panose="02040503050406030204" pitchFamily="18" charset="0"/>
                                      <a:ea typeface="Cambria Math" panose="02040503050406030204" pitchFamily="18" charset="0"/>
                                    </a:rPr>
                                  </m:ctrlPr>
                                </m:sSubPr>
                                <m:e>
                                  <m:r>
                                    <a:rPr lang="zh-CN" altLang="en-US" sz="1800" i="1" smtClean="0">
                                      <a:latin typeface="Cambria Math" panose="02040503050406030204" pitchFamily="18" charset="0"/>
                                      <a:ea typeface="Cambria Math" panose="02040503050406030204" pitchFamily="18" charset="0"/>
                                    </a:rPr>
                                    <m:t>𝜔</m:t>
                                  </m:r>
                                </m:e>
                                <m:sub>
                                  <m:r>
                                    <a:rPr lang="en-US" altLang="zh-CN" sz="1800" b="0" i="1" smtClean="0">
                                      <a:latin typeface="Cambria Math" panose="02040503050406030204" pitchFamily="18" charset="0"/>
                                      <a:ea typeface="Cambria Math" panose="02040503050406030204" pitchFamily="18" charset="0"/>
                                    </a:rPr>
                                    <m:t>𝑠</m:t>
                                  </m:r>
                                </m:sub>
                              </m:sSub>
                            </m:e>
                            <m:e>
                              <m:r>
                                <a:rPr lang="zh-CN" altLang="en-US" sz="1800" i="1">
                                  <a:latin typeface="Cambria Math" panose="02040503050406030204" pitchFamily="18" charset="0"/>
                                  <a:ea typeface="Cambria Math" panose="02040503050406030204" pitchFamily="18" charset="0"/>
                                </a:rPr>
                                <m:t>𝛿</m:t>
                              </m:r>
                              <m:r>
                                <a:rPr lang="en-US" altLang="zh-CN" sz="1800" b="0" i="1" smtClean="0">
                                  <a:latin typeface="Cambria Math" panose="02040503050406030204" pitchFamily="18" charset="0"/>
                                  <a:ea typeface="Cambria Math" panose="02040503050406030204" pitchFamily="18" charset="0"/>
                                </a:rPr>
                                <m:t>𝐸</m:t>
                              </m:r>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i="1">
                                      <a:latin typeface="Cambria Math" panose="02040503050406030204" pitchFamily="18" charset="0"/>
                                    </a:rPr>
                                    <m:t>𝑃</m:t>
                                  </m:r>
                                  <m:r>
                                    <a:rPr lang="en-US" altLang="zh-CN" sz="1800" b="0" i="1" smtClean="0">
                                      <a:latin typeface="Cambria Math" panose="02040503050406030204" pitchFamily="18" charset="0"/>
                                    </a:rPr>
                                    <m:t>𝐸</m:t>
                                  </m:r>
                                </m:sub>
                              </m:sSub>
                              <m:d>
                                <m:dPr>
                                  <m:ctrlPr>
                                    <a:rPr lang="en-US" altLang="zh-CN" sz="1800" i="1">
                                      <a:latin typeface="Cambria Math" panose="02040503050406030204" pitchFamily="18" charset="0"/>
                                    </a:rPr>
                                  </m:ctrlPr>
                                </m:dPr>
                                <m:e>
                                  <m:sSup>
                                    <m:sSupPr>
                                      <m:ctrlPr>
                                        <a:rPr lang="en-US" altLang="zh-CN" sz="1800" i="1">
                                          <a:latin typeface="Cambria Math" panose="02040503050406030204" pitchFamily="18" charset="0"/>
                                        </a:rPr>
                                      </m:ctrlPr>
                                    </m:sSupPr>
                                    <m:e>
                                      <m:r>
                                        <a:rPr lang="en-US" altLang="zh-CN" sz="1800" b="0" i="1" smtClean="0">
                                          <a:latin typeface="Cambria Math" panose="02040503050406030204" pitchFamily="18" charset="0"/>
                                        </a:rPr>
                                        <m:t>𝐸</m:t>
                                      </m:r>
                                    </m:e>
                                    <m:sup>
                                      <m:r>
                                        <a:rPr lang="en-US" altLang="zh-CN" sz="1800" i="1">
                                          <a:latin typeface="Cambria Math" panose="02040503050406030204" pitchFamily="18" charset="0"/>
                                        </a:rPr>
                                        <m:t>𝑟𝑒𝑓</m:t>
                                      </m:r>
                                    </m:sup>
                                  </m:sSup>
                                  <m:r>
                                    <a:rPr lang="en-US" altLang="zh-CN" sz="1800" i="1">
                                      <a:latin typeface="Cambria Math" panose="02040503050406030204" pitchFamily="18" charset="0"/>
                                    </a:rPr>
                                    <m:t>−</m:t>
                                  </m:r>
                                  <m:r>
                                    <a:rPr lang="en-US" altLang="zh-CN" sz="1800" b="0" i="1" smtClean="0">
                                      <a:latin typeface="Cambria Math" panose="02040503050406030204" pitchFamily="18" charset="0"/>
                                    </a:rPr>
                                    <m:t>𝐸</m:t>
                                  </m:r>
                                </m:e>
                              </m:d>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i="1">
                                      <a:latin typeface="Cambria Math" panose="02040503050406030204" pitchFamily="18" charset="0"/>
                                    </a:rPr>
                                    <m:t>𝐼</m:t>
                                  </m:r>
                                  <m:r>
                                    <a:rPr lang="en-US" altLang="zh-CN" sz="1800" b="0" i="1" smtClean="0">
                                      <a:latin typeface="Cambria Math" panose="02040503050406030204" pitchFamily="18" charset="0"/>
                                    </a:rPr>
                                    <m:t>𝐸</m:t>
                                  </m:r>
                                </m:sub>
                              </m:sSub>
                              <m:nary>
                                <m:naryPr>
                                  <m:limLoc m:val="undOvr"/>
                                  <m:subHide m:val="on"/>
                                  <m:supHide m:val="on"/>
                                  <m:ctrlPr>
                                    <a:rPr lang="zh-CN" altLang="en-US" sz="1800" i="1">
                                      <a:latin typeface="Cambria Math" panose="02040503050406030204" pitchFamily="18" charset="0"/>
                                    </a:rPr>
                                  </m:ctrlPr>
                                </m:naryPr>
                                <m:sub/>
                                <m:sup/>
                                <m:e>
                                  <m:d>
                                    <m:dPr>
                                      <m:ctrlPr>
                                        <a:rPr lang="en-US" altLang="zh-CN" sz="1800" i="1">
                                          <a:latin typeface="Cambria Math" panose="02040503050406030204" pitchFamily="18" charset="0"/>
                                        </a:rPr>
                                      </m:ctrlPr>
                                    </m:dPr>
                                    <m:e>
                                      <m:sSup>
                                        <m:sSupPr>
                                          <m:ctrlPr>
                                            <a:rPr lang="en-US" altLang="zh-CN" sz="1800" i="1">
                                              <a:latin typeface="Cambria Math" panose="02040503050406030204" pitchFamily="18" charset="0"/>
                                            </a:rPr>
                                          </m:ctrlPr>
                                        </m:sSupPr>
                                        <m:e>
                                          <m:r>
                                            <a:rPr lang="en-US" altLang="zh-CN" sz="1800" b="0" i="1" smtClean="0">
                                              <a:latin typeface="Cambria Math" panose="02040503050406030204" pitchFamily="18" charset="0"/>
                                            </a:rPr>
                                            <m:t>𝐸</m:t>
                                          </m:r>
                                        </m:e>
                                        <m:sup>
                                          <m:r>
                                            <a:rPr lang="en-US" altLang="zh-CN" sz="1800" i="1">
                                              <a:latin typeface="Cambria Math" panose="02040503050406030204" pitchFamily="18" charset="0"/>
                                            </a:rPr>
                                            <m:t>𝑟𝑒𝑓</m:t>
                                          </m:r>
                                        </m:sup>
                                      </m:sSup>
                                      <m:r>
                                        <a:rPr lang="en-US" altLang="zh-CN" sz="1800" i="1">
                                          <a:latin typeface="Cambria Math" panose="02040503050406030204" pitchFamily="18" charset="0"/>
                                        </a:rPr>
                                        <m:t>−</m:t>
                                      </m:r>
                                      <m:r>
                                        <a:rPr lang="en-US" altLang="zh-CN" sz="1800" b="0" i="1" smtClean="0">
                                          <a:latin typeface="Cambria Math" panose="02040503050406030204" pitchFamily="18" charset="0"/>
                                        </a:rPr>
                                        <m:t>𝐸</m:t>
                                      </m:r>
                                    </m:e>
                                  </m:d>
                                  <m:r>
                                    <a:rPr lang="en-US" altLang="zh-CN" sz="1800" i="1">
                                      <a:latin typeface="Cambria Math" panose="02040503050406030204" pitchFamily="18" charset="0"/>
                                    </a:rPr>
                                    <m:t>𝑑𝑡</m:t>
                                  </m:r>
                                </m:e>
                              </m:nary>
                            </m:e>
                          </m:eqArr>
                        </m:e>
                      </m:d>
                    </m:oMath>
                  </m:oMathPara>
                </a14:m>
                <a:endParaRPr lang="en-US" altLang="zh-CN" sz="1800" dirty="0"/>
              </a:p>
              <a:p>
                <a:pPr algn="just">
                  <a:spcAft>
                    <a:spcPts val="600"/>
                  </a:spcAft>
                  <a:buClr>
                    <a:srgbClr val="FF0000"/>
                  </a:buClr>
                </a:pPr>
                <a:r>
                  <a:rPr lang="en-US" altLang="zh-CN" sz="1800" dirty="0"/>
                  <a:t>where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i="1">
                            <a:latin typeface="Cambria Math" panose="02040503050406030204" pitchFamily="18" charset="0"/>
                          </a:rPr>
                          <m:t>𝑃</m:t>
                        </m:r>
                        <m:r>
                          <a:rPr lang="zh-CN" altLang="en-US" sz="1800" i="1">
                            <a:latin typeface="Cambria Math" panose="02040503050406030204" pitchFamily="18" charset="0"/>
                          </a:rPr>
                          <m:t>𝜔</m:t>
                        </m:r>
                      </m:sub>
                    </m:sSub>
                    <m:r>
                      <a:rPr lang="en-US" altLang="zh-CN" sz="1800" b="0" i="1" smtClean="0">
                        <a:latin typeface="Cambria Math" panose="02040503050406030204" pitchFamily="18" charset="0"/>
                      </a:rPr>
                      <m:t>, </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i="1">
                            <a:latin typeface="Cambria Math" panose="02040503050406030204" pitchFamily="18" charset="0"/>
                          </a:rPr>
                          <m:t>𝐼</m:t>
                        </m:r>
                        <m:r>
                          <a:rPr lang="zh-CN" altLang="en-US" sz="1800" i="1">
                            <a:latin typeface="Cambria Math" panose="02040503050406030204" pitchFamily="18" charset="0"/>
                          </a:rPr>
                          <m:t>𝜔</m:t>
                        </m:r>
                      </m:sub>
                    </m:sSub>
                    <m:r>
                      <a:rPr lang="en-US" altLang="zh-CN" sz="1800" b="0" i="1" smtClean="0">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i="1">
                            <a:latin typeface="Cambria Math" panose="02040503050406030204" pitchFamily="18" charset="0"/>
                          </a:rPr>
                          <m:t>𝑃𝐸</m:t>
                        </m:r>
                      </m:sub>
                    </m:sSub>
                  </m:oMath>
                </a14:m>
                <a:r>
                  <a:rPr lang="en-US" altLang="zh-CN" sz="1800" dirty="0"/>
                  <a:t> and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𝐾</m:t>
                        </m:r>
                      </m:e>
                      <m:sub>
                        <m:r>
                          <a:rPr lang="en-US" altLang="zh-CN" sz="1800" i="1">
                            <a:latin typeface="Cambria Math" panose="02040503050406030204" pitchFamily="18" charset="0"/>
                          </a:rPr>
                          <m:t>𝐼𝐸</m:t>
                        </m:r>
                      </m:sub>
                    </m:sSub>
                  </m:oMath>
                </a14:m>
                <a:r>
                  <a:rPr lang="en-US" altLang="zh-CN" sz="1800" dirty="0"/>
                  <a:t> are the controllers parameters. An additional term, </a:t>
                </a:r>
                <a14:m>
                  <m:oMath xmlns:m="http://schemas.openxmlformats.org/officeDocument/2006/math">
                    <m:r>
                      <a:rPr lang="en-US" altLang="zh-CN" sz="1800" i="1">
                        <a:latin typeface="Cambria Math" panose="02040503050406030204" pitchFamily="18" charset="0"/>
                        <a:ea typeface="Cambria Math" panose="02040503050406030204" pitchFamily="18" charset="0"/>
                      </a:rPr>
                      <m:t>∆</m:t>
                    </m:r>
                    <m:sSub>
                      <m:sSubPr>
                        <m:ctrlPr>
                          <a:rPr lang="en-US" altLang="zh-CN" sz="1800" i="1">
                            <a:latin typeface="Cambria Math" panose="02040503050406030204" pitchFamily="18" charset="0"/>
                            <a:ea typeface="Cambria Math" panose="02040503050406030204" pitchFamily="18" charset="0"/>
                          </a:rPr>
                        </m:ctrlPr>
                      </m:sSubPr>
                      <m:e>
                        <m:r>
                          <a:rPr lang="zh-CN" altLang="en-US" sz="1800" i="1">
                            <a:latin typeface="Cambria Math" panose="02040503050406030204" pitchFamily="18" charset="0"/>
                            <a:ea typeface="Cambria Math" panose="02040503050406030204" pitchFamily="18" charset="0"/>
                          </a:rPr>
                          <m:t>𝜔</m:t>
                        </m:r>
                      </m:e>
                      <m:sub>
                        <m:r>
                          <a:rPr lang="en-US" altLang="zh-CN" sz="1800" i="1">
                            <a:latin typeface="Cambria Math" panose="02040503050406030204" pitchFamily="18" charset="0"/>
                            <a:ea typeface="Cambria Math" panose="02040503050406030204" pitchFamily="18" charset="0"/>
                          </a:rPr>
                          <m:t>𝑠</m:t>
                        </m:r>
                      </m:sub>
                    </m:sSub>
                  </m:oMath>
                </a14:m>
                <a:r>
                  <a:rPr lang="en-US" altLang="zh-CN" sz="1800" dirty="0"/>
                  <a:t>, is considered in frequency controller in (48) to facilitate synchronization of the </a:t>
                </a:r>
                <a:r>
                  <a:rPr lang="en-US" altLang="zh-CN" sz="1800" dirty="0" err="1"/>
                  <a:t>microgird</a:t>
                </a:r>
                <a:r>
                  <a:rPr lang="en-US" altLang="zh-CN" sz="1800" dirty="0"/>
                  <a:t> to the main gird. In the islanded operating mode, this additional term is zero. However, during the synchronization, a PLL module is required to measure </a:t>
                </a:r>
                <a14:m>
                  <m:oMath xmlns:m="http://schemas.openxmlformats.org/officeDocument/2006/math">
                    <m:r>
                      <a:rPr lang="en-US" altLang="zh-CN" sz="1800" i="1">
                        <a:latin typeface="Cambria Math" panose="02040503050406030204" pitchFamily="18" charset="0"/>
                        <a:ea typeface="Cambria Math" panose="02040503050406030204" pitchFamily="18" charset="0"/>
                      </a:rPr>
                      <m:t>∆</m:t>
                    </m:r>
                    <m:sSub>
                      <m:sSubPr>
                        <m:ctrlPr>
                          <a:rPr lang="en-US" altLang="zh-CN" sz="1800" i="1">
                            <a:latin typeface="Cambria Math" panose="02040503050406030204" pitchFamily="18" charset="0"/>
                            <a:ea typeface="Cambria Math" panose="02040503050406030204" pitchFamily="18" charset="0"/>
                          </a:rPr>
                        </m:ctrlPr>
                      </m:sSubPr>
                      <m:e>
                        <m:r>
                          <a:rPr lang="zh-CN" altLang="en-US" sz="1800" i="1">
                            <a:latin typeface="Cambria Math" panose="02040503050406030204" pitchFamily="18" charset="0"/>
                            <a:ea typeface="Cambria Math" panose="02040503050406030204" pitchFamily="18" charset="0"/>
                          </a:rPr>
                          <m:t>𝜔</m:t>
                        </m:r>
                      </m:e>
                      <m:sub>
                        <m:r>
                          <a:rPr lang="en-US" altLang="zh-CN" sz="1800" i="1">
                            <a:latin typeface="Cambria Math" panose="02040503050406030204" pitchFamily="18" charset="0"/>
                            <a:ea typeface="Cambria Math" panose="02040503050406030204" pitchFamily="18" charset="0"/>
                          </a:rPr>
                          <m:t>𝑠</m:t>
                        </m:r>
                      </m:sub>
                    </m:sSub>
                  </m:oMath>
                </a14:m>
                <a:r>
                  <a:rPr lang="en-US" altLang="zh-CN" sz="1800" dirty="0"/>
                  <a:t>. During the grid-tied operation, voltage and frequency of the main grid are considered as the references in (48).</a:t>
                </a:r>
              </a:p>
            </p:txBody>
          </p:sp>
        </mc:Choice>
        <mc:Fallback xmlns="">
          <p:sp>
            <p:nvSpPr>
              <p:cNvPr id="3" name="TextBox 2"/>
              <p:cNvSpPr txBox="1">
                <a:spLocks noRot="1" noChangeAspect="1" noMove="1" noResize="1" noEditPoints="1" noAdjustHandles="1" noChangeArrowheads="1" noChangeShapeType="1" noTextEdit="1"/>
              </p:cNvSpPr>
              <p:nvPr/>
            </p:nvSpPr>
            <p:spPr>
              <a:xfrm>
                <a:off x="685800" y="762000"/>
                <a:ext cx="7848600" cy="5219442"/>
              </a:xfrm>
              <a:prstGeom prst="rect">
                <a:avLst/>
              </a:prstGeom>
              <a:blipFill>
                <a:blip r:embed="rId2"/>
                <a:stretch>
                  <a:fillRect l="-699" t="-584" r="-622"/>
                </a:stretch>
              </a:blipFill>
            </p:spPr>
            <p:txBody>
              <a:bodyPr/>
              <a:lstStyle/>
              <a:p>
                <a:r>
                  <a:rPr lang="zh-CN" altLang="en-US">
                    <a:noFill/>
                  </a:rPr>
                  <a:t> </a:t>
                </a:r>
              </a:p>
            </p:txBody>
          </p:sp>
        </mc:Fallback>
      </mc:AlternateContent>
      <p:sp>
        <p:nvSpPr>
          <p:cNvPr id="11" name="文本框 14">
            <a:extLst>
              <a:ext uri="{FF2B5EF4-FFF2-40B4-BE49-F238E27FC236}">
                <a16:creationId xmlns:a16="http://schemas.microsoft.com/office/drawing/2014/main" id="{EA2E321C-D4E5-4030-8764-5DD7B43B8F3C}"/>
              </a:ext>
            </a:extLst>
          </p:cNvPr>
          <p:cNvSpPr txBox="1"/>
          <p:nvPr/>
        </p:nvSpPr>
        <p:spPr>
          <a:xfrm>
            <a:off x="7988453" y="3059668"/>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(48)</a:t>
            </a:r>
            <a:endParaRPr lang="zh-CN" alt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212214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5</a:t>
            </a:fld>
            <a:endParaRPr lang="en-US" dirty="0"/>
          </a:p>
        </p:txBody>
      </p:sp>
      <p:sp>
        <p:nvSpPr>
          <p:cNvPr id="5" name="Text Placeholder 4"/>
          <p:cNvSpPr>
            <a:spLocks noGrp="1"/>
          </p:cNvSpPr>
          <p:nvPr>
            <p:ph type="body" sz="quarter" idx="10"/>
          </p:nvPr>
        </p:nvSpPr>
        <p:spPr/>
        <p:txBody>
          <a:bodyPr/>
          <a:lstStyle/>
          <a:p>
            <a:endParaRPr lang="en-US" dirty="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D5F32DCF-AE85-4D24-9DF9-1D087EACBC71}"/>
                  </a:ext>
                </a:extLst>
              </p:cNvPr>
              <p:cNvSpPr>
                <a:spLocks noGrp="1"/>
              </p:cNvSpPr>
              <p:nvPr>
                <p:ph idx="1"/>
              </p:nvPr>
            </p:nvSpPr>
            <p:spPr>
              <a:xfrm>
                <a:off x="685800" y="563173"/>
                <a:ext cx="7848600" cy="4907352"/>
              </a:xfrm>
            </p:spPr>
            <p:txBody>
              <a:bodyPr/>
              <a:lstStyle/>
              <a:p>
                <a:pPr algn="just" eaLnBrk="0" hangingPunct="0">
                  <a:spcBef>
                    <a:spcPct val="0"/>
                  </a:spcBef>
                  <a:buFont typeface="+mj-lt"/>
                  <a:buAutoNum type="alphaLcParenR"/>
                </a:pPr>
                <a:r>
                  <a:rPr lang="en-US" altLang="zh-CN" sz="1800" kern="1200" dirty="0">
                    <a:solidFill>
                      <a:schemeClr val="tx1"/>
                    </a:solidFill>
                    <a:latin typeface="Times" panose="02020603050405020304" pitchFamily="18" charset="0"/>
                    <a:cs typeface="Times" panose="02020603050405020304" pitchFamily="18" charset="0"/>
                  </a:rPr>
                  <a:t>Average Power Calculation: The generated active and reactive power can be calculated using the transformed output voltage </a:t>
                </a:r>
                <a14:m>
                  <m:oMath xmlns:m="http://schemas.openxmlformats.org/officeDocument/2006/math">
                    <m:sSub>
                      <m:sSubPr>
                        <m:ctrlPr>
                          <a:rPr lang="en-US" altLang="zh-CN" sz="1800" i="1" kern="1200" smtClean="0">
                            <a:solidFill>
                              <a:schemeClr val="tx1"/>
                            </a:solidFill>
                            <a:latin typeface="Cambria Math" panose="02040503050406030204" pitchFamily="18" charset="0"/>
                          </a:rPr>
                        </m:ctrlPr>
                      </m:sSubPr>
                      <m:e>
                        <m:r>
                          <a:rPr lang="en-US" altLang="zh-CN" sz="1800" b="0" i="1" kern="1200" smtClean="0">
                            <a:solidFill>
                              <a:schemeClr val="tx1"/>
                            </a:solidFill>
                            <a:latin typeface="Cambria Math" panose="02040503050406030204" pitchFamily="18" charset="0"/>
                          </a:rPr>
                          <m:t>𝑉</m:t>
                        </m:r>
                      </m:e>
                      <m:sub>
                        <m:r>
                          <a:rPr lang="en-US" altLang="zh-CN" sz="1800" b="0" i="1" kern="1200" smtClean="0">
                            <a:solidFill>
                              <a:schemeClr val="tx1"/>
                            </a:solidFill>
                            <a:latin typeface="Cambria Math" panose="02040503050406030204" pitchFamily="18" charset="0"/>
                          </a:rPr>
                          <m:t>𝑜𝑑𝑞</m:t>
                        </m:r>
                      </m:sub>
                    </m:sSub>
                  </m:oMath>
                </a14:m>
                <a:r>
                  <a:rPr lang="en-US" altLang="zh-CN" sz="1800" kern="1200" dirty="0">
                    <a:solidFill>
                      <a:schemeClr val="tx1"/>
                    </a:solidFill>
                    <a:latin typeface="Times" panose="02020603050405020304" pitchFamily="18" charset="0"/>
                    <a:cs typeface="Times" panose="02020603050405020304" pitchFamily="18" charset="0"/>
                  </a:rPr>
                  <a:t> and current </a:t>
                </a:r>
                <a14:m>
                  <m:oMath xmlns:m="http://schemas.openxmlformats.org/officeDocument/2006/math">
                    <m:sSub>
                      <m:sSubPr>
                        <m:ctrlPr>
                          <a:rPr lang="en-US" altLang="zh-CN" sz="1800" i="1" kern="1200">
                            <a:solidFill>
                              <a:schemeClr val="tx1"/>
                            </a:solidFill>
                            <a:latin typeface="Cambria Math" panose="02040503050406030204" pitchFamily="18" charset="0"/>
                          </a:rPr>
                        </m:ctrlPr>
                      </m:sSubPr>
                      <m:e>
                        <m:r>
                          <a:rPr lang="en-US" altLang="zh-CN" sz="1800" b="0" i="1" kern="1200" smtClean="0">
                            <a:solidFill>
                              <a:schemeClr val="tx1"/>
                            </a:solidFill>
                            <a:latin typeface="Cambria Math" panose="02040503050406030204" pitchFamily="18" charset="0"/>
                          </a:rPr>
                          <m:t>𝐼</m:t>
                        </m:r>
                      </m:e>
                      <m:sub>
                        <m:r>
                          <a:rPr lang="en-US" altLang="zh-CN" sz="1800" i="1" kern="1200">
                            <a:solidFill>
                              <a:schemeClr val="tx1"/>
                            </a:solidFill>
                            <a:latin typeface="Cambria Math" panose="02040503050406030204" pitchFamily="18" charset="0"/>
                          </a:rPr>
                          <m:t>𝑜𝑑𝑞</m:t>
                        </m:r>
                      </m:sub>
                    </m:sSub>
                  </m:oMath>
                </a14:m>
                <a:r>
                  <a:rPr lang="en-US" altLang="zh-CN" sz="1800" kern="1200" dirty="0">
                    <a:solidFill>
                      <a:schemeClr val="tx1"/>
                    </a:solidFill>
                    <a:latin typeface="Times" panose="02020603050405020304" pitchFamily="18" charset="0"/>
                    <a:cs typeface="Times" panose="02020603050405020304" pitchFamily="18" charset="0"/>
                  </a:rPr>
                  <a:t>. The average power generated by the inverter is</a:t>
                </a:r>
              </a:p>
              <a:p>
                <a:pPr marL="0" indent="0" algn="just" eaLnBrk="0" hangingPunct="0">
                  <a:spcBef>
                    <a:spcPct val="0"/>
                  </a:spcBef>
                  <a:buNone/>
                </a:pPr>
                <a14:m>
                  <m:oMathPara xmlns:m="http://schemas.openxmlformats.org/officeDocument/2006/math">
                    <m:oMathParaPr>
                      <m:jc m:val="centerGroup"/>
                    </m:oMathParaPr>
                    <m:oMath xmlns:m="http://schemas.openxmlformats.org/officeDocument/2006/math">
                      <m:r>
                        <a:rPr lang="en-US" altLang="zh-CN" sz="1800" b="0" i="1" kern="1200" smtClean="0">
                          <a:solidFill>
                            <a:schemeClr val="tx1"/>
                          </a:solidFill>
                          <a:latin typeface="Cambria Math" panose="02040503050406030204" pitchFamily="18" charset="0"/>
                        </a:rPr>
                        <m:t>𝑝</m:t>
                      </m:r>
                      <m:r>
                        <a:rPr lang="en-US" altLang="zh-CN" sz="1800" b="0" i="1" kern="1200" smtClean="0">
                          <a:solidFill>
                            <a:schemeClr val="tx1"/>
                          </a:solidFill>
                          <a:latin typeface="Cambria Math" panose="02040503050406030204" pitchFamily="18" charset="0"/>
                        </a:rPr>
                        <m:t>=</m:t>
                      </m:r>
                      <m:d>
                        <m:dPr>
                          <m:ctrlPr>
                            <a:rPr lang="en-US" altLang="zh-CN" sz="1800" b="0" i="1" kern="1200" smtClean="0">
                              <a:solidFill>
                                <a:schemeClr val="tx1"/>
                              </a:solidFill>
                              <a:latin typeface="Cambria Math" panose="02040503050406030204" pitchFamily="18" charset="0"/>
                            </a:rPr>
                          </m:ctrlPr>
                        </m:dPr>
                        <m:e>
                          <m:sSub>
                            <m:sSubPr>
                              <m:ctrlPr>
                                <a:rPr lang="en-US" altLang="zh-CN" sz="1800" b="0" i="1" kern="1200" smtClean="0">
                                  <a:solidFill>
                                    <a:schemeClr val="tx1"/>
                                  </a:solidFill>
                                  <a:latin typeface="Cambria Math" panose="02040503050406030204" pitchFamily="18" charset="0"/>
                                </a:rPr>
                              </m:ctrlPr>
                            </m:sSubPr>
                            <m:e>
                              <m:r>
                                <a:rPr lang="en-US" altLang="zh-CN" sz="1800" b="0" i="1" kern="1200" smtClean="0">
                                  <a:solidFill>
                                    <a:schemeClr val="tx1"/>
                                  </a:solidFill>
                                  <a:latin typeface="Cambria Math" panose="02040503050406030204" pitchFamily="18" charset="0"/>
                                </a:rPr>
                                <m:t>𝑣</m:t>
                              </m:r>
                            </m:e>
                            <m:sub>
                              <m:r>
                                <a:rPr lang="en-US" altLang="zh-CN" sz="1800" b="0" i="1" kern="1200" smtClean="0">
                                  <a:solidFill>
                                    <a:schemeClr val="tx1"/>
                                  </a:solidFill>
                                  <a:latin typeface="Cambria Math" panose="02040503050406030204" pitchFamily="18" charset="0"/>
                                </a:rPr>
                                <m:t>𝑜𝑑</m:t>
                              </m:r>
                            </m:sub>
                          </m:sSub>
                          <m:sSub>
                            <m:sSubPr>
                              <m:ctrlPr>
                                <a:rPr lang="en-US" altLang="zh-CN" sz="1800" b="0" i="1" kern="1200" smtClean="0">
                                  <a:solidFill>
                                    <a:schemeClr val="tx1"/>
                                  </a:solidFill>
                                  <a:latin typeface="Cambria Math" panose="02040503050406030204" pitchFamily="18" charset="0"/>
                                </a:rPr>
                              </m:ctrlPr>
                            </m:sSubPr>
                            <m:e>
                              <m:r>
                                <a:rPr lang="en-US" altLang="zh-CN" sz="1800" b="0" i="1" kern="1200" smtClean="0">
                                  <a:solidFill>
                                    <a:schemeClr val="tx1"/>
                                  </a:solidFill>
                                  <a:latin typeface="Cambria Math" panose="02040503050406030204" pitchFamily="18" charset="0"/>
                                </a:rPr>
                                <m:t>𝑖</m:t>
                              </m:r>
                            </m:e>
                            <m:sub>
                              <m:r>
                                <a:rPr lang="en-US" altLang="zh-CN" sz="1800" b="0" i="1" kern="1200" smtClean="0">
                                  <a:solidFill>
                                    <a:schemeClr val="tx1"/>
                                  </a:solidFill>
                                  <a:latin typeface="Cambria Math" panose="02040503050406030204" pitchFamily="18" charset="0"/>
                                </a:rPr>
                                <m:t>𝑜𝑑</m:t>
                              </m:r>
                            </m:sub>
                          </m:sSub>
                          <m:r>
                            <a:rPr lang="en-US" altLang="zh-CN" sz="1800" b="0" i="1" kern="1200" smtClean="0">
                              <a:solidFill>
                                <a:schemeClr val="tx1"/>
                              </a:solidFill>
                              <a:latin typeface="Cambria Math" panose="02040503050406030204" pitchFamily="18" charset="0"/>
                            </a:rPr>
                            <m:t>+</m:t>
                          </m:r>
                          <m:sSub>
                            <m:sSubPr>
                              <m:ctrlPr>
                                <a:rPr lang="en-US" altLang="zh-CN" sz="1800" b="0" i="1" kern="1200" smtClean="0">
                                  <a:solidFill>
                                    <a:schemeClr val="tx1"/>
                                  </a:solidFill>
                                  <a:latin typeface="Cambria Math" panose="02040503050406030204" pitchFamily="18" charset="0"/>
                                </a:rPr>
                              </m:ctrlPr>
                            </m:sSubPr>
                            <m:e>
                              <m:r>
                                <a:rPr lang="en-US" altLang="zh-CN" sz="1800" b="0" i="1" kern="1200" smtClean="0">
                                  <a:solidFill>
                                    <a:schemeClr val="tx1"/>
                                  </a:solidFill>
                                  <a:latin typeface="Cambria Math" panose="02040503050406030204" pitchFamily="18" charset="0"/>
                                </a:rPr>
                                <m:t>𝑣</m:t>
                              </m:r>
                            </m:e>
                            <m:sub>
                              <m:r>
                                <a:rPr lang="en-US" altLang="zh-CN" sz="1800" b="0" i="1" kern="1200" smtClean="0">
                                  <a:solidFill>
                                    <a:schemeClr val="tx1"/>
                                  </a:solidFill>
                                  <a:latin typeface="Cambria Math" panose="02040503050406030204" pitchFamily="18" charset="0"/>
                                </a:rPr>
                                <m:t>𝑜𝑞</m:t>
                              </m:r>
                            </m:sub>
                          </m:sSub>
                          <m:sSub>
                            <m:sSubPr>
                              <m:ctrlPr>
                                <a:rPr lang="en-US" altLang="zh-CN" sz="1800" b="0" i="1" kern="1200" smtClean="0">
                                  <a:solidFill>
                                    <a:schemeClr val="tx1"/>
                                  </a:solidFill>
                                  <a:latin typeface="Cambria Math" panose="02040503050406030204" pitchFamily="18" charset="0"/>
                                </a:rPr>
                              </m:ctrlPr>
                            </m:sSubPr>
                            <m:e>
                              <m:r>
                                <a:rPr lang="en-US" altLang="zh-CN" sz="1800" b="0" i="1" kern="1200" smtClean="0">
                                  <a:solidFill>
                                    <a:schemeClr val="tx1"/>
                                  </a:solidFill>
                                  <a:latin typeface="Cambria Math" panose="02040503050406030204" pitchFamily="18" charset="0"/>
                                </a:rPr>
                                <m:t>𝑖</m:t>
                              </m:r>
                            </m:e>
                            <m:sub>
                              <m:r>
                                <a:rPr lang="en-US" altLang="zh-CN" sz="1800" b="0" i="1" kern="1200" smtClean="0">
                                  <a:solidFill>
                                    <a:schemeClr val="tx1"/>
                                  </a:solidFill>
                                  <a:latin typeface="Cambria Math" panose="02040503050406030204" pitchFamily="18" charset="0"/>
                                </a:rPr>
                                <m:t>𝑜𝑞</m:t>
                              </m:r>
                            </m:sub>
                          </m:sSub>
                        </m:e>
                      </m:d>
                      <m:r>
                        <a:rPr lang="en-US" altLang="zh-CN" sz="1800" b="0" i="1" kern="1200" smtClean="0">
                          <a:solidFill>
                            <a:schemeClr val="tx1"/>
                          </a:solidFill>
                          <a:latin typeface="Cambria Math" panose="02040503050406030204" pitchFamily="18" charset="0"/>
                        </a:rPr>
                        <m:t>,</m:t>
                      </m:r>
                    </m:oMath>
                  </m:oMathPara>
                </a14:m>
                <a:endParaRPr lang="en-US" altLang="zh-CN" sz="1800" b="0" kern="1200" dirty="0">
                  <a:solidFill>
                    <a:schemeClr val="tx1"/>
                  </a:solidFill>
                  <a:latin typeface="Times" panose="02020603050405020304" pitchFamily="18" charset="0"/>
                  <a:cs typeface="Times" panose="02020603050405020304" pitchFamily="18" charset="0"/>
                </a:endParaRPr>
              </a:p>
              <a:p>
                <a:pPr marL="0" indent="0" algn="just" eaLnBrk="0" hangingPunct="0">
                  <a:spcBef>
                    <a:spcPct val="0"/>
                  </a:spcBef>
                  <a:buNone/>
                </a:pPr>
                <a14:m>
                  <m:oMathPara xmlns:m="http://schemas.openxmlformats.org/officeDocument/2006/math">
                    <m:oMathParaPr>
                      <m:jc m:val="centerGroup"/>
                    </m:oMathParaPr>
                    <m:oMath xmlns:m="http://schemas.openxmlformats.org/officeDocument/2006/math">
                      <m:r>
                        <a:rPr lang="en-US" altLang="zh-CN" sz="1800" b="0" i="1" kern="1200" smtClean="0">
                          <a:solidFill>
                            <a:schemeClr val="tx1"/>
                          </a:solidFill>
                          <a:latin typeface="Cambria Math" panose="02040503050406030204" pitchFamily="18" charset="0"/>
                        </a:rPr>
                        <m:t>𝑞</m:t>
                      </m:r>
                      <m:r>
                        <a:rPr lang="en-US" altLang="zh-CN" sz="1800" i="1" kern="1200">
                          <a:solidFill>
                            <a:schemeClr val="tx1"/>
                          </a:solidFill>
                          <a:latin typeface="Cambria Math" panose="02040503050406030204" pitchFamily="18" charset="0"/>
                        </a:rPr>
                        <m:t>=</m:t>
                      </m:r>
                      <m:d>
                        <m:dPr>
                          <m:ctrlPr>
                            <a:rPr lang="en-US" altLang="zh-CN" sz="1800" i="1" kern="1200">
                              <a:solidFill>
                                <a:schemeClr val="tx1"/>
                              </a:solidFill>
                              <a:latin typeface="Cambria Math" panose="02040503050406030204" pitchFamily="18" charset="0"/>
                            </a:rPr>
                          </m:ctrlPr>
                        </m:dPr>
                        <m:e>
                          <m:sSub>
                            <m:sSubPr>
                              <m:ctrlPr>
                                <a:rPr lang="en-US" altLang="zh-CN" sz="1800" i="1" kern="1200">
                                  <a:solidFill>
                                    <a:schemeClr val="tx1"/>
                                  </a:solidFill>
                                  <a:latin typeface="Cambria Math" panose="02040503050406030204" pitchFamily="18" charset="0"/>
                                </a:rPr>
                              </m:ctrlPr>
                            </m:sSubPr>
                            <m:e>
                              <m:r>
                                <a:rPr lang="en-US" altLang="zh-CN" sz="1800" b="0" i="1" kern="1200" smtClean="0">
                                  <a:solidFill>
                                    <a:schemeClr val="tx1"/>
                                  </a:solidFill>
                                  <a:latin typeface="Cambria Math" panose="02040503050406030204" pitchFamily="18" charset="0"/>
                                </a:rPr>
                                <m:t>𝑣</m:t>
                              </m:r>
                            </m:e>
                            <m:sub>
                              <m:r>
                                <a:rPr lang="en-US" altLang="zh-CN" sz="1800" i="1" kern="1200">
                                  <a:solidFill>
                                    <a:schemeClr val="tx1"/>
                                  </a:solidFill>
                                  <a:latin typeface="Cambria Math" panose="02040503050406030204" pitchFamily="18" charset="0"/>
                                </a:rPr>
                                <m:t>𝑜</m:t>
                              </m:r>
                              <m:r>
                                <a:rPr lang="en-US" altLang="zh-CN" sz="1800" b="0" i="1" kern="1200" smtClean="0">
                                  <a:solidFill>
                                    <a:schemeClr val="tx1"/>
                                  </a:solidFill>
                                  <a:latin typeface="Cambria Math" panose="02040503050406030204" pitchFamily="18" charset="0"/>
                                </a:rPr>
                                <m:t>𝑞</m:t>
                              </m:r>
                            </m:sub>
                          </m:sSub>
                          <m:sSub>
                            <m:sSubPr>
                              <m:ctrlPr>
                                <a:rPr lang="en-US" altLang="zh-CN" sz="1800" i="1" kern="1200">
                                  <a:solidFill>
                                    <a:schemeClr val="tx1"/>
                                  </a:solidFill>
                                  <a:latin typeface="Cambria Math" panose="02040503050406030204" pitchFamily="18" charset="0"/>
                                </a:rPr>
                              </m:ctrlPr>
                            </m:sSubPr>
                            <m:e>
                              <m:r>
                                <a:rPr lang="en-US" altLang="zh-CN" sz="1800" b="0" i="1" kern="1200" smtClean="0">
                                  <a:solidFill>
                                    <a:schemeClr val="tx1"/>
                                  </a:solidFill>
                                  <a:latin typeface="Cambria Math" panose="02040503050406030204" pitchFamily="18" charset="0"/>
                                </a:rPr>
                                <m:t>𝑖</m:t>
                              </m:r>
                            </m:e>
                            <m:sub>
                              <m:r>
                                <a:rPr lang="en-US" altLang="zh-CN" sz="1800" i="1" kern="1200">
                                  <a:solidFill>
                                    <a:schemeClr val="tx1"/>
                                  </a:solidFill>
                                  <a:latin typeface="Cambria Math" panose="02040503050406030204" pitchFamily="18" charset="0"/>
                                </a:rPr>
                                <m:t>𝑜𝑑</m:t>
                              </m:r>
                            </m:sub>
                          </m:sSub>
                          <m:r>
                            <a:rPr lang="en-US" altLang="zh-CN" sz="1800" b="0" i="1" kern="1200" smtClean="0">
                              <a:solidFill>
                                <a:schemeClr val="tx1"/>
                              </a:solidFill>
                              <a:latin typeface="Cambria Math" panose="02040503050406030204" pitchFamily="18" charset="0"/>
                            </a:rPr>
                            <m:t>−</m:t>
                          </m:r>
                          <m:sSub>
                            <m:sSubPr>
                              <m:ctrlPr>
                                <a:rPr lang="en-US" altLang="zh-CN" sz="1800" i="1" kern="1200">
                                  <a:solidFill>
                                    <a:schemeClr val="tx1"/>
                                  </a:solidFill>
                                  <a:latin typeface="Cambria Math" panose="02040503050406030204" pitchFamily="18" charset="0"/>
                                </a:rPr>
                              </m:ctrlPr>
                            </m:sSubPr>
                            <m:e>
                              <m:r>
                                <a:rPr lang="en-US" altLang="zh-CN" sz="1800" b="0" i="1" kern="1200" smtClean="0">
                                  <a:solidFill>
                                    <a:schemeClr val="tx1"/>
                                  </a:solidFill>
                                  <a:latin typeface="Cambria Math" panose="02040503050406030204" pitchFamily="18" charset="0"/>
                                </a:rPr>
                                <m:t>𝑣</m:t>
                              </m:r>
                            </m:e>
                            <m:sub>
                              <m:r>
                                <a:rPr lang="en-US" altLang="zh-CN" sz="1800" i="1" kern="1200">
                                  <a:solidFill>
                                    <a:schemeClr val="tx1"/>
                                  </a:solidFill>
                                  <a:latin typeface="Cambria Math" panose="02040503050406030204" pitchFamily="18" charset="0"/>
                                </a:rPr>
                                <m:t>𝑜</m:t>
                              </m:r>
                              <m:r>
                                <a:rPr lang="en-US" altLang="zh-CN" sz="1800" b="0" i="1" kern="1200" smtClean="0">
                                  <a:solidFill>
                                    <a:schemeClr val="tx1"/>
                                  </a:solidFill>
                                  <a:latin typeface="Cambria Math" panose="02040503050406030204" pitchFamily="18" charset="0"/>
                                </a:rPr>
                                <m:t>𝑑</m:t>
                              </m:r>
                            </m:sub>
                          </m:sSub>
                          <m:sSub>
                            <m:sSubPr>
                              <m:ctrlPr>
                                <a:rPr lang="en-US" altLang="zh-CN" sz="1800" i="1" kern="1200">
                                  <a:solidFill>
                                    <a:schemeClr val="tx1"/>
                                  </a:solidFill>
                                  <a:latin typeface="Cambria Math" panose="02040503050406030204" pitchFamily="18" charset="0"/>
                                </a:rPr>
                              </m:ctrlPr>
                            </m:sSubPr>
                            <m:e>
                              <m:r>
                                <a:rPr lang="en-US" altLang="zh-CN" sz="1800" b="0" i="1" kern="1200" smtClean="0">
                                  <a:solidFill>
                                    <a:schemeClr val="tx1"/>
                                  </a:solidFill>
                                  <a:latin typeface="Cambria Math" panose="02040503050406030204" pitchFamily="18" charset="0"/>
                                </a:rPr>
                                <m:t>𝑖</m:t>
                              </m:r>
                            </m:e>
                            <m:sub>
                              <m:r>
                                <a:rPr lang="en-US" altLang="zh-CN" sz="1800" i="1" kern="1200">
                                  <a:solidFill>
                                    <a:schemeClr val="tx1"/>
                                  </a:solidFill>
                                  <a:latin typeface="Cambria Math" panose="02040503050406030204" pitchFamily="18" charset="0"/>
                                </a:rPr>
                                <m:t>𝑜𝑞</m:t>
                              </m:r>
                            </m:sub>
                          </m:sSub>
                        </m:e>
                      </m:d>
                      <m:r>
                        <a:rPr lang="en-US" altLang="zh-CN" sz="1800" b="0" i="0" kern="1200" smtClean="0">
                          <a:solidFill>
                            <a:schemeClr val="tx1"/>
                          </a:solidFill>
                          <a:latin typeface="Cambria Math" panose="02040503050406030204" pitchFamily="18" charset="0"/>
                        </a:rPr>
                        <m:t>.</m:t>
                      </m:r>
                    </m:oMath>
                  </m:oMathPara>
                </a14:m>
                <a:endParaRPr lang="en-US" altLang="zh-CN" sz="1800" kern="1200" dirty="0">
                  <a:solidFill>
                    <a:schemeClr val="tx1"/>
                  </a:solidFill>
                  <a:latin typeface="Times" panose="02020603050405020304" pitchFamily="18" charset="0"/>
                  <a:cs typeface="Times" panose="02020603050405020304" pitchFamily="18" charset="0"/>
                </a:endParaRPr>
              </a:p>
              <a:p>
                <a:pPr marL="0" indent="0" algn="just" eaLnBrk="0" hangingPunct="0">
                  <a:spcBef>
                    <a:spcPct val="0"/>
                  </a:spcBef>
                  <a:buNone/>
                </a:pPr>
                <a:r>
                  <a:rPr lang="en-US" altLang="zh-CN" sz="1800" kern="1200" dirty="0">
                    <a:solidFill>
                      <a:schemeClr val="tx1"/>
                    </a:solidFill>
                    <a:latin typeface="Times" panose="02020603050405020304" pitchFamily="18" charset="0"/>
                    <a:cs typeface="Times" panose="02020603050405020304" pitchFamily="18" charset="0"/>
                  </a:rPr>
                  <a:t>Using a low-pass filter (LPF) with the corner frequency </a:t>
                </a:r>
                <a14:m>
                  <m:oMath xmlns:m="http://schemas.openxmlformats.org/officeDocument/2006/math">
                    <m:sSub>
                      <m:sSubPr>
                        <m:ctrlPr>
                          <a:rPr lang="en-US" altLang="zh-CN" sz="1800" i="1" kern="1200" smtClean="0">
                            <a:solidFill>
                              <a:schemeClr val="tx1"/>
                            </a:solidFill>
                            <a:latin typeface="Cambria Math" panose="02040503050406030204" pitchFamily="18" charset="0"/>
                          </a:rPr>
                        </m:ctrlPr>
                      </m:sSubPr>
                      <m:e>
                        <m:r>
                          <a:rPr lang="zh-CN" altLang="en-US" sz="1800" i="1" kern="1200" smtClean="0">
                            <a:solidFill>
                              <a:schemeClr val="tx1"/>
                            </a:solidFill>
                            <a:latin typeface="Cambria Math" panose="02040503050406030204" pitchFamily="18" charset="0"/>
                          </a:rPr>
                          <m:t>𝜔</m:t>
                        </m:r>
                      </m:e>
                      <m:sub>
                        <m:r>
                          <a:rPr lang="en-US" altLang="zh-CN" sz="1800" b="0" i="1" kern="1200" smtClean="0">
                            <a:solidFill>
                              <a:schemeClr val="tx1"/>
                            </a:solidFill>
                            <a:latin typeface="Cambria Math" panose="02040503050406030204" pitchFamily="18" charset="0"/>
                          </a:rPr>
                          <m:t>𝑐</m:t>
                        </m:r>
                      </m:sub>
                    </m:sSub>
                    <m:r>
                      <a:rPr lang="en-US" altLang="zh-CN" sz="1800" b="0" i="1" kern="1200" smtClean="0">
                        <a:solidFill>
                          <a:schemeClr val="tx1"/>
                        </a:solidFill>
                        <a:latin typeface="Cambria Math" panose="02040503050406030204" pitchFamily="18" charset="0"/>
                      </a:rPr>
                      <m:t>,</m:t>
                    </m:r>
                  </m:oMath>
                </a14:m>
                <a:r>
                  <a:rPr lang="en-US" altLang="zh-CN" sz="1800" kern="1200" dirty="0">
                    <a:solidFill>
                      <a:schemeClr val="tx1"/>
                    </a:solidFill>
                    <a:latin typeface="Times" panose="02020603050405020304" pitchFamily="18" charset="0"/>
                    <a:cs typeface="Times" panose="02020603050405020304" pitchFamily="18" charset="0"/>
                  </a:rPr>
                  <a:t>we can obtain the filtered instantaneous powers as follows,</a:t>
                </a:r>
              </a:p>
              <a:p>
                <a:pPr marL="0" indent="0" eaLnBrk="0" hangingPunct="0">
                  <a:spcBef>
                    <a:spcPct val="0"/>
                  </a:spcBef>
                  <a:buNone/>
                </a:pPr>
                <a14:m>
                  <m:oMathPara xmlns:m="http://schemas.openxmlformats.org/officeDocument/2006/math">
                    <m:oMathParaPr>
                      <m:jc m:val="centerGroup"/>
                    </m:oMathParaPr>
                    <m:oMath xmlns:m="http://schemas.openxmlformats.org/officeDocument/2006/math">
                      <m:d>
                        <m:dPr>
                          <m:begChr m:val=""/>
                          <m:ctrlPr>
                            <a:rPr lang="zh-CN" altLang="en-US" sz="1800" i="1" smtClean="0">
                              <a:solidFill>
                                <a:schemeClr val="tx1"/>
                              </a:solidFill>
                              <a:latin typeface="Cambria Math" panose="02040503050406030204" pitchFamily="18" charset="0"/>
                            </a:rPr>
                          </m:ctrlPr>
                        </m:dPr>
                        <m:e>
                          <m:acc>
                            <m:accPr>
                              <m:chr m:val="̇"/>
                              <m:ctrlPr>
                                <a:rPr lang="zh-CN" altLang="en-US" sz="1800" i="1" smtClean="0">
                                  <a:solidFill>
                                    <a:schemeClr val="tx1"/>
                                  </a:solidFill>
                                  <a:latin typeface="Cambria Math" panose="02040503050406030204" pitchFamily="18" charset="0"/>
                                </a:rPr>
                              </m:ctrlPr>
                            </m:accPr>
                            <m:e>
                              <m:r>
                                <a:rPr lang="en-US" altLang="zh-CN" sz="1800" b="0" i="1" smtClean="0">
                                  <a:solidFill>
                                    <a:schemeClr val="tx1"/>
                                  </a:solidFill>
                                  <a:latin typeface="Cambria Math" panose="02040503050406030204" pitchFamily="18" charset="0"/>
                                </a:rPr>
                                <m:t>𝑃</m:t>
                              </m:r>
                            </m:e>
                          </m:acc>
                          <m:r>
                            <a:rPr lang="zh-CN" altLang="en-US" sz="1800">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𝑃</m:t>
                          </m:r>
                          <m:sSub>
                            <m:sSubPr>
                              <m:ctrlPr>
                                <a:rPr lang="zh-CN" altLang="en-US" sz="1800" i="1">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𝜔</m:t>
                              </m:r>
                            </m:e>
                            <m:sub>
                              <m:r>
                                <a:rPr lang="zh-CN" altLang="en-US" sz="1800" i="1">
                                  <a:solidFill>
                                    <a:schemeClr val="tx1"/>
                                  </a:solidFill>
                                  <a:latin typeface="Cambria Math" panose="02040503050406030204" pitchFamily="18" charset="0"/>
                                </a:rPr>
                                <m:t>𝑐</m:t>
                              </m:r>
                            </m:sub>
                          </m:sSub>
                          <m:r>
                            <a:rPr lang="zh-CN" altLang="en-US" sz="1800">
                              <a:solidFill>
                                <a:schemeClr val="tx1"/>
                              </a:solidFill>
                              <a:latin typeface="Cambria Math" panose="02040503050406030204" pitchFamily="18" charset="0"/>
                            </a:rPr>
                            <m:t>+</m:t>
                          </m:r>
                          <m:sSub>
                            <m:sSubPr>
                              <m:ctrlPr>
                                <a:rPr lang="zh-CN" altLang="en-US" sz="1800" i="1">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𝜔</m:t>
                              </m:r>
                            </m:e>
                            <m:sub>
                              <m:r>
                                <a:rPr lang="zh-CN" altLang="en-US" sz="1800" i="1">
                                  <a:solidFill>
                                    <a:schemeClr val="tx1"/>
                                  </a:solidFill>
                                  <a:latin typeface="Cambria Math" panose="02040503050406030204" pitchFamily="18" charset="0"/>
                                </a:rPr>
                                <m:t>𝑐</m:t>
                              </m:r>
                            </m:sub>
                          </m:sSub>
                          <m:r>
                            <a:rPr lang="zh-CN" altLang="en-US" sz="1800">
                              <a:solidFill>
                                <a:schemeClr val="tx1"/>
                              </a:solidFill>
                              <a:latin typeface="Cambria Math" panose="02040503050406030204" pitchFamily="18" charset="0"/>
                            </a:rPr>
                            <m:t>(</m:t>
                          </m:r>
                          <m:sSub>
                            <m:sSubPr>
                              <m:ctrlPr>
                                <a:rPr lang="en-US" altLang="zh-CN" sz="1800" i="1" kern="1200">
                                  <a:solidFill>
                                    <a:schemeClr val="tx1"/>
                                  </a:solidFill>
                                  <a:latin typeface="Cambria Math" panose="02040503050406030204" pitchFamily="18" charset="0"/>
                                </a:rPr>
                              </m:ctrlPr>
                            </m:sSubPr>
                            <m:e>
                              <m:r>
                                <a:rPr lang="en-US" altLang="zh-CN" sz="1800" i="1" kern="1200">
                                  <a:solidFill>
                                    <a:schemeClr val="tx1"/>
                                  </a:solidFill>
                                  <a:latin typeface="Cambria Math" panose="02040503050406030204" pitchFamily="18" charset="0"/>
                                </a:rPr>
                                <m:t>𝑣</m:t>
                              </m:r>
                            </m:e>
                            <m:sub>
                              <m:r>
                                <a:rPr lang="en-US" altLang="zh-CN" sz="1800" i="1" kern="1200">
                                  <a:solidFill>
                                    <a:schemeClr val="tx1"/>
                                  </a:solidFill>
                                  <a:latin typeface="Cambria Math" panose="02040503050406030204" pitchFamily="18" charset="0"/>
                                </a:rPr>
                                <m:t>𝑜𝑑</m:t>
                              </m:r>
                            </m:sub>
                          </m:sSub>
                          <m:sSub>
                            <m:sSubPr>
                              <m:ctrlPr>
                                <a:rPr lang="en-US" altLang="zh-CN" sz="1800" i="1" kern="1200">
                                  <a:solidFill>
                                    <a:schemeClr val="tx1"/>
                                  </a:solidFill>
                                  <a:latin typeface="Cambria Math" panose="02040503050406030204" pitchFamily="18" charset="0"/>
                                </a:rPr>
                              </m:ctrlPr>
                            </m:sSubPr>
                            <m:e>
                              <m:r>
                                <a:rPr lang="en-US" altLang="zh-CN" sz="1800" i="1" kern="1200">
                                  <a:solidFill>
                                    <a:schemeClr val="tx1"/>
                                  </a:solidFill>
                                  <a:latin typeface="Cambria Math" panose="02040503050406030204" pitchFamily="18" charset="0"/>
                                </a:rPr>
                                <m:t>𝑖</m:t>
                              </m:r>
                            </m:e>
                            <m:sub>
                              <m:r>
                                <a:rPr lang="en-US" altLang="zh-CN" sz="1800" i="1" kern="1200">
                                  <a:solidFill>
                                    <a:schemeClr val="tx1"/>
                                  </a:solidFill>
                                  <a:latin typeface="Cambria Math" panose="02040503050406030204" pitchFamily="18" charset="0"/>
                                </a:rPr>
                                <m:t>𝑜𝑑</m:t>
                              </m:r>
                            </m:sub>
                          </m:sSub>
                          <m:r>
                            <a:rPr lang="en-US" altLang="zh-CN" sz="1800" i="1" kern="1200">
                              <a:solidFill>
                                <a:schemeClr val="tx1"/>
                              </a:solidFill>
                              <a:latin typeface="Cambria Math" panose="02040503050406030204" pitchFamily="18" charset="0"/>
                            </a:rPr>
                            <m:t>+</m:t>
                          </m:r>
                          <m:sSub>
                            <m:sSubPr>
                              <m:ctrlPr>
                                <a:rPr lang="en-US" altLang="zh-CN" sz="1800" i="1" kern="1200">
                                  <a:solidFill>
                                    <a:schemeClr val="tx1"/>
                                  </a:solidFill>
                                  <a:latin typeface="Cambria Math" panose="02040503050406030204" pitchFamily="18" charset="0"/>
                                </a:rPr>
                              </m:ctrlPr>
                            </m:sSubPr>
                            <m:e>
                              <m:r>
                                <a:rPr lang="en-US" altLang="zh-CN" sz="1800" i="1" kern="1200">
                                  <a:solidFill>
                                    <a:schemeClr val="tx1"/>
                                  </a:solidFill>
                                  <a:latin typeface="Cambria Math" panose="02040503050406030204" pitchFamily="18" charset="0"/>
                                </a:rPr>
                                <m:t>𝑣</m:t>
                              </m:r>
                            </m:e>
                            <m:sub>
                              <m:r>
                                <a:rPr lang="en-US" altLang="zh-CN" sz="1800" i="1" kern="1200">
                                  <a:solidFill>
                                    <a:schemeClr val="tx1"/>
                                  </a:solidFill>
                                  <a:latin typeface="Cambria Math" panose="02040503050406030204" pitchFamily="18" charset="0"/>
                                </a:rPr>
                                <m:t>𝑜𝑞</m:t>
                              </m:r>
                            </m:sub>
                          </m:sSub>
                          <m:sSub>
                            <m:sSubPr>
                              <m:ctrlPr>
                                <a:rPr lang="en-US" altLang="zh-CN" sz="1800" i="1" kern="1200">
                                  <a:solidFill>
                                    <a:schemeClr val="tx1"/>
                                  </a:solidFill>
                                  <a:latin typeface="Cambria Math" panose="02040503050406030204" pitchFamily="18" charset="0"/>
                                </a:rPr>
                              </m:ctrlPr>
                            </m:sSubPr>
                            <m:e>
                              <m:r>
                                <a:rPr lang="en-US" altLang="zh-CN" sz="1800" i="1" kern="1200">
                                  <a:solidFill>
                                    <a:schemeClr val="tx1"/>
                                  </a:solidFill>
                                  <a:latin typeface="Cambria Math" panose="02040503050406030204" pitchFamily="18" charset="0"/>
                                </a:rPr>
                                <m:t>𝑖</m:t>
                              </m:r>
                            </m:e>
                            <m:sub>
                              <m:r>
                                <a:rPr lang="en-US" altLang="zh-CN" sz="1800" i="1" kern="1200">
                                  <a:solidFill>
                                    <a:schemeClr val="tx1"/>
                                  </a:solidFill>
                                  <a:latin typeface="Cambria Math" panose="02040503050406030204" pitchFamily="18" charset="0"/>
                                </a:rPr>
                                <m:t>𝑜𝑞</m:t>
                              </m:r>
                            </m:sub>
                          </m:sSub>
                        </m:e>
                      </m:d>
                      <m:r>
                        <a:rPr lang="en-US" altLang="zh-CN" sz="1800" b="0" i="1" smtClean="0">
                          <a:solidFill>
                            <a:schemeClr val="tx1"/>
                          </a:solidFill>
                          <a:latin typeface="Cambria Math" panose="02040503050406030204" pitchFamily="18" charset="0"/>
                        </a:rPr>
                        <m:t>,</m:t>
                      </m:r>
                    </m:oMath>
                  </m:oMathPara>
                </a14:m>
                <a:endParaRPr lang="en-US" altLang="zh-CN" sz="1800" kern="1200" dirty="0">
                  <a:solidFill>
                    <a:schemeClr val="tx1"/>
                  </a:solidFill>
                  <a:latin typeface="Times" panose="02020603050405020304" pitchFamily="18" charset="0"/>
                  <a:cs typeface="Times" panose="02020603050405020304" pitchFamily="18" charset="0"/>
                </a:endParaRPr>
              </a:p>
              <a:p>
                <a:pPr marL="0" indent="0" eaLnBrk="0" hangingPunct="0">
                  <a:spcBef>
                    <a:spcPct val="0"/>
                  </a:spcBef>
                  <a:buNone/>
                </a:pPr>
                <a14:m>
                  <m:oMathPara xmlns:m="http://schemas.openxmlformats.org/officeDocument/2006/math">
                    <m:oMathParaPr>
                      <m:jc m:val="centerGroup"/>
                    </m:oMathParaPr>
                    <m:oMath xmlns:m="http://schemas.openxmlformats.org/officeDocument/2006/math">
                      <m:d>
                        <m:dPr>
                          <m:begChr m:val=""/>
                          <m:ctrlPr>
                            <a:rPr lang="zh-CN" altLang="en-US" sz="1800" i="1">
                              <a:solidFill>
                                <a:schemeClr val="tx1"/>
                              </a:solidFill>
                              <a:latin typeface="Cambria Math" panose="02040503050406030204" pitchFamily="18" charset="0"/>
                            </a:rPr>
                          </m:ctrlPr>
                        </m:dPr>
                        <m:e>
                          <m:limUpp>
                            <m:limUppPr>
                              <m:ctrlPr>
                                <a:rPr lang="zh-CN" altLang="en-US" sz="1800" i="1">
                                  <a:solidFill>
                                    <a:schemeClr val="tx1"/>
                                  </a:solidFill>
                                  <a:latin typeface="Cambria Math" panose="02040503050406030204" pitchFamily="18" charset="0"/>
                                </a:rPr>
                              </m:ctrlPr>
                            </m:limUppPr>
                            <m:e>
                              <m:r>
                                <a:rPr lang="en-US" altLang="zh-CN" sz="1800" b="0" i="1" smtClean="0">
                                  <a:solidFill>
                                    <a:schemeClr val="tx1"/>
                                  </a:solidFill>
                                  <a:latin typeface="Cambria Math" panose="02040503050406030204" pitchFamily="18" charset="0"/>
                                </a:rPr>
                                <m:t>𝑄</m:t>
                              </m:r>
                            </m:e>
                            <m:lim>
                              <m:r>
                                <a:rPr lang="zh-CN" altLang="en-US" sz="1800">
                                  <a:solidFill>
                                    <a:schemeClr val="tx1"/>
                                  </a:solidFill>
                                  <a:latin typeface="Cambria Math" panose="02040503050406030204" pitchFamily="18" charset="0"/>
                                </a:rPr>
                                <m:t>.</m:t>
                              </m:r>
                            </m:lim>
                          </m:limUpp>
                          <m:r>
                            <a:rPr lang="zh-CN" altLang="en-US" sz="1800">
                              <a:solidFill>
                                <a:schemeClr val="tx1"/>
                              </a:solidFill>
                              <a:latin typeface="Cambria Math" panose="02040503050406030204" pitchFamily="18" charset="0"/>
                            </a:rPr>
                            <m:t>=−</m:t>
                          </m:r>
                          <m:r>
                            <a:rPr lang="en-US" altLang="zh-CN" sz="1800" i="1" smtClean="0">
                              <a:solidFill>
                                <a:schemeClr val="tx1"/>
                              </a:solidFill>
                              <a:latin typeface="Cambria Math" panose="02040503050406030204" pitchFamily="18" charset="0"/>
                            </a:rPr>
                            <m:t>𝑄</m:t>
                          </m:r>
                          <m:sSub>
                            <m:sSubPr>
                              <m:ctrlPr>
                                <a:rPr lang="zh-CN" altLang="en-US" sz="1800" i="1">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𝜔</m:t>
                              </m:r>
                            </m:e>
                            <m:sub>
                              <m:r>
                                <a:rPr lang="zh-CN" altLang="en-US" sz="1800" i="1">
                                  <a:solidFill>
                                    <a:schemeClr val="tx1"/>
                                  </a:solidFill>
                                  <a:latin typeface="Cambria Math" panose="02040503050406030204" pitchFamily="18" charset="0"/>
                                </a:rPr>
                                <m:t>𝑐</m:t>
                              </m:r>
                            </m:sub>
                          </m:sSub>
                          <m:r>
                            <a:rPr lang="zh-CN" altLang="en-US" sz="1800">
                              <a:solidFill>
                                <a:schemeClr val="tx1"/>
                              </a:solidFill>
                              <a:latin typeface="Cambria Math" panose="02040503050406030204" pitchFamily="18" charset="0"/>
                            </a:rPr>
                            <m:t>+</m:t>
                          </m:r>
                          <m:sSub>
                            <m:sSubPr>
                              <m:ctrlPr>
                                <a:rPr lang="zh-CN" altLang="en-US" sz="1800" i="1">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𝜔</m:t>
                              </m:r>
                            </m:e>
                            <m:sub>
                              <m:r>
                                <a:rPr lang="zh-CN" altLang="en-US" sz="1800" i="1">
                                  <a:solidFill>
                                    <a:schemeClr val="tx1"/>
                                  </a:solidFill>
                                  <a:latin typeface="Cambria Math" panose="02040503050406030204" pitchFamily="18" charset="0"/>
                                </a:rPr>
                                <m:t>𝑐</m:t>
                              </m:r>
                            </m:sub>
                          </m:sSub>
                          <m:r>
                            <a:rPr lang="zh-CN" altLang="en-US" sz="1800">
                              <a:solidFill>
                                <a:schemeClr val="tx1"/>
                              </a:solidFill>
                              <a:latin typeface="Cambria Math" panose="02040503050406030204" pitchFamily="18" charset="0"/>
                            </a:rPr>
                            <m:t>(</m:t>
                          </m:r>
                          <m:sSub>
                            <m:sSubPr>
                              <m:ctrlPr>
                                <a:rPr lang="en-US" altLang="zh-CN" sz="1800" i="1" kern="1200">
                                  <a:solidFill>
                                    <a:schemeClr val="tx1"/>
                                  </a:solidFill>
                                  <a:latin typeface="Cambria Math" panose="02040503050406030204" pitchFamily="18" charset="0"/>
                                </a:rPr>
                              </m:ctrlPr>
                            </m:sSubPr>
                            <m:e>
                              <m:r>
                                <a:rPr lang="en-US" altLang="zh-CN" sz="1800" i="1" kern="1200">
                                  <a:solidFill>
                                    <a:schemeClr val="tx1"/>
                                  </a:solidFill>
                                  <a:latin typeface="Cambria Math" panose="02040503050406030204" pitchFamily="18" charset="0"/>
                                </a:rPr>
                                <m:t>𝑣</m:t>
                              </m:r>
                            </m:e>
                            <m:sub>
                              <m:r>
                                <a:rPr lang="en-US" altLang="zh-CN" sz="1800" i="1" kern="1200">
                                  <a:solidFill>
                                    <a:schemeClr val="tx1"/>
                                  </a:solidFill>
                                  <a:latin typeface="Cambria Math" panose="02040503050406030204" pitchFamily="18" charset="0"/>
                                </a:rPr>
                                <m:t>𝑜𝑞</m:t>
                              </m:r>
                            </m:sub>
                          </m:sSub>
                          <m:sSub>
                            <m:sSubPr>
                              <m:ctrlPr>
                                <a:rPr lang="en-US" altLang="zh-CN" sz="1800" i="1" kern="1200">
                                  <a:solidFill>
                                    <a:schemeClr val="tx1"/>
                                  </a:solidFill>
                                  <a:latin typeface="Cambria Math" panose="02040503050406030204" pitchFamily="18" charset="0"/>
                                </a:rPr>
                              </m:ctrlPr>
                            </m:sSubPr>
                            <m:e>
                              <m:r>
                                <a:rPr lang="en-US" altLang="zh-CN" sz="1800" i="1" kern="1200">
                                  <a:solidFill>
                                    <a:schemeClr val="tx1"/>
                                  </a:solidFill>
                                  <a:latin typeface="Cambria Math" panose="02040503050406030204" pitchFamily="18" charset="0"/>
                                </a:rPr>
                                <m:t>𝑖</m:t>
                              </m:r>
                            </m:e>
                            <m:sub>
                              <m:r>
                                <a:rPr lang="en-US" altLang="zh-CN" sz="1800" i="1" kern="1200">
                                  <a:solidFill>
                                    <a:schemeClr val="tx1"/>
                                  </a:solidFill>
                                  <a:latin typeface="Cambria Math" panose="02040503050406030204" pitchFamily="18" charset="0"/>
                                </a:rPr>
                                <m:t>𝑜𝑑</m:t>
                              </m:r>
                            </m:sub>
                          </m:sSub>
                          <m:r>
                            <a:rPr lang="en-US" altLang="zh-CN" sz="1800" i="1" kern="1200">
                              <a:solidFill>
                                <a:schemeClr val="tx1"/>
                              </a:solidFill>
                              <a:latin typeface="Cambria Math" panose="02040503050406030204" pitchFamily="18" charset="0"/>
                            </a:rPr>
                            <m:t>−</m:t>
                          </m:r>
                          <m:sSub>
                            <m:sSubPr>
                              <m:ctrlPr>
                                <a:rPr lang="en-US" altLang="zh-CN" sz="1800" i="1" kern="1200">
                                  <a:solidFill>
                                    <a:schemeClr val="tx1"/>
                                  </a:solidFill>
                                  <a:latin typeface="Cambria Math" panose="02040503050406030204" pitchFamily="18" charset="0"/>
                                </a:rPr>
                              </m:ctrlPr>
                            </m:sSubPr>
                            <m:e>
                              <m:r>
                                <a:rPr lang="en-US" altLang="zh-CN" sz="1800" i="1" kern="1200">
                                  <a:solidFill>
                                    <a:schemeClr val="tx1"/>
                                  </a:solidFill>
                                  <a:latin typeface="Cambria Math" panose="02040503050406030204" pitchFamily="18" charset="0"/>
                                </a:rPr>
                                <m:t>𝑣</m:t>
                              </m:r>
                            </m:e>
                            <m:sub>
                              <m:r>
                                <a:rPr lang="en-US" altLang="zh-CN" sz="1800" i="1" kern="1200">
                                  <a:solidFill>
                                    <a:schemeClr val="tx1"/>
                                  </a:solidFill>
                                  <a:latin typeface="Cambria Math" panose="02040503050406030204" pitchFamily="18" charset="0"/>
                                </a:rPr>
                                <m:t>𝑜𝑑</m:t>
                              </m:r>
                            </m:sub>
                          </m:sSub>
                          <m:sSub>
                            <m:sSubPr>
                              <m:ctrlPr>
                                <a:rPr lang="en-US" altLang="zh-CN" sz="1800" i="1" kern="1200">
                                  <a:solidFill>
                                    <a:schemeClr val="tx1"/>
                                  </a:solidFill>
                                  <a:latin typeface="Cambria Math" panose="02040503050406030204" pitchFamily="18" charset="0"/>
                                </a:rPr>
                              </m:ctrlPr>
                            </m:sSubPr>
                            <m:e>
                              <m:r>
                                <a:rPr lang="en-US" altLang="zh-CN" sz="1800" i="1" kern="1200">
                                  <a:solidFill>
                                    <a:schemeClr val="tx1"/>
                                  </a:solidFill>
                                  <a:latin typeface="Cambria Math" panose="02040503050406030204" pitchFamily="18" charset="0"/>
                                </a:rPr>
                                <m:t>𝑖</m:t>
                              </m:r>
                            </m:e>
                            <m:sub>
                              <m:r>
                                <a:rPr lang="en-US" altLang="zh-CN" sz="1800" i="1" kern="1200">
                                  <a:solidFill>
                                    <a:schemeClr val="tx1"/>
                                  </a:solidFill>
                                  <a:latin typeface="Cambria Math" panose="02040503050406030204" pitchFamily="18" charset="0"/>
                                </a:rPr>
                                <m:t>𝑜𝑞</m:t>
                              </m:r>
                            </m:sub>
                          </m:sSub>
                        </m:e>
                      </m:d>
                      <m:r>
                        <a:rPr lang="en-US" altLang="zh-CN" sz="1800" b="0" i="1" smtClean="0">
                          <a:solidFill>
                            <a:schemeClr val="tx1"/>
                          </a:solidFill>
                          <a:latin typeface="Cambria Math" panose="02040503050406030204" pitchFamily="18" charset="0"/>
                        </a:rPr>
                        <m:t>.</m:t>
                      </m:r>
                    </m:oMath>
                  </m:oMathPara>
                </a14:m>
                <a:endParaRPr lang="en-US" altLang="zh-CN" sz="1800" kern="1200" dirty="0">
                  <a:solidFill>
                    <a:schemeClr val="tx1"/>
                  </a:solidFill>
                  <a:latin typeface="Times" panose="02020603050405020304" pitchFamily="18" charset="0"/>
                  <a:cs typeface="Times" panose="02020603050405020304" pitchFamily="18" charset="0"/>
                </a:endParaRPr>
              </a:p>
              <a:p>
                <a:pPr marL="0" indent="0" algn="just" eaLnBrk="0" hangingPunct="0">
                  <a:spcBef>
                    <a:spcPct val="0"/>
                  </a:spcBef>
                  <a:buNone/>
                </a:pPr>
                <a:endParaRPr lang="en-US" altLang="zh-CN" sz="1600" i="1" dirty="0">
                  <a:solidFill>
                    <a:schemeClr val="tx1"/>
                  </a:solidFill>
                  <a:latin typeface="Cambria Math" panose="02040503050406030204" pitchFamily="18" charset="0"/>
                </a:endParaRPr>
              </a:p>
              <a:p>
                <a:pPr>
                  <a:buFont typeface="+mj-lt"/>
                  <a:buAutoNum type="alphaLcParenR" startAt="2"/>
                </a:pPr>
                <a:endParaRPr lang="en-US" sz="1500" dirty="0"/>
              </a:p>
              <a:p>
                <a:pPr>
                  <a:buFont typeface="+mj-lt"/>
                  <a:buAutoNum type="alphaLcParenR" startAt="2"/>
                </a:pPr>
                <a:endParaRPr lang="en-US" sz="1500" dirty="0"/>
              </a:p>
              <a:p>
                <a:pPr>
                  <a:buFont typeface="+mj-lt"/>
                  <a:buAutoNum type="alphaLcParenR" startAt="2"/>
                </a:pPr>
                <a:endParaRPr lang="en-US" sz="1500" dirty="0"/>
              </a:p>
              <a:p>
                <a:pPr marL="0" indent="0">
                  <a:buNone/>
                </a:pPr>
                <a:endParaRPr lang="en-US" sz="1500" dirty="0"/>
              </a:p>
              <a:p>
                <a:pPr>
                  <a:buFont typeface="+mj-lt"/>
                  <a:buAutoNum type="alphaLcParenR"/>
                </a:pPr>
                <a:endParaRPr lang="en-US" sz="1500" dirty="0"/>
              </a:p>
              <a:p>
                <a:pPr>
                  <a:buFont typeface="+mj-lt"/>
                  <a:buAutoNum type="alphaLcParenR"/>
                </a:pPr>
                <a:endParaRPr lang="en-US" sz="1500" dirty="0"/>
              </a:p>
              <a:p>
                <a:pPr>
                  <a:buFont typeface="+mj-lt"/>
                  <a:buAutoNum type="alphaLcParenR"/>
                </a:pPr>
                <a:endParaRPr lang="en-US" sz="1200" dirty="0"/>
              </a:p>
              <a:p>
                <a:endParaRPr lang="en-US" sz="1200" dirty="0"/>
              </a:p>
              <a:p>
                <a:endParaRPr lang="en-US" sz="1200" dirty="0"/>
              </a:p>
            </p:txBody>
          </p:sp>
        </mc:Choice>
        <mc:Fallback xmlns="">
          <p:sp>
            <p:nvSpPr>
              <p:cNvPr id="9" name="Content Placeholder 2">
                <a:extLst>
                  <a:ext uri="{FF2B5EF4-FFF2-40B4-BE49-F238E27FC236}">
                    <a16:creationId xmlns:a16="http://schemas.microsoft.com/office/drawing/2014/main" id="{D5F32DCF-AE85-4D24-9DF9-1D087EACBC71}"/>
                  </a:ext>
                </a:extLst>
              </p:cNvPr>
              <p:cNvSpPr>
                <a:spLocks noGrp="1" noRot="1" noChangeAspect="1" noMove="1" noResize="1" noEditPoints="1" noAdjustHandles="1" noChangeArrowheads="1" noChangeShapeType="1" noTextEdit="1"/>
              </p:cNvSpPr>
              <p:nvPr>
                <p:ph idx="1"/>
              </p:nvPr>
            </p:nvSpPr>
            <p:spPr>
              <a:xfrm>
                <a:off x="685800" y="563173"/>
                <a:ext cx="7848600" cy="4907352"/>
              </a:xfrm>
              <a:blipFill>
                <a:blip r:embed="rId3"/>
                <a:stretch>
                  <a:fillRect l="-699" t="-621" r="-622"/>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FD7DC5EE-C467-481E-8ADE-F2E473966267}"/>
              </a:ext>
            </a:extLst>
          </p:cNvPr>
          <p:cNvSpPr txBox="1"/>
          <p:nvPr/>
        </p:nvSpPr>
        <p:spPr>
          <a:xfrm>
            <a:off x="7678293" y="1412989"/>
            <a:ext cx="856104"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(1a)</a:t>
            </a:r>
            <a:endParaRPr lang="zh-CN" altLang="en-US" sz="1800" dirty="0">
              <a:latin typeface="Times" panose="02020603050405020304" pitchFamily="18" charset="0"/>
              <a:cs typeface="Times" panose="02020603050405020304" pitchFamily="18" charset="0"/>
            </a:endParaRPr>
          </a:p>
        </p:txBody>
      </p:sp>
      <p:sp>
        <p:nvSpPr>
          <p:cNvPr id="12" name="文本框 11">
            <a:extLst>
              <a:ext uri="{FF2B5EF4-FFF2-40B4-BE49-F238E27FC236}">
                <a16:creationId xmlns:a16="http://schemas.microsoft.com/office/drawing/2014/main" id="{7A3D4DE7-BC1E-40FD-A43F-469F94A5EF2E}"/>
              </a:ext>
            </a:extLst>
          </p:cNvPr>
          <p:cNvSpPr txBox="1"/>
          <p:nvPr/>
        </p:nvSpPr>
        <p:spPr>
          <a:xfrm>
            <a:off x="7678293" y="1731174"/>
            <a:ext cx="856104"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(1b)</a:t>
            </a:r>
            <a:endParaRPr lang="zh-CN" altLang="en-US" sz="1800" dirty="0">
              <a:latin typeface="Times" panose="02020603050405020304" pitchFamily="18" charset="0"/>
              <a:cs typeface="Times" panose="02020603050405020304" pitchFamily="18" charset="0"/>
            </a:endParaRPr>
          </a:p>
        </p:txBody>
      </p:sp>
      <p:sp>
        <p:nvSpPr>
          <p:cNvPr id="13" name="文本框 12">
            <a:extLst>
              <a:ext uri="{FF2B5EF4-FFF2-40B4-BE49-F238E27FC236}">
                <a16:creationId xmlns:a16="http://schemas.microsoft.com/office/drawing/2014/main" id="{EFE51F2F-49E9-4E09-BA13-5CD9DA78E5F4}"/>
              </a:ext>
            </a:extLst>
          </p:cNvPr>
          <p:cNvSpPr txBox="1"/>
          <p:nvPr/>
        </p:nvSpPr>
        <p:spPr>
          <a:xfrm>
            <a:off x="7674591" y="2632790"/>
            <a:ext cx="856102"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(2a)</a:t>
            </a:r>
            <a:endParaRPr lang="zh-CN" altLang="en-US" sz="1800" dirty="0">
              <a:latin typeface="Times" panose="02020603050405020304" pitchFamily="18" charset="0"/>
              <a:cs typeface="Times" panose="02020603050405020304" pitchFamily="18" charset="0"/>
            </a:endParaRPr>
          </a:p>
        </p:txBody>
      </p:sp>
      <p:sp>
        <p:nvSpPr>
          <p:cNvPr id="14" name="文本框 13">
            <a:extLst>
              <a:ext uri="{FF2B5EF4-FFF2-40B4-BE49-F238E27FC236}">
                <a16:creationId xmlns:a16="http://schemas.microsoft.com/office/drawing/2014/main" id="{2714F8A4-D494-4876-B923-CD2420AB3AD4}"/>
              </a:ext>
            </a:extLst>
          </p:cNvPr>
          <p:cNvSpPr txBox="1"/>
          <p:nvPr/>
        </p:nvSpPr>
        <p:spPr>
          <a:xfrm>
            <a:off x="7678293" y="2950975"/>
            <a:ext cx="856102"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(2b)</a:t>
            </a:r>
            <a:endParaRPr lang="zh-CN" altLang="en-US" sz="1800" dirty="0">
              <a:latin typeface="Times" panose="02020603050405020304" pitchFamily="18" charset="0"/>
              <a:cs typeface="Times" panose="02020603050405020304" pitchFamily="18" charset="0"/>
            </a:endParaRPr>
          </a:p>
        </p:txBody>
      </p:sp>
      <p:sp>
        <p:nvSpPr>
          <p:cNvPr id="18" name="Rectangle 2">
            <a:extLst>
              <a:ext uri="{FF2B5EF4-FFF2-40B4-BE49-F238E27FC236}">
                <a16:creationId xmlns:a16="http://schemas.microsoft.com/office/drawing/2014/main" id="{36785488-F08E-4241-B671-41E4D9E016D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3" name="图片 2">
            <a:extLst>
              <a:ext uri="{FF2B5EF4-FFF2-40B4-BE49-F238E27FC236}">
                <a16:creationId xmlns:a16="http://schemas.microsoft.com/office/drawing/2014/main" id="{371A59FB-3A9C-4A20-96EA-C1C731B6046C}"/>
              </a:ext>
            </a:extLst>
          </p:cNvPr>
          <p:cNvPicPr>
            <a:picLocks noChangeAspect="1"/>
          </p:cNvPicPr>
          <p:nvPr/>
        </p:nvPicPr>
        <p:blipFill rotWithShape="1">
          <a:blip r:embed="rId4">
            <a:biLevel thresh="75000"/>
          </a:blip>
          <a:srcRect t="20993"/>
          <a:stretch/>
        </p:blipFill>
        <p:spPr>
          <a:xfrm>
            <a:off x="1809750" y="3657600"/>
            <a:ext cx="5600700" cy="1874158"/>
          </a:xfrm>
          <a:prstGeom prst="rect">
            <a:avLst/>
          </a:prstGeom>
        </p:spPr>
      </p:pic>
      <p:sp>
        <p:nvSpPr>
          <p:cNvPr id="20" name="文本框 19">
            <a:extLst>
              <a:ext uri="{FF2B5EF4-FFF2-40B4-BE49-F238E27FC236}">
                <a16:creationId xmlns:a16="http://schemas.microsoft.com/office/drawing/2014/main" id="{5EF9FD82-AE53-4B91-B219-9168677003D4}"/>
              </a:ext>
            </a:extLst>
          </p:cNvPr>
          <p:cNvSpPr txBox="1"/>
          <p:nvPr/>
        </p:nvSpPr>
        <p:spPr>
          <a:xfrm>
            <a:off x="3406474" y="5556472"/>
            <a:ext cx="2909888" cy="276999"/>
          </a:xfrm>
          <a:prstGeom prst="rect">
            <a:avLst/>
          </a:prstGeom>
          <a:noFill/>
        </p:spPr>
        <p:txBody>
          <a:bodyPr wrap="square" rtlCol="0">
            <a:spAutoFit/>
          </a:bodyPr>
          <a:lstStyle/>
          <a:p>
            <a:r>
              <a:rPr lang="en-US" altLang="zh-CN" sz="1200" dirty="0">
                <a:latin typeface="Times" panose="02020603050405020304" pitchFamily="18" charset="0"/>
                <a:cs typeface="Times" panose="02020603050405020304" pitchFamily="18" charset="0"/>
              </a:rPr>
              <a:t>Fig. 2. The diagram power calculator.</a:t>
            </a:r>
            <a:endParaRPr lang="zh-CN" altLang="en-US" sz="1200" dirty="0">
              <a:latin typeface="Times" panose="02020603050405020304" pitchFamily="18" charset="0"/>
              <a:cs typeface="Times" panose="02020603050405020304" pitchFamily="18" charset="0"/>
            </a:endParaRPr>
          </a:p>
        </p:txBody>
      </p:sp>
      <p:sp>
        <p:nvSpPr>
          <p:cNvPr id="6" name="矩形 5">
            <a:extLst>
              <a:ext uri="{FF2B5EF4-FFF2-40B4-BE49-F238E27FC236}">
                <a16:creationId xmlns:a16="http://schemas.microsoft.com/office/drawing/2014/main" id="{8894A2A2-DB3F-46DE-A395-5A708C049AA8}"/>
              </a:ext>
            </a:extLst>
          </p:cNvPr>
          <p:cNvSpPr/>
          <p:nvPr/>
        </p:nvSpPr>
        <p:spPr bwMode="auto">
          <a:xfrm>
            <a:off x="7108209" y="3581400"/>
            <a:ext cx="587991"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21" name="矩形 20">
            <a:extLst>
              <a:ext uri="{FF2B5EF4-FFF2-40B4-BE49-F238E27FC236}">
                <a16:creationId xmlns:a16="http://schemas.microsoft.com/office/drawing/2014/main" id="{CB9D0CD3-60CE-45DE-A2C4-D2418D9A3D76}"/>
              </a:ext>
            </a:extLst>
          </p:cNvPr>
          <p:cNvSpPr/>
          <p:nvPr/>
        </p:nvSpPr>
        <p:spPr bwMode="auto">
          <a:xfrm>
            <a:off x="7142860" y="5204893"/>
            <a:ext cx="587991" cy="457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2400" b="0" i="0" u="none" strike="noStrike" cap="none" normalizeH="0" baseline="0">
              <a:ln>
                <a:noFill/>
              </a:ln>
              <a:solidFill>
                <a:schemeClr val="tx1"/>
              </a:solidFill>
              <a:effectLst/>
              <a:latin typeface="Times" charset="0"/>
            </a:endParaRPr>
          </a:p>
        </p:txBody>
      </p:sp>
      <p:sp>
        <p:nvSpPr>
          <p:cNvPr id="19" name="Title 1">
            <a:extLst>
              <a:ext uri="{FF2B5EF4-FFF2-40B4-BE49-F238E27FC236}">
                <a16:creationId xmlns:a16="http://schemas.microsoft.com/office/drawing/2014/main" id="{79111CA6-75FE-4534-BB7F-480E078DF1D9}"/>
              </a:ext>
            </a:extLst>
          </p:cNvPr>
          <p:cNvSpPr>
            <a:spLocks noGrp="1"/>
          </p:cNvSpPr>
          <p:nvPr>
            <p:ph type="title"/>
          </p:nvPr>
        </p:nvSpPr>
        <p:spPr>
          <a:xfrm>
            <a:off x="0" y="0"/>
            <a:ext cx="5867400" cy="568740"/>
          </a:xfrm>
        </p:spPr>
        <p:txBody>
          <a:bodyPr/>
          <a:lstStyle/>
          <a:p>
            <a:pPr algn="ctr"/>
            <a:r>
              <a:rPr lang="en-US" sz="3200" kern="1200" dirty="0">
                <a:latin typeface="Times" panose="02020603050405020304" pitchFamily="18" charset="0"/>
                <a:ea typeface="Microsoft YaHei UI" panose="020B0503020204020204" pitchFamily="34" charset="-122"/>
                <a:cs typeface="Times" panose="02020603050405020304" pitchFamily="18" charset="0"/>
              </a:rPr>
              <a:t>Mathematical Model of Microgrid</a:t>
            </a:r>
          </a:p>
        </p:txBody>
      </p:sp>
    </p:spTree>
    <p:extLst>
      <p:ext uri="{BB962C8B-B14F-4D97-AF65-F5344CB8AC3E}">
        <p14:creationId xmlns:p14="http://schemas.microsoft.com/office/powerpoint/2010/main" val="6919519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821AF836-8C9F-4310-BD90-F27A97287BBE}"/>
              </a:ext>
            </a:extLst>
          </p:cNvPr>
          <p:cNvPicPr>
            <a:picLocks noChangeAspect="1"/>
          </p:cNvPicPr>
          <p:nvPr/>
        </p:nvPicPr>
        <p:blipFill>
          <a:blip r:embed="rId2"/>
          <a:stretch>
            <a:fillRect/>
          </a:stretch>
        </p:blipFill>
        <p:spPr>
          <a:xfrm>
            <a:off x="2488532" y="2743200"/>
            <a:ext cx="4166934" cy="2536538"/>
          </a:xfrm>
          <a:prstGeom prst="rect">
            <a:avLst/>
          </a:prstGeom>
        </p:spPr>
      </p:pic>
      <p:sp>
        <p:nvSpPr>
          <p:cNvPr id="4" name="Slide Number Placeholder 3"/>
          <p:cNvSpPr>
            <a:spLocks noGrp="1"/>
          </p:cNvSpPr>
          <p:nvPr>
            <p:ph type="sldNum" sz="quarter" idx="4"/>
          </p:nvPr>
        </p:nvSpPr>
        <p:spPr/>
        <p:txBody>
          <a:bodyPr/>
          <a:lstStyle/>
          <a:p>
            <a:fld id="{179A9A4E-4C82-4D44-9372-C31BB3818094}" type="slidenum">
              <a:rPr lang="en-US" smtClean="0"/>
              <a:pPr/>
              <a:t>50</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Secondary Control: Potential function-based Control</a:t>
            </a:r>
            <a:endParaRPr lang="en-US" sz="2800" kern="0" dirty="0"/>
          </a:p>
        </p:txBody>
      </p:sp>
      <p:sp>
        <p:nvSpPr>
          <p:cNvPr id="3" name="TextBox 2"/>
          <p:cNvSpPr txBox="1"/>
          <p:nvPr/>
        </p:nvSpPr>
        <p:spPr>
          <a:xfrm>
            <a:off x="685800" y="762000"/>
            <a:ext cx="7848600" cy="2385268"/>
          </a:xfrm>
          <a:prstGeom prst="rect">
            <a:avLst/>
          </a:prstGeom>
          <a:noFill/>
        </p:spPr>
        <p:txBody>
          <a:bodyPr wrap="square" rtlCol="0">
            <a:spAutoFit/>
          </a:bodyPr>
          <a:lstStyle/>
          <a:p>
            <a:pPr algn="just">
              <a:spcAft>
                <a:spcPts val="600"/>
              </a:spcAft>
              <a:buClr>
                <a:srgbClr val="FF0000"/>
              </a:buClr>
            </a:pPr>
            <a:r>
              <a:rPr lang="en-US" altLang="zh-CN" sz="1800" dirty="0"/>
              <a:t>Most recently, potential function-based optimization technique has been suggested for the secondary control [19]. In this method, a potential function is considered for each DER. The block diagram of the potential function-based technique is shown in Fig. 29. In this technique, when the potential functions approach their minimum values, the microgrid is about to operate at the desired states. Therefore, inside the optimizer in Fig. 29, set points of the DER are determined such that to minimize the potential functions, and thus, to meet the microgrid control objectives.</a:t>
            </a:r>
          </a:p>
          <a:p>
            <a:pPr algn="just">
              <a:spcAft>
                <a:spcPts val="600"/>
              </a:spcAft>
              <a:buClr>
                <a:srgbClr val="FF0000"/>
              </a:buClr>
            </a:pPr>
            <a:endParaRPr lang="en-US" altLang="zh-CN" sz="1800" dirty="0"/>
          </a:p>
        </p:txBody>
      </p:sp>
      <p:sp>
        <p:nvSpPr>
          <p:cNvPr id="8" name="TextBox 7">
            <a:extLst>
              <a:ext uri="{FF2B5EF4-FFF2-40B4-BE49-F238E27FC236}">
                <a16:creationId xmlns:a16="http://schemas.microsoft.com/office/drawing/2014/main" id="{4F1B62C4-C8D6-488B-8CB2-53A0488F756D}"/>
              </a:ext>
            </a:extLst>
          </p:cNvPr>
          <p:cNvSpPr txBox="1"/>
          <p:nvPr/>
        </p:nvSpPr>
        <p:spPr>
          <a:xfrm>
            <a:off x="2425194" y="5334000"/>
            <a:ext cx="4293611" cy="276999"/>
          </a:xfrm>
          <a:prstGeom prst="rect">
            <a:avLst/>
          </a:prstGeom>
          <a:noFill/>
        </p:spPr>
        <p:txBody>
          <a:bodyPr wrap="none" rtlCol="0">
            <a:spAutoFit/>
          </a:bodyPr>
          <a:lstStyle/>
          <a:p>
            <a:r>
              <a:rPr lang="en-US" sz="1200" dirty="0"/>
              <a:t>Fig. 29 The potential function-based technique block diagram [19].</a:t>
            </a:r>
          </a:p>
        </p:txBody>
      </p:sp>
      <p:sp>
        <p:nvSpPr>
          <p:cNvPr id="10" name="Rectangle 5">
            <a:extLst>
              <a:ext uri="{FF2B5EF4-FFF2-40B4-BE49-F238E27FC236}">
                <a16:creationId xmlns:a16="http://schemas.microsoft.com/office/drawing/2014/main" id="{F52C94FE-2153-4910-999B-DFC655B63E42}"/>
              </a:ext>
            </a:extLst>
          </p:cNvPr>
          <p:cNvSpPr/>
          <p:nvPr/>
        </p:nvSpPr>
        <p:spPr>
          <a:xfrm>
            <a:off x="685801" y="5609790"/>
            <a:ext cx="7696200" cy="400110"/>
          </a:xfrm>
          <a:prstGeom prst="rect">
            <a:avLst/>
          </a:prstGeom>
        </p:spPr>
        <p:txBody>
          <a:bodyPr wrap="square">
            <a:spAutoFit/>
          </a:bodyPr>
          <a:lstStyle/>
          <a:p>
            <a:pPr algn="just"/>
            <a:r>
              <a:rPr lang="en-US" sz="1000" dirty="0"/>
              <a:t>[19] F. </a:t>
            </a:r>
            <a:r>
              <a:rPr lang="en-US" sz="1000" dirty="0" err="1"/>
              <a:t>Katiraei</a:t>
            </a:r>
            <a:r>
              <a:rPr lang="en-US" sz="1000" dirty="0"/>
              <a:t>, M. R. </a:t>
            </a:r>
            <a:r>
              <a:rPr lang="en-US" sz="1000" dirty="0" err="1"/>
              <a:t>Iravani</a:t>
            </a:r>
            <a:r>
              <a:rPr lang="en-US" sz="1000" dirty="0"/>
              <a:t>, and P. W. Lehn, “Microgrid autonomous operation during and subsequent to islanding process,” IEEE Trans. Power Del., vol. 20, pp. 248–257, Jan. 2005.</a:t>
            </a:r>
          </a:p>
        </p:txBody>
      </p:sp>
    </p:spTree>
    <p:extLst>
      <p:ext uri="{BB962C8B-B14F-4D97-AF65-F5344CB8AC3E}">
        <p14:creationId xmlns:p14="http://schemas.microsoft.com/office/powerpoint/2010/main" val="21891709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51</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7772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Secondary Control: Potential function-based Control</a:t>
            </a:r>
            <a:endParaRPr lang="en-US" sz="2800" kern="0" dirty="0"/>
          </a:p>
        </p:txBody>
      </p:sp>
      <mc:AlternateContent xmlns:mc="http://schemas.openxmlformats.org/markup-compatibility/2006" xmlns:a14="http://schemas.microsoft.com/office/drawing/2010/main">
        <mc:Choice Requires="a14">
          <p:sp>
            <p:nvSpPr>
              <p:cNvPr id="3" name="TextBox 2"/>
              <p:cNvSpPr txBox="1"/>
              <p:nvPr/>
            </p:nvSpPr>
            <p:spPr>
              <a:xfrm>
                <a:off x="685800" y="784795"/>
                <a:ext cx="7848600" cy="4617995"/>
              </a:xfrm>
              <a:prstGeom prst="rect">
                <a:avLst/>
              </a:prstGeom>
              <a:noFill/>
            </p:spPr>
            <p:txBody>
              <a:bodyPr wrap="square" rtlCol="0">
                <a:spAutoFit/>
              </a:bodyPr>
              <a:lstStyle/>
              <a:p>
                <a:pPr algn="just">
                  <a:spcAft>
                    <a:spcPts val="600"/>
                  </a:spcAft>
                  <a:buClr>
                    <a:srgbClr val="FF0000"/>
                  </a:buClr>
                </a:pPr>
                <a:r>
                  <a:rPr lang="en-US" altLang="zh-CN" sz="2000" dirty="0"/>
                  <a:t>In this method, a potential function is considered for each DER [19]. This function is a scalar cost function that carries all the information on the DER measurements, constraints, and control objectives as</a:t>
                </a:r>
              </a:p>
              <a:p>
                <a:pPr algn="just">
                  <a:spcAft>
                    <a:spcPts val="600"/>
                  </a:spcAft>
                  <a:buClr>
                    <a:srgbClr val="FF0000"/>
                  </a:buClr>
                </a:pPr>
                <a14:m>
                  <m:oMathPara xmlns:m="http://schemas.openxmlformats.org/officeDocument/2006/math">
                    <m:oMathParaPr>
                      <m:jc m:val="centerGroup"/>
                    </m:oMathParaPr>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𝜙</m:t>
                          </m:r>
                        </m:e>
                        <m:sub>
                          <m:r>
                            <a:rPr lang="en-US" altLang="zh-CN" sz="2000" i="1">
                              <a:latin typeface="Cambria Math" panose="02040503050406030204" pitchFamily="18" charset="0"/>
                            </a:rPr>
                            <m:t>𝑗</m:t>
                          </m:r>
                        </m:sub>
                      </m:sSub>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𝑗</m:t>
                              </m:r>
                            </m:sub>
                          </m:sSub>
                        </m:e>
                      </m:d>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zh-CN" altLang="en-US" sz="2000" i="1">
                              <a:latin typeface="Cambria Math" panose="02040503050406030204" pitchFamily="18" charset="0"/>
                            </a:rPr>
                            <m:t>𝜔</m:t>
                          </m:r>
                        </m:e>
                        <m:sup>
                          <m:r>
                            <a:rPr lang="en-US" altLang="zh-CN" sz="2000" i="1">
                              <a:latin typeface="Cambria Math" panose="02040503050406030204" pitchFamily="18" charset="0"/>
                            </a:rPr>
                            <m:t>𝑢</m:t>
                          </m:r>
                        </m:sup>
                      </m:sSup>
                      <m:nary>
                        <m:naryPr>
                          <m:chr m:val="∑"/>
                          <m:ctrlPr>
                            <a:rPr lang="en-US" altLang="zh-CN" sz="2000" i="1">
                              <a:latin typeface="Cambria Math" panose="02040503050406030204" pitchFamily="18" charset="0"/>
                            </a:rPr>
                          </m:ctrlPr>
                        </m:naryPr>
                        <m:sub>
                          <m:r>
                            <m:rPr>
                              <m:brk m:alnAt="23"/>
                            </m:rPr>
                            <a:rPr lang="en-US" altLang="zh-CN" sz="2000" i="1">
                              <a:latin typeface="Cambria Math" panose="02040503050406030204" pitchFamily="18" charset="0"/>
                            </a:rPr>
                            <m:t>𝑖</m:t>
                          </m:r>
                          <m:r>
                            <a:rPr lang="en-US" altLang="zh-CN" sz="2000" i="1">
                              <a:latin typeface="Cambria Math" panose="02040503050406030204" pitchFamily="18" charset="0"/>
                            </a:rPr>
                            <m:t>=1</m:t>
                          </m:r>
                        </m:sub>
                        <m:sup>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𝑛</m:t>
                              </m:r>
                            </m:e>
                            <m:sub>
                              <m:r>
                                <a:rPr lang="en-US" altLang="zh-CN" sz="2000" i="1">
                                  <a:latin typeface="Cambria Math" panose="02040503050406030204" pitchFamily="18" charset="0"/>
                                </a:rPr>
                                <m:t>𝑢</m:t>
                              </m:r>
                            </m:sub>
                          </m:sSub>
                        </m:sup>
                        <m:e>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𝑝</m:t>
                              </m:r>
                            </m:e>
                            <m:sub>
                              <m:r>
                                <a:rPr lang="en-US" altLang="zh-CN" sz="2000" i="1">
                                  <a:latin typeface="Cambria Math" panose="02040503050406030204" pitchFamily="18" charset="0"/>
                                </a:rPr>
                                <m:t>𝑖</m:t>
                              </m:r>
                            </m:sub>
                            <m:sup>
                              <m:r>
                                <a:rPr lang="en-US" altLang="zh-CN" sz="2000" i="1">
                                  <a:latin typeface="Cambria Math" panose="02040503050406030204" pitchFamily="18" charset="0"/>
                                </a:rPr>
                                <m:t>𝑢</m:t>
                              </m:r>
                            </m:sup>
                          </m:sSubSup>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𝑗</m:t>
                                  </m:r>
                                </m:sub>
                              </m:sSub>
                            </m:e>
                          </m:d>
                        </m:e>
                      </m:nary>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zh-CN" altLang="en-US" sz="2000" i="1">
                              <a:latin typeface="Cambria Math" panose="02040503050406030204" pitchFamily="18" charset="0"/>
                            </a:rPr>
                            <m:t>𝜔</m:t>
                          </m:r>
                        </m:e>
                        <m:sup>
                          <m:r>
                            <a:rPr lang="en-US" altLang="zh-CN" sz="2000" i="1">
                              <a:latin typeface="Cambria Math" panose="02040503050406030204" pitchFamily="18" charset="0"/>
                            </a:rPr>
                            <m:t>𝑐</m:t>
                          </m:r>
                        </m:sup>
                      </m:sSup>
                      <m:nary>
                        <m:naryPr>
                          <m:chr m:val="∑"/>
                          <m:ctrlPr>
                            <a:rPr lang="en-US" altLang="zh-CN" sz="2000" i="1">
                              <a:latin typeface="Cambria Math" panose="02040503050406030204" pitchFamily="18" charset="0"/>
                            </a:rPr>
                          </m:ctrlPr>
                        </m:naryPr>
                        <m:sub>
                          <m:r>
                            <m:rPr>
                              <m:brk m:alnAt="23"/>
                            </m:rPr>
                            <a:rPr lang="en-US" altLang="zh-CN" sz="2000" i="1">
                              <a:latin typeface="Cambria Math" panose="02040503050406030204" pitchFamily="18" charset="0"/>
                            </a:rPr>
                            <m:t>𝑖</m:t>
                          </m:r>
                          <m:r>
                            <a:rPr lang="en-US" altLang="zh-CN" sz="2000" i="1">
                              <a:latin typeface="Cambria Math" panose="02040503050406030204" pitchFamily="18" charset="0"/>
                            </a:rPr>
                            <m:t>=1</m:t>
                          </m:r>
                        </m:sub>
                        <m:sup>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𝑛</m:t>
                              </m:r>
                            </m:e>
                            <m:sub>
                              <m:r>
                                <a:rPr lang="en-US" altLang="zh-CN" sz="2000" i="1">
                                  <a:latin typeface="Cambria Math" panose="02040503050406030204" pitchFamily="18" charset="0"/>
                                </a:rPr>
                                <m:t>𝑐</m:t>
                              </m:r>
                            </m:sub>
                          </m:sSub>
                        </m:sup>
                        <m:e>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𝑝</m:t>
                              </m:r>
                            </m:e>
                            <m:sub>
                              <m:r>
                                <a:rPr lang="en-US" altLang="zh-CN" sz="2000" i="1">
                                  <a:latin typeface="Cambria Math" panose="02040503050406030204" pitchFamily="18" charset="0"/>
                                </a:rPr>
                                <m:t>𝑖</m:t>
                              </m:r>
                            </m:sub>
                            <m:sup>
                              <m:r>
                                <a:rPr lang="en-US" altLang="zh-CN" sz="2000" i="1">
                                  <a:latin typeface="Cambria Math" panose="02040503050406030204" pitchFamily="18" charset="0"/>
                                </a:rPr>
                                <m:t>𝑐</m:t>
                              </m:r>
                            </m:sup>
                          </m:sSubSup>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𝑗</m:t>
                                  </m:r>
                                </m:sub>
                              </m:sSub>
                            </m:e>
                          </m:d>
                        </m:e>
                      </m:nary>
                      <m:r>
                        <a:rPr lang="en-US" altLang="zh-CN" sz="2000" i="1">
                          <a:latin typeface="Cambria Math" panose="02040503050406030204" pitchFamily="18" charset="0"/>
                        </a:rPr>
                        <m:t>+</m:t>
                      </m:r>
                      <m:sSup>
                        <m:sSupPr>
                          <m:ctrlPr>
                            <a:rPr lang="en-US" altLang="zh-CN" sz="2000" i="1">
                              <a:latin typeface="Cambria Math" panose="02040503050406030204" pitchFamily="18" charset="0"/>
                            </a:rPr>
                          </m:ctrlPr>
                        </m:sSupPr>
                        <m:e>
                          <m:r>
                            <a:rPr lang="zh-CN" altLang="en-US" sz="2000" i="1">
                              <a:latin typeface="Cambria Math" panose="02040503050406030204" pitchFamily="18" charset="0"/>
                            </a:rPr>
                            <m:t>𝜔</m:t>
                          </m:r>
                        </m:e>
                        <m:sup>
                          <m:r>
                            <a:rPr lang="en-US" altLang="zh-CN" sz="2000" i="1">
                              <a:latin typeface="Cambria Math" panose="02040503050406030204" pitchFamily="18" charset="0"/>
                            </a:rPr>
                            <m:t>𝑔</m:t>
                          </m:r>
                        </m:sup>
                      </m:sSup>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𝑝</m:t>
                          </m:r>
                        </m:e>
                        <m:sub>
                          <m:r>
                            <a:rPr lang="en-US" altLang="zh-CN" sz="2000" i="1">
                              <a:latin typeface="Cambria Math" panose="02040503050406030204" pitchFamily="18" charset="0"/>
                            </a:rPr>
                            <m:t>𝑗</m:t>
                          </m:r>
                        </m:sub>
                        <m:sup>
                          <m:r>
                            <a:rPr lang="en-US" altLang="zh-CN" sz="2000" i="1">
                              <a:latin typeface="Cambria Math" panose="02040503050406030204" pitchFamily="18" charset="0"/>
                            </a:rPr>
                            <m:t>𝑔</m:t>
                          </m:r>
                        </m:sup>
                      </m:sSubSup>
                      <m:d>
                        <m:dPr>
                          <m:ctrlPr>
                            <a:rPr lang="en-US" altLang="zh-CN" sz="2000" i="1">
                              <a:latin typeface="Cambria Math" panose="02040503050406030204" pitchFamily="18" charset="0"/>
                            </a:rPr>
                          </m:ctrlPr>
                        </m:dPr>
                        <m:e>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𝑗</m:t>
                              </m:r>
                            </m:sub>
                          </m:sSub>
                        </m:e>
                      </m:d>
                      <m:r>
                        <a:rPr lang="en-US" altLang="zh-CN" sz="2000" i="1">
                          <a:latin typeface="Cambria Math" panose="02040503050406030204" pitchFamily="18" charset="0"/>
                        </a:rPr>
                        <m:t>,</m:t>
                      </m:r>
                    </m:oMath>
                  </m:oMathPara>
                </a14:m>
                <a:endParaRPr lang="en-US" altLang="zh-CN" sz="2000" dirty="0"/>
              </a:p>
              <a:p>
                <a:pPr algn="just">
                  <a:spcAft>
                    <a:spcPts val="600"/>
                  </a:spcAft>
                  <a:buClr>
                    <a:srgbClr val="FF0000"/>
                  </a:buClr>
                </a:pPr>
                <a:r>
                  <a:rPr lang="en-US" altLang="zh-CN" sz="2000" dirty="0"/>
                  <a:t>where </a:t>
                </a:r>
                <a14:m>
                  <m:oMath xmlns:m="http://schemas.openxmlformats.org/officeDocument/2006/math">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𝜙</m:t>
                        </m:r>
                      </m:e>
                      <m:sub>
                        <m:r>
                          <a:rPr lang="en-US" altLang="zh-CN" sz="2000" i="1">
                            <a:latin typeface="Cambria Math" panose="02040503050406030204" pitchFamily="18" charset="0"/>
                          </a:rPr>
                          <m:t>𝑗</m:t>
                        </m:r>
                      </m:sub>
                    </m:sSub>
                  </m:oMath>
                </a14:m>
                <a:r>
                  <a:rPr lang="en-US" altLang="zh-CN" sz="2000" dirty="0"/>
                  <a:t> is the potential function related to each DER, and </a:t>
                </a:r>
                <a14:m>
                  <m:oMath xmlns:m="http://schemas.openxmlformats.org/officeDocument/2006/math">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𝑥</m:t>
                        </m:r>
                      </m:e>
                      <m:sub>
                        <m:r>
                          <a:rPr lang="en-US" altLang="zh-CN" sz="2000" i="1">
                            <a:latin typeface="Cambria Math" panose="02040503050406030204" pitchFamily="18" charset="0"/>
                          </a:rPr>
                          <m:t>𝑗</m:t>
                        </m:r>
                      </m:sub>
                    </m:sSub>
                  </m:oMath>
                </a14:m>
                <a:r>
                  <a:rPr lang="en-US" altLang="zh-CN" sz="2000" dirty="0"/>
                  <a:t> comprises the measurements from the DER unit (e.g., voltage, current, real and reactive power). </a:t>
                </a:r>
                <a14:m>
                  <m:oMath xmlns:m="http://schemas.openxmlformats.org/officeDocument/2006/math">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𝑝</m:t>
                        </m:r>
                      </m:e>
                      <m:sub>
                        <m:r>
                          <a:rPr lang="en-US" altLang="zh-CN" sz="2000" i="1">
                            <a:latin typeface="Cambria Math" panose="02040503050406030204" pitchFamily="18" charset="0"/>
                          </a:rPr>
                          <m:t>𝑖</m:t>
                        </m:r>
                      </m:sub>
                      <m:sup>
                        <m:r>
                          <a:rPr lang="en-US" altLang="zh-CN" sz="2000" i="1">
                            <a:latin typeface="Cambria Math" panose="02040503050406030204" pitchFamily="18" charset="0"/>
                          </a:rPr>
                          <m:t>𝑢</m:t>
                        </m:r>
                      </m:sup>
                    </m:sSubSup>
                  </m:oMath>
                </a14:m>
                <a:r>
                  <a:rPr lang="en-US" altLang="zh-CN" sz="2000" dirty="0"/>
                  <a:t> denotes the partial potential functions that reflect the measurement information of the DER. </a:t>
                </a:r>
                <a14:m>
                  <m:oMath xmlns:m="http://schemas.openxmlformats.org/officeDocument/2006/math">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𝑝</m:t>
                        </m:r>
                      </m:e>
                      <m:sub>
                        <m:r>
                          <a:rPr lang="en-US" altLang="zh-CN" sz="2000" i="1">
                            <a:latin typeface="Cambria Math" panose="02040503050406030204" pitchFamily="18" charset="0"/>
                          </a:rPr>
                          <m:t>𝑖</m:t>
                        </m:r>
                      </m:sub>
                      <m:sup>
                        <m:r>
                          <a:rPr lang="en-US" altLang="zh-CN" sz="2000" i="1">
                            <a:latin typeface="Cambria Math" panose="02040503050406030204" pitchFamily="18" charset="0"/>
                          </a:rPr>
                          <m:t>𝑐</m:t>
                        </m:r>
                      </m:sup>
                    </m:sSubSup>
                  </m:oMath>
                </a14:m>
                <a:r>
                  <a:rPr lang="en-US" altLang="zh-CN" sz="2000" dirty="0"/>
                  <a:t> denotes the operation constraints that ensure the stable operation of microgrid. </a:t>
                </a:r>
                <a14:m>
                  <m:oMath xmlns:m="http://schemas.openxmlformats.org/officeDocument/2006/math">
                    <m:sSubSup>
                      <m:sSubSupPr>
                        <m:ctrlPr>
                          <a:rPr lang="en-US" altLang="zh-CN" sz="2000" i="1">
                            <a:latin typeface="Cambria Math" panose="02040503050406030204" pitchFamily="18" charset="0"/>
                          </a:rPr>
                        </m:ctrlPr>
                      </m:sSubSupPr>
                      <m:e>
                        <m:r>
                          <a:rPr lang="en-US" altLang="zh-CN" sz="2000" i="1">
                            <a:latin typeface="Cambria Math" panose="02040503050406030204" pitchFamily="18" charset="0"/>
                          </a:rPr>
                          <m:t>𝑝</m:t>
                        </m:r>
                      </m:e>
                      <m:sub>
                        <m:r>
                          <a:rPr lang="en-US" altLang="zh-CN" sz="2000" i="1">
                            <a:latin typeface="Cambria Math" panose="02040503050406030204" pitchFamily="18" charset="0"/>
                          </a:rPr>
                          <m:t>𝑗</m:t>
                        </m:r>
                      </m:sub>
                      <m:sup>
                        <m:r>
                          <a:rPr lang="en-US" altLang="zh-CN" sz="2000" i="1">
                            <a:latin typeface="Cambria Math" panose="02040503050406030204" pitchFamily="18" charset="0"/>
                          </a:rPr>
                          <m:t>𝑔</m:t>
                        </m:r>
                      </m:sup>
                    </m:sSubSup>
                    <m:r>
                      <a:rPr lang="en-US" altLang="zh-CN" sz="2000" i="1">
                        <a:latin typeface="Cambria Math" panose="02040503050406030204" pitchFamily="18" charset="0"/>
                      </a:rPr>
                      <m:t> </m:t>
                    </m:r>
                  </m:oMath>
                </a14:m>
                <a:r>
                  <a:rPr lang="en-US" altLang="zh-CN" sz="2000" dirty="0"/>
                  <a:t>is used to mitigate the DER measurements from the pre-defined set points. </a:t>
                </a:r>
                <a14:m>
                  <m:oMath xmlns:m="http://schemas.openxmlformats.org/officeDocument/2006/math">
                    <m:sSup>
                      <m:sSupPr>
                        <m:ctrlPr>
                          <a:rPr lang="en-US" altLang="zh-CN" sz="2000" i="1">
                            <a:latin typeface="Cambria Math" panose="02040503050406030204" pitchFamily="18" charset="0"/>
                          </a:rPr>
                        </m:ctrlPr>
                      </m:sSupPr>
                      <m:e>
                        <m:r>
                          <a:rPr lang="zh-CN" altLang="en-US" sz="2000" i="1">
                            <a:latin typeface="Cambria Math" panose="02040503050406030204" pitchFamily="18" charset="0"/>
                          </a:rPr>
                          <m:t>𝜔</m:t>
                        </m:r>
                      </m:e>
                      <m:sup>
                        <m:r>
                          <a:rPr lang="en-US" altLang="zh-CN" sz="2000" i="1">
                            <a:latin typeface="Cambria Math" panose="02040503050406030204" pitchFamily="18" charset="0"/>
                          </a:rPr>
                          <m:t>𝑢</m:t>
                        </m:r>
                      </m:sup>
                    </m:sSup>
                    <m:r>
                      <a:rPr lang="en-US" altLang="zh-CN" sz="2000" b="0" i="1" smtClean="0">
                        <a:latin typeface="Cambria Math" panose="02040503050406030204" pitchFamily="18" charset="0"/>
                      </a:rPr>
                      <m:t>,</m:t>
                    </m:r>
                    <m:sSup>
                      <m:sSupPr>
                        <m:ctrlPr>
                          <a:rPr lang="en-US" altLang="zh-CN" sz="2000" i="1">
                            <a:latin typeface="Cambria Math" panose="02040503050406030204" pitchFamily="18" charset="0"/>
                          </a:rPr>
                        </m:ctrlPr>
                      </m:sSupPr>
                      <m:e>
                        <m:r>
                          <a:rPr lang="zh-CN" altLang="en-US" sz="2000" i="1">
                            <a:latin typeface="Cambria Math" panose="02040503050406030204" pitchFamily="18" charset="0"/>
                          </a:rPr>
                          <m:t>𝜔</m:t>
                        </m:r>
                      </m:e>
                      <m:sup>
                        <m:r>
                          <a:rPr lang="en-US" altLang="zh-CN" sz="2000" b="0" i="1" smtClean="0">
                            <a:latin typeface="Cambria Math" panose="02040503050406030204" pitchFamily="18" charset="0"/>
                          </a:rPr>
                          <m:t>𝑐</m:t>
                        </m:r>
                      </m:sup>
                    </m:sSup>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𝑎𝑛𝑑</m:t>
                    </m:r>
                    <m:r>
                      <a:rPr lang="en-US" altLang="zh-CN" sz="2000" b="0" i="1" smtClean="0">
                        <a:latin typeface="Cambria Math" panose="02040503050406030204" pitchFamily="18" charset="0"/>
                      </a:rPr>
                      <m:t> </m:t>
                    </m:r>
                    <m:sSup>
                      <m:sSupPr>
                        <m:ctrlPr>
                          <a:rPr lang="en-US" altLang="zh-CN" sz="2000" i="1">
                            <a:latin typeface="Cambria Math" panose="02040503050406030204" pitchFamily="18" charset="0"/>
                          </a:rPr>
                        </m:ctrlPr>
                      </m:sSupPr>
                      <m:e>
                        <m:r>
                          <a:rPr lang="zh-CN" altLang="en-US" sz="2000" i="1">
                            <a:latin typeface="Cambria Math" panose="02040503050406030204" pitchFamily="18" charset="0"/>
                          </a:rPr>
                          <m:t>𝜔</m:t>
                        </m:r>
                      </m:e>
                      <m:sup>
                        <m:r>
                          <a:rPr lang="en-US" altLang="zh-CN" sz="2000" b="0" i="1" smtClean="0">
                            <a:latin typeface="Cambria Math" panose="02040503050406030204" pitchFamily="18" charset="0"/>
                          </a:rPr>
                          <m:t>𝑔</m:t>
                        </m:r>
                      </m:sup>
                    </m:sSup>
                  </m:oMath>
                </a14:m>
                <a:r>
                  <a:rPr lang="en-US" altLang="zh-CN" sz="2000" dirty="0"/>
                  <a:t> are the weighted factors for the partial potential functions.</a:t>
                </a:r>
              </a:p>
              <a:p>
                <a:pPr algn="just">
                  <a:spcAft>
                    <a:spcPts val="600"/>
                  </a:spcAft>
                  <a:buClr>
                    <a:srgbClr val="FF0000"/>
                  </a:buClr>
                </a:pPr>
                <a:endParaRPr lang="en-US" altLang="zh-CN" sz="1800" dirty="0"/>
              </a:p>
            </p:txBody>
          </p:sp>
        </mc:Choice>
        <mc:Fallback xmlns="">
          <p:sp>
            <p:nvSpPr>
              <p:cNvPr id="3" name="TextBox 2"/>
              <p:cNvSpPr txBox="1">
                <a:spLocks noRot="1" noChangeAspect="1" noMove="1" noResize="1" noEditPoints="1" noAdjustHandles="1" noChangeArrowheads="1" noChangeShapeType="1" noTextEdit="1"/>
              </p:cNvSpPr>
              <p:nvPr/>
            </p:nvSpPr>
            <p:spPr>
              <a:xfrm>
                <a:off x="685800" y="784795"/>
                <a:ext cx="7848600" cy="4617995"/>
              </a:xfrm>
              <a:prstGeom prst="rect">
                <a:avLst/>
              </a:prstGeom>
              <a:blipFill>
                <a:blip r:embed="rId2"/>
                <a:stretch>
                  <a:fillRect l="-855" t="-793" r="-777"/>
                </a:stretch>
              </a:blipFill>
            </p:spPr>
            <p:txBody>
              <a:bodyPr/>
              <a:lstStyle/>
              <a:p>
                <a:r>
                  <a:rPr lang="zh-CN" altLang="en-US">
                    <a:noFill/>
                  </a:rPr>
                  <a:t> </a:t>
                </a:r>
              </a:p>
            </p:txBody>
          </p:sp>
        </mc:Fallback>
      </mc:AlternateContent>
      <p:sp>
        <p:nvSpPr>
          <p:cNvPr id="11" name="文本框 14">
            <a:extLst>
              <a:ext uri="{FF2B5EF4-FFF2-40B4-BE49-F238E27FC236}">
                <a16:creationId xmlns:a16="http://schemas.microsoft.com/office/drawing/2014/main" id="{EA2E321C-D4E5-4030-8764-5DD7B43B8F3C}"/>
              </a:ext>
            </a:extLst>
          </p:cNvPr>
          <p:cNvSpPr txBox="1"/>
          <p:nvPr/>
        </p:nvSpPr>
        <p:spPr>
          <a:xfrm>
            <a:off x="8023464" y="2057400"/>
            <a:ext cx="663336" cy="400110"/>
          </a:xfrm>
          <a:prstGeom prst="rect">
            <a:avLst/>
          </a:prstGeom>
          <a:noFill/>
        </p:spPr>
        <p:txBody>
          <a:bodyPr wrap="square" rtlCol="0">
            <a:spAutoFit/>
          </a:bodyPr>
          <a:lstStyle/>
          <a:p>
            <a:r>
              <a:rPr lang="en-US" altLang="zh-CN" sz="2000" dirty="0">
                <a:latin typeface="Times" panose="02020603050405020304" pitchFamily="18" charset="0"/>
                <a:cs typeface="Times" panose="02020603050405020304" pitchFamily="18" charset="0"/>
              </a:rPr>
              <a:t>(49)</a:t>
            </a:r>
            <a:endParaRPr lang="zh-CN" altLang="en-US" sz="2000" dirty="0">
              <a:latin typeface="Times" panose="02020603050405020304" pitchFamily="18" charset="0"/>
              <a:cs typeface="Times" panose="02020603050405020304" pitchFamily="18" charset="0"/>
            </a:endParaRPr>
          </a:p>
        </p:txBody>
      </p:sp>
      <p:sp>
        <p:nvSpPr>
          <p:cNvPr id="8" name="Rectangle 5">
            <a:extLst>
              <a:ext uri="{FF2B5EF4-FFF2-40B4-BE49-F238E27FC236}">
                <a16:creationId xmlns:a16="http://schemas.microsoft.com/office/drawing/2014/main" id="{FD3967A5-10C4-4AEE-8BB7-DD7C5B4170D1}"/>
              </a:ext>
            </a:extLst>
          </p:cNvPr>
          <p:cNvSpPr/>
          <p:nvPr/>
        </p:nvSpPr>
        <p:spPr>
          <a:xfrm>
            <a:off x="685801" y="5609790"/>
            <a:ext cx="7696200" cy="400110"/>
          </a:xfrm>
          <a:prstGeom prst="rect">
            <a:avLst/>
          </a:prstGeom>
        </p:spPr>
        <p:txBody>
          <a:bodyPr wrap="square">
            <a:spAutoFit/>
          </a:bodyPr>
          <a:lstStyle/>
          <a:p>
            <a:pPr algn="just"/>
            <a:r>
              <a:rPr lang="en-US" sz="1000" dirty="0"/>
              <a:t>[19] F. </a:t>
            </a:r>
            <a:r>
              <a:rPr lang="en-US" sz="1000" dirty="0" err="1"/>
              <a:t>Katiraei</a:t>
            </a:r>
            <a:r>
              <a:rPr lang="en-US" sz="1000" dirty="0"/>
              <a:t>, M. R. </a:t>
            </a:r>
            <a:r>
              <a:rPr lang="en-US" sz="1000" dirty="0" err="1"/>
              <a:t>Iravani</a:t>
            </a:r>
            <a:r>
              <a:rPr lang="en-US" sz="1000" dirty="0"/>
              <a:t>, and P. W. Lehn, “Microgrid autonomous operation during and subsequent to islanding process,” IEEE Trans. Power Del., vol. 20, pp. 248–257, Jan. 2005.</a:t>
            </a:r>
          </a:p>
        </p:txBody>
      </p:sp>
    </p:spTree>
    <p:extLst>
      <p:ext uri="{BB962C8B-B14F-4D97-AF65-F5344CB8AC3E}">
        <p14:creationId xmlns:p14="http://schemas.microsoft.com/office/powerpoint/2010/main" val="42422764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52</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8142006"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Distributed </a:t>
            </a:r>
            <a:r>
              <a:rPr lang="en-US" altLang="zh-CN" sz="2800" kern="0" dirty="0">
                <a:latin typeface="Times New Roman" panose="02020603050405020304" pitchFamily="18" charset="0"/>
                <a:cs typeface="Times New Roman" panose="02020603050405020304" pitchFamily="18" charset="0"/>
              </a:rPr>
              <a:t>Secondary Control: Graph Theory </a:t>
            </a:r>
            <a:endParaRPr lang="en-US" sz="2800" kern="0" dirty="0"/>
          </a:p>
        </p:txBody>
      </p:sp>
      <mc:AlternateContent xmlns:mc="http://schemas.openxmlformats.org/markup-compatibility/2006" xmlns:a14="http://schemas.microsoft.com/office/drawing/2010/main">
        <mc:Choice Requires="a14">
          <p:sp>
            <p:nvSpPr>
              <p:cNvPr id="10" name="TextBox 2">
                <a:extLst>
                  <a:ext uri="{FF2B5EF4-FFF2-40B4-BE49-F238E27FC236}">
                    <a16:creationId xmlns:a16="http://schemas.microsoft.com/office/drawing/2014/main" id="{5973813F-D952-4841-8F68-FE3FFB325B14}"/>
                  </a:ext>
                </a:extLst>
              </p:cNvPr>
              <p:cNvSpPr txBox="1"/>
              <p:nvPr/>
            </p:nvSpPr>
            <p:spPr>
              <a:xfrm>
                <a:off x="304800" y="706244"/>
                <a:ext cx="8458200" cy="4713791"/>
              </a:xfrm>
              <a:prstGeom prst="rect">
                <a:avLst/>
              </a:prstGeom>
              <a:noFill/>
            </p:spPr>
            <p:txBody>
              <a:bodyPr wrap="square" rtlCol="0">
                <a:spAutoFit/>
              </a:bodyPr>
              <a:lstStyle/>
              <a:p>
                <a:pPr marL="285750" indent="-285750" algn="just">
                  <a:spcAft>
                    <a:spcPts val="600"/>
                  </a:spcAft>
                  <a:buClr>
                    <a:srgbClr val="FF0000"/>
                  </a:buClr>
                  <a:buFont typeface="Arial" panose="020B0604020202020204" pitchFamily="34" charset="0"/>
                  <a:buChar char="•"/>
                </a:pPr>
                <a:r>
                  <a:rPr lang="en-US" altLang="zh-CN" sz="1600" dirty="0"/>
                  <a:t>The communication network of a multiagent cooperative system can be modeled by a directed graph (digraph). A digraph is expressed as </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𝐺</m:t>
                        </m:r>
                      </m:e>
                      <m:sub>
                        <m:r>
                          <a:rPr lang="en-US" altLang="zh-CN" sz="1600" b="0" i="1" smtClean="0">
                            <a:latin typeface="Cambria Math" panose="02040503050406030204" pitchFamily="18" charset="0"/>
                          </a:rPr>
                          <m:t>𝑟</m:t>
                        </m:r>
                      </m:sub>
                    </m:sSub>
                    <m:r>
                      <a:rPr lang="en-US" altLang="zh-CN" sz="1600" b="0" i="1" smtClean="0">
                        <a:latin typeface="Cambria Math" panose="02040503050406030204" pitchFamily="18" charset="0"/>
                      </a:rPr>
                      <m:t>=</m:t>
                    </m:r>
                    <m:d>
                      <m:dPr>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𝐺</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𝐸</m:t>
                            </m:r>
                          </m:e>
                          <m:sub>
                            <m:r>
                              <a:rPr lang="en-US" altLang="zh-CN" sz="1600" i="1">
                                <a:latin typeface="Cambria Math" panose="02040503050406030204" pitchFamily="18" charset="0"/>
                              </a:rPr>
                              <m:t>𝐺</m:t>
                            </m:r>
                          </m:sub>
                        </m:sSub>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𝐴</m:t>
                            </m:r>
                          </m:e>
                          <m:sub>
                            <m:r>
                              <a:rPr lang="en-US" altLang="zh-CN" sz="1600" i="1">
                                <a:latin typeface="Cambria Math" panose="02040503050406030204" pitchFamily="18" charset="0"/>
                              </a:rPr>
                              <m:t>𝐺</m:t>
                            </m:r>
                          </m:sub>
                        </m:sSub>
                      </m:e>
                    </m:d>
                  </m:oMath>
                </a14:m>
                <a:r>
                  <a:rPr lang="en-US" altLang="zh-CN" sz="1600" dirty="0"/>
                  <a:t> with a nonempty finite set of </a:t>
                </a:r>
                <a14:m>
                  <m:oMath xmlns:m="http://schemas.openxmlformats.org/officeDocument/2006/math">
                    <m:r>
                      <a:rPr lang="en-US" altLang="zh-CN" sz="1600" i="1" dirty="0" smtClean="0">
                        <a:latin typeface="Cambria Math" panose="02040503050406030204" pitchFamily="18" charset="0"/>
                      </a:rPr>
                      <m:t>𝑁</m:t>
                    </m:r>
                  </m:oMath>
                </a14:m>
                <a:r>
                  <a:rPr lang="en-US" altLang="zh-CN" sz="1600" dirty="0"/>
                  <a:t> nodes </a:t>
                </a:r>
                <a14:m>
                  <m:oMath xmlns:m="http://schemas.openxmlformats.org/officeDocument/2006/math">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𝐺</m:t>
                        </m:r>
                      </m:sub>
                    </m:sSub>
                    <m:r>
                      <a:rPr lang="en-US" altLang="zh-CN" sz="1600" i="1">
                        <a:latin typeface="Cambria Math" panose="02040503050406030204" pitchFamily="18" charset="0"/>
                      </a:rPr>
                      <m:t>=</m:t>
                    </m:r>
                    <m:d>
                      <m:dPr>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1</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2</m:t>
                            </m:r>
                          </m:sub>
                        </m:sSub>
                        <m:r>
                          <a:rPr lang="en-US" altLang="zh-CN" sz="1600" i="1">
                            <a:latin typeface="Cambria Math" panose="02040503050406030204" pitchFamily="18" charset="0"/>
                          </a:rPr>
                          <m:t>,</m:t>
                        </m:r>
                        <m:r>
                          <a:rPr lang="en-US" altLang="zh-CN" sz="1600" b="0" i="1" smtClean="0">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𝑁</m:t>
                            </m:r>
                          </m:sub>
                        </m:sSub>
                      </m:e>
                    </m:d>
                  </m:oMath>
                </a14:m>
                <a:r>
                  <a:rPr lang="en-US" altLang="zh-CN" sz="1600" dirty="0"/>
                  <a:t>, a set of edges or arcs</a:t>
                </a:r>
                <a14:m>
                  <m:oMath xmlns:m="http://schemas.openxmlformats.org/officeDocument/2006/math">
                    <m:r>
                      <a:rPr lang="en-US" altLang="zh-CN" sz="1600" b="0" i="0" smtClean="0">
                        <a:latin typeface="Cambria Math" panose="02040503050406030204" pitchFamily="18" charset="0"/>
                      </a:rPr>
                      <m:t> </m:t>
                    </m:r>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𝐸</m:t>
                        </m:r>
                      </m:e>
                      <m:sub>
                        <m:r>
                          <a:rPr lang="en-US" altLang="zh-CN" sz="1600" b="0" i="1" smtClean="0">
                            <a:latin typeface="Cambria Math" panose="02040503050406030204" pitchFamily="18" charset="0"/>
                          </a:rPr>
                          <m:t>𝐺</m:t>
                        </m:r>
                      </m:sub>
                    </m:sSub>
                    <m:r>
                      <a:rPr lang="en-US" altLang="zh-CN" sz="1600" i="1" smtClean="0">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𝐺</m:t>
                        </m:r>
                      </m:sub>
                    </m:sSub>
                    <m:r>
                      <a:rPr lang="en-US" altLang="zh-CN" sz="1600" i="1" smtClean="0">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𝐺</m:t>
                        </m:r>
                      </m:sub>
                    </m:sSub>
                  </m:oMath>
                </a14:m>
                <a:r>
                  <a:rPr lang="en-US" altLang="zh-CN" sz="1600" dirty="0"/>
                  <a:t>, and the associated adjacency matrix </a:t>
                </a:r>
                <a14:m>
                  <m:oMath xmlns:m="http://schemas.openxmlformats.org/officeDocument/2006/math">
                    <m:sSub>
                      <m:sSubPr>
                        <m:ctrlPr>
                          <a:rPr lang="en-US" altLang="zh-CN" sz="1600" i="1">
                            <a:latin typeface="Cambria Math" panose="02040503050406030204" pitchFamily="18" charset="0"/>
                          </a:rPr>
                        </m:ctrlPr>
                      </m:sSubPr>
                      <m:e>
                        <m:r>
                          <a:rPr lang="en-US" altLang="zh-CN" sz="1600" b="0" i="1" smtClean="0">
                            <a:latin typeface="Cambria Math" panose="02040503050406030204" pitchFamily="18" charset="0"/>
                          </a:rPr>
                          <m:t>𝐴</m:t>
                        </m:r>
                      </m:e>
                      <m:sub>
                        <m:r>
                          <a:rPr lang="en-US" altLang="zh-CN" sz="1600" i="1">
                            <a:latin typeface="Cambria Math" panose="02040503050406030204" pitchFamily="18" charset="0"/>
                          </a:rPr>
                          <m:t>𝐺</m:t>
                        </m:r>
                      </m:sub>
                    </m:sSub>
                    <m:r>
                      <a:rPr lang="en-US" altLang="zh-CN" sz="1600" b="0" i="1" smtClean="0">
                        <a:latin typeface="Cambria Math" panose="02040503050406030204" pitchFamily="18" charset="0"/>
                      </a:rPr>
                      <m:t>=</m:t>
                    </m:r>
                    <m:d>
                      <m:dPr>
                        <m:begChr m:val="["/>
                        <m:endChr m:val="]"/>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𝑎</m:t>
                            </m:r>
                          </m:e>
                          <m:sub>
                            <m:r>
                              <a:rPr lang="en-US" altLang="zh-CN" sz="1600" b="0" i="1" smtClean="0">
                                <a:latin typeface="Cambria Math" panose="02040503050406030204" pitchFamily="18" charset="0"/>
                              </a:rPr>
                              <m:t>𝑖𝑗</m:t>
                            </m:r>
                          </m:sub>
                        </m:sSub>
                      </m:e>
                    </m:d>
                    <m:r>
                      <a:rPr lang="en-US" altLang="zh-CN" sz="1600" b="0" i="1" smtClean="0">
                        <a:latin typeface="Cambria Math" panose="02040503050406030204" pitchFamily="18" charset="0"/>
                        <a:ea typeface="Cambria Math" panose="02040503050406030204" pitchFamily="18" charset="0"/>
                      </a:rPr>
                      <m:t>∈</m:t>
                    </m:r>
                    <m:sSup>
                      <m:sSupPr>
                        <m:ctrlPr>
                          <a:rPr lang="en-US" altLang="zh-CN" sz="1600" b="0" i="1" smtClean="0">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ea typeface="Cambria Math" panose="02040503050406030204" pitchFamily="18" charset="0"/>
                          </a:rPr>
                          <m:t>ℝ</m:t>
                        </m:r>
                      </m:e>
                      <m:sup>
                        <m:r>
                          <a:rPr lang="en-US" altLang="zh-CN" sz="1600" b="0" i="1" smtClean="0">
                            <a:latin typeface="Cambria Math" panose="02040503050406030204" pitchFamily="18" charset="0"/>
                            <a:ea typeface="Cambria Math" panose="02040503050406030204" pitchFamily="18" charset="0"/>
                          </a:rPr>
                          <m:t>𝑁</m:t>
                        </m:r>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𝑁</m:t>
                        </m:r>
                      </m:sup>
                    </m:sSup>
                    <m:r>
                      <a:rPr lang="en-US" altLang="zh-CN" sz="1600" b="0" i="1" smtClean="0">
                        <a:latin typeface="Cambria Math" panose="02040503050406030204" pitchFamily="18" charset="0"/>
                        <a:ea typeface="Cambria Math" panose="02040503050406030204" pitchFamily="18" charset="0"/>
                      </a:rPr>
                      <m:t>.</m:t>
                    </m:r>
                  </m:oMath>
                </a14:m>
                <a:r>
                  <a:rPr lang="en-US" altLang="zh-CN" sz="1600" dirty="0"/>
                  <a:t> In a microgrid, DGs are the nodes of the communication digraph. The edges of the corresponding digraph of the communication network represent the communication links [20].</a:t>
                </a:r>
              </a:p>
              <a:p>
                <a:pPr marL="285750" indent="-285750" algn="just">
                  <a:spcAft>
                    <a:spcPts val="600"/>
                  </a:spcAft>
                  <a:buClr>
                    <a:srgbClr val="FF0000"/>
                  </a:buClr>
                  <a:buFont typeface="Arial" panose="020B0604020202020204" pitchFamily="34" charset="0"/>
                  <a:buChar char="•"/>
                </a:pPr>
                <a:r>
                  <a:rPr lang="en-US" altLang="zh-CN" sz="1600" dirty="0"/>
                  <a:t>An edge from node </a:t>
                </a:r>
                <a14:m>
                  <m:oMath xmlns:m="http://schemas.openxmlformats.org/officeDocument/2006/math">
                    <m:r>
                      <a:rPr lang="en-US" altLang="zh-CN" sz="1600" i="1" dirty="0" smtClean="0">
                        <a:latin typeface="Cambria Math" panose="02040503050406030204" pitchFamily="18" charset="0"/>
                      </a:rPr>
                      <m:t>𝑗</m:t>
                    </m:r>
                  </m:oMath>
                </a14:m>
                <a:r>
                  <a:rPr lang="en-US" altLang="zh-CN" sz="1600" dirty="0"/>
                  <a:t> to node </a:t>
                </a:r>
                <a14:m>
                  <m:oMath xmlns:m="http://schemas.openxmlformats.org/officeDocument/2006/math">
                    <m:r>
                      <a:rPr lang="en-US" altLang="zh-CN" sz="1600" i="1" dirty="0" smtClean="0">
                        <a:latin typeface="Cambria Math" panose="02040503050406030204" pitchFamily="18" charset="0"/>
                      </a:rPr>
                      <m:t>𝑖</m:t>
                    </m:r>
                  </m:oMath>
                </a14:m>
                <a:r>
                  <a:rPr lang="en-US" altLang="zh-CN" sz="1600" dirty="0"/>
                  <a:t> is denoted by </a:t>
                </a:r>
                <a14:m>
                  <m:oMath xmlns:m="http://schemas.openxmlformats.org/officeDocument/2006/math">
                    <m:d>
                      <m:dPr>
                        <m:ctrlPr>
                          <a:rPr lang="en-US" altLang="zh-CN" sz="1600" i="1" smtClean="0">
                            <a:latin typeface="Cambria Math" panose="02040503050406030204" pitchFamily="18" charset="0"/>
                          </a:rPr>
                        </m:ctrlPr>
                      </m:dPr>
                      <m:e>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𝑗</m:t>
                            </m:r>
                          </m:sub>
                        </m:sSub>
                        <m:r>
                          <a:rPr lang="en-US" altLang="zh-CN" sz="1600" b="0" i="1" smtClean="0">
                            <a:latin typeface="Cambria Math" panose="02040503050406030204" pitchFamily="18" charset="0"/>
                          </a:rPr>
                          <m:t>,</m:t>
                        </m:r>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𝑉</m:t>
                            </m:r>
                          </m:e>
                          <m:sub>
                            <m:r>
                              <a:rPr lang="en-US" altLang="zh-CN" sz="1600" b="0" i="1" smtClean="0">
                                <a:latin typeface="Cambria Math" panose="02040503050406030204" pitchFamily="18" charset="0"/>
                              </a:rPr>
                              <m:t>𝑖</m:t>
                            </m:r>
                          </m:sub>
                        </m:sSub>
                      </m:e>
                    </m:d>
                  </m:oMath>
                </a14:m>
                <a:r>
                  <a:rPr lang="en-US" altLang="zh-CN" sz="1600" dirty="0"/>
                  <a:t>, which means that node </a:t>
                </a:r>
                <a14:m>
                  <m:oMath xmlns:m="http://schemas.openxmlformats.org/officeDocument/2006/math">
                    <m:r>
                      <a:rPr lang="en-US" altLang="zh-CN" sz="1600" i="1" dirty="0" smtClean="0">
                        <a:latin typeface="Cambria Math" panose="02040503050406030204" pitchFamily="18" charset="0"/>
                      </a:rPr>
                      <m:t>𝑖</m:t>
                    </m:r>
                  </m:oMath>
                </a14:m>
                <a:r>
                  <a:rPr lang="en-US" altLang="zh-CN" sz="1600" dirty="0"/>
                  <a:t> receives the information from node </a:t>
                </a:r>
                <a14:m>
                  <m:oMath xmlns:m="http://schemas.openxmlformats.org/officeDocument/2006/math">
                    <m:r>
                      <a:rPr lang="en-US" altLang="zh-CN" sz="1600" i="1" dirty="0" smtClean="0">
                        <a:latin typeface="Cambria Math" panose="02040503050406030204" pitchFamily="18" charset="0"/>
                      </a:rPr>
                      <m:t>𝑗</m:t>
                    </m:r>
                  </m:oMath>
                </a14:m>
                <a:r>
                  <a:rPr lang="en-US" altLang="zh-CN" sz="1600" dirty="0"/>
                  <a:t>.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𝑎</m:t>
                        </m:r>
                      </m:e>
                      <m:sub>
                        <m:r>
                          <a:rPr lang="en-US" altLang="zh-CN" sz="1600" i="1">
                            <a:latin typeface="Cambria Math" panose="02040503050406030204" pitchFamily="18" charset="0"/>
                          </a:rPr>
                          <m:t>𝑖𝑗</m:t>
                        </m:r>
                      </m:sub>
                    </m:sSub>
                  </m:oMath>
                </a14:m>
                <a:r>
                  <a:rPr lang="en-US" altLang="zh-CN" sz="1600" dirty="0"/>
                  <a:t> is the weight of edge </a:t>
                </a:r>
                <a14:m>
                  <m:oMath xmlns:m="http://schemas.openxmlformats.org/officeDocument/2006/math">
                    <m:d>
                      <m:dPr>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𝑗</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𝑖</m:t>
                            </m:r>
                          </m:sub>
                        </m:sSub>
                      </m:e>
                    </m:d>
                    <m:r>
                      <a:rPr lang="en-US" altLang="zh-CN" sz="1600" i="1">
                        <a:latin typeface="Cambria Math" panose="02040503050406030204" pitchFamily="18" charset="0"/>
                      </a:rPr>
                      <m:t> </m:t>
                    </m:r>
                  </m:oMath>
                </a14:m>
                <a:r>
                  <a:rPr lang="en-US" altLang="zh-CN" sz="1600" dirty="0"/>
                  <a:t>and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𝑎</m:t>
                        </m:r>
                      </m:e>
                      <m:sub>
                        <m:r>
                          <a:rPr lang="en-US" altLang="zh-CN" sz="1600" i="1">
                            <a:latin typeface="Cambria Math" panose="02040503050406030204" pitchFamily="18" charset="0"/>
                          </a:rPr>
                          <m:t>𝑖𝑗</m:t>
                        </m:r>
                      </m:sub>
                    </m:sSub>
                    <m:r>
                      <a:rPr lang="en-US" altLang="zh-CN" sz="1600" b="0" i="1" smtClean="0">
                        <a:latin typeface="Cambria Math" panose="02040503050406030204" pitchFamily="18" charset="0"/>
                      </a:rPr>
                      <m:t>&gt;0</m:t>
                    </m:r>
                  </m:oMath>
                </a14:m>
                <a:r>
                  <a:rPr lang="en-US" altLang="zh-CN" sz="1600" dirty="0"/>
                  <a:t> if </a:t>
                </a:r>
                <a14:m>
                  <m:oMath xmlns:m="http://schemas.openxmlformats.org/officeDocument/2006/math">
                    <m:d>
                      <m:dPr>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𝑗</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𝑖</m:t>
                            </m:r>
                          </m:sub>
                        </m:sSub>
                      </m:e>
                    </m:d>
                    <m:r>
                      <a:rPr lang="en-US" altLang="zh-CN" sz="1600" i="1" smtClean="0">
                        <a:latin typeface="Cambria Math" panose="02040503050406030204" pitchFamily="18" charset="0"/>
                        <a:ea typeface="Cambria Math" panose="02040503050406030204" pitchFamily="18" charset="0"/>
                      </a:rPr>
                      <m:t>∈</m:t>
                    </m:r>
                    <m:sSub>
                      <m:sSubPr>
                        <m:ctrlPr>
                          <a:rPr lang="en-US" altLang="zh-CN" sz="1600" i="1" smtClean="0">
                            <a:latin typeface="Cambria Math" panose="02040503050406030204" pitchFamily="18" charset="0"/>
                            <a:ea typeface="Cambria Math" panose="02040503050406030204" pitchFamily="18" charset="0"/>
                          </a:rPr>
                        </m:ctrlPr>
                      </m:sSubPr>
                      <m:e>
                        <m:r>
                          <a:rPr lang="en-US" altLang="zh-CN" sz="1600" b="0" i="1" smtClean="0">
                            <a:latin typeface="Cambria Math" panose="02040503050406030204" pitchFamily="18" charset="0"/>
                            <a:ea typeface="Cambria Math" panose="02040503050406030204" pitchFamily="18" charset="0"/>
                          </a:rPr>
                          <m:t>𝐸</m:t>
                        </m:r>
                      </m:e>
                      <m:sub>
                        <m:r>
                          <a:rPr lang="en-US" altLang="zh-CN" sz="1600" b="0" i="1" smtClean="0">
                            <a:latin typeface="Cambria Math" panose="02040503050406030204" pitchFamily="18" charset="0"/>
                            <a:ea typeface="Cambria Math" panose="02040503050406030204" pitchFamily="18" charset="0"/>
                          </a:rPr>
                          <m:t>𝐺</m:t>
                        </m:r>
                      </m:sub>
                    </m:sSub>
                  </m:oMath>
                </a14:m>
                <a:r>
                  <a:rPr lang="en-US" altLang="zh-CN" sz="1600" dirty="0"/>
                  <a:t>, otherwise </a:t>
                </a:r>
                <a14:m>
                  <m:oMath xmlns:m="http://schemas.openxmlformats.org/officeDocument/2006/math">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𝑎</m:t>
                        </m:r>
                      </m:e>
                      <m:sub>
                        <m:r>
                          <a:rPr lang="en-US" altLang="zh-CN" sz="1600" i="1">
                            <a:latin typeface="Cambria Math" panose="02040503050406030204" pitchFamily="18" charset="0"/>
                          </a:rPr>
                          <m:t>𝑖𝑗</m:t>
                        </m:r>
                      </m:sub>
                    </m:sSub>
                    <m:r>
                      <a:rPr lang="en-US" altLang="zh-CN" sz="1600" b="0" i="1" smtClean="0">
                        <a:latin typeface="Cambria Math" panose="02040503050406030204" pitchFamily="18" charset="0"/>
                      </a:rPr>
                      <m:t>=</m:t>
                    </m:r>
                    <m:r>
                      <a:rPr lang="en-US" altLang="zh-CN" sz="1600" i="1">
                        <a:latin typeface="Cambria Math" panose="02040503050406030204" pitchFamily="18" charset="0"/>
                      </a:rPr>
                      <m:t>0</m:t>
                    </m:r>
                  </m:oMath>
                </a14:m>
                <a:r>
                  <a:rPr lang="en-US" altLang="zh-CN" sz="1600" dirty="0"/>
                  <a:t> . Node </a:t>
                </a:r>
                <a14:m>
                  <m:oMath xmlns:m="http://schemas.openxmlformats.org/officeDocument/2006/math">
                    <m:r>
                      <a:rPr lang="en-US" altLang="zh-CN" sz="1600" i="1" dirty="0" smtClean="0">
                        <a:latin typeface="Cambria Math" panose="02040503050406030204" pitchFamily="18" charset="0"/>
                      </a:rPr>
                      <m:t>𝑖</m:t>
                    </m:r>
                  </m:oMath>
                </a14:m>
                <a:r>
                  <a:rPr lang="en-US" altLang="zh-CN" sz="1600" dirty="0"/>
                  <a:t> is called a neighbor of node </a:t>
                </a:r>
                <a14:m>
                  <m:oMath xmlns:m="http://schemas.openxmlformats.org/officeDocument/2006/math">
                    <m:r>
                      <a:rPr lang="en-US" altLang="zh-CN" sz="1600" i="1" dirty="0" smtClean="0">
                        <a:latin typeface="Cambria Math" panose="02040503050406030204" pitchFamily="18" charset="0"/>
                      </a:rPr>
                      <m:t>𝑗</m:t>
                    </m:r>
                  </m:oMath>
                </a14:m>
                <a:r>
                  <a:rPr lang="en-US" altLang="zh-CN" sz="1600" dirty="0"/>
                  <a:t> if </a:t>
                </a:r>
                <a14:m>
                  <m:oMath xmlns:m="http://schemas.openxmlformats.org/officeDocument/2006/math">
                    <m:d>
                      <m:dPr>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𝑖</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𝑗</m:t>
                            </m:r>
                          </m:sub>
                        </m:sSub>
                      </m:e>
                    </m:d>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𝐸</m:t>
                        </m:r>
                      </m:e>
                      <m:sub>
                        <m:r>
                          <a:rPr lang="en-US" altLang="zh-CN" sz="1600" i="1">
                            <a:latin typeface="Cambria Math" panose="02040503050406030204" pitchFamily="18" charset="0"/>
                            <a:ea typeface="Cambria Math" panose="02040503050406030204" pitchFamily="18" charset="0"/>
                          </a:rPr>
                          <m:t>𝐺</m:t>
                        </m:r>
                      </m:sub>
                    </m:sSub>
                  </m:oMath>
                </a14:m>
                <a:r>
                  <a:rPr lang="en-US" altLang="zh-CN" sz="1600" dirty="0"/>
                  <a:t>. The set of neighbors of node </a:t>
                </a:r>
                <a14:m>
                  <m:oMath xmlns:m="http://schemas.openxmlformats.org/officeDocument/2006/math">
                    <m:r>
                      <a:rPr lang="en-US" altLang="zh-CN" sz="1600" i="1" dirty="0" smtClean="0">
                        <a:latin typeface="Cambria Math" panose="02040503050406030204" pitchFamily="18" charset="0"/>
                      </a:rPr>
                      <m:t>𝑗</m:t>
                    </m:r>
                  </m:oMath>
                </a14:m>
                <a:r>
                  <a:rPr lang="en-US" altLang="zh-CN" sz="1600" dirty="0"/>
                  <a:t> is denoted as </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𝑁</m:t>
                        </m:r>
                      </m:e>
                      <m:sub>
                        <m:r>
                          <a:rPr lang="en-US" altLang="zh-CN" sz="1600" b="0" i="1" smtClean="0">
                            <a:latin typeface="Cambria Math" panose="02040503050406030204" pitchFamily="18" charset="0"/>
                          </a:rPr>
                          <m:t>𝑗</m:t>
                        </m:r>
                      </m:sub>
                    </m:sSub>
                    <m:r>
                      <a:rPr lang="en-US" altLang="zh-CN" sz="1600" b="0" i="1" smtClean="0">
                        <a:latin typeface="Cambria Math" panose="02040503050406030204" pitchFamily="18" charset="0"/>
                      </a:rPr>
                      <m:t>=</m:t>
                    </m:r>
                    <m:d>
                      <m:dPr>
                        <m:begChr m:val="{"/>
                        <m:endChr m:val="}"/>
                        <m:ctrlPr>
                          <a:rPr lang="en-US" altLang="zh-CN" sz="1600" b="0" i="1" smtClean="0">
                            <a:latin typeface="Cambria Math" panose="02040503050406030204" pitchFamily="18" charset="0"/>
                          </a:rPr>
                        </m:ctrlPr>
                      </m:dPr>
                      <m:e>
                        <m:r>
                          <a:rPr lang="en-US" altLang="zh-CN" sz="1600" b="0" i="1" smtClean="0">
                            <a:latin typeface="Cambria Math" panose="02040503050406030204" pitchFamily="18" charset="0"/>
                          </a:rPr>
                          <m:t>𝑖</m:t>
                        </m:r>
                      </m:e>
                      <m:e>
                        <m:d>
                          <m:dPr>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𝑗</m:t>
                                </m:r>
                              </m:sub>
                            </m:sSub>
                          </m:e>
                        </m:d>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r>
                              <a:rPr lang="en-US" altLang="zh-CN" sz="1600" i="1">
                                <a:latin typeface="Cambria Math" panose="02040503050406030204" pitchFamily="18" charset="0"/>
                                <a:ea typeface="Cambria Math" panose="02040503050406030204" pitchFamily="18" charset="0"/>
                              </a:rPr>
                              <m:t>𝐸</m:t>
                            </m:r>
                          </m:e>
                          <m:sub>
                            <m:r>
                              <a:rPr lang="en-US" altLang="zh-CN" sz="1600" i="1">
                                <a:latin typeface="Cambria Math" panose="02040503050406030204" pitchFamily="18" charset="0"/>
                                <a:ea typeface="Cambria Math" panose="02040503050406030204" pitchFamily="18" charset="0"/>
                              </a:rPr>
                              <m:t>𝐺</m:t>
                            </m:r>
                          </m:sub>
                        </m:sSub>
                      </m:e>
                    </m:d>
                  </m:oMath>
                </a14:m>
                <a:r>
                  <a:rPr lang="en-US" altLang="zh-CN" sz="1600" dirty="0"/>
                  <a:t>. For a digraph, if node </a:t>
                </a:r>
                <a14:m>
                  <m:oMath xmlns:m="http://schemas.openxmlformats.org/officeDocument/2006/math">
                    <m:r>
                      <a:rPr lang="en-US" altLang="zh-CN" sz="1600" i="1" dirty="0" smtClean="0">
                        <a:latin typeface="Cambria Math" panose="02040503050406030204" pitchFamily="18" charset="0"/>
                      </a:rPr>
                      <m:t>𝑖</m:t>
                    </m:r>
                  </m:oMath>
                </a14:m>
                <a:r>
                  <a:rPr lang="en-US" altLang="zh-CN" sz="1600" dirty="0"/>
                  <a:t> is a neighbor of node </a:t>
                </a:r>
                <a14:m>
                  <m:oMath xmlns:m="http://schemas.openxmlformats.org/officeDocument/2006/math">
                    <m:r>
                      <a:rPr lang="en-US" altLang="zh-CN" sz="1600" i="1" dirty="0" smtClean="0">
                        <a:latin typeface="Cambria Math" panose="02040503050406030204" pitchFamily="18" charset="0"/>
                      </a:rPr>
                      <m:t>𝑗</m:t>
                    </m:r>
                  </m:oMath>
                </a14:m>
                <a:r>
                  <a:rPr lang="en-US" altLang="zh-CN" sz="1600" dirty="0"/>
                  <a:t>, then node </a:t>
                </a:r>
                <a14:m>
                  <m:oMath xmlns:m="http://schemas.openxmlformats.org/officeDocument/2006/math">
                    <m:r>
                      <a:rPr lang="en-US" altLang="zh-CN" sz="1600" i="1" dirty="0" smtClean="0">
                        <a:latin typeface="Cambria Math" panose="02040503050406030204" pitchFamily="18" charset="0"/>
                      </a:rPr>
                      <m:t>𝑗</m:t>
                    </m:r>
                  </m:oMath>
                </a14:m>
                <a:r>
                  <a:rPr lang="en-US" altLang="zh-CN" sz="1600" dirty="0"/>
                  <a:t> can get information from node </a:t>
                </a:r>
                <a14:m>
                  <m:oMath xmlns:m="http://schemas.openxmlformats.org/officeDocument/2006/math">
                    <m:r>
                      <a:rPr lang="en-US" altLang="zh-CN" sz="1600" i="1" dirty="0" smtClean="0">
                        <a:latin typeface="Cambria Math" panose="02040503050406030204" pitchFamily="18" charset="0"/>
                      </a:rPr>
                      <m:t>𝑖</m:t>
                    </m:r>
                  </m:oMath>
                </a14:m>
                <a:r>
                  <a:rPr lang="en-US" altLang="zh-CN" sz="1600" dirty="0"/>
                  <a:t> but not necessarily vice versa. The in-degree matrix is defined as </a:t>
                </a:r>
                <a14:m>
                  <m:oMath xmlns:m="http://schemas.openxmlformats.org/officeDocument/2006/math">
                    <m:r>
                      <a:rPr lang="en-US" altLang="zh-CN" sz="1600" b="0" i="1" smtClean="0">
                        <a:latin typeface="Cambria Math" panose="02040503050406030204" pitchFamily="18" charset="0"/>
                      </a:rPr>
                      <m:t>𝐷</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𝑑𝑖𝑎𝑔</m:t>
                    </m:r>
                    <m:d>
                      <m:dPr>
                        <m:begChr m:val="{"/>
                        <m:endChr m:val="}"/>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𝑑</m:t>
                            </m:r>
                          </m:e>
                          <m:sub>
                            <m:r>
                              <a:rPr lang="en-US" altLang="zh-CN" sz="1600" b="0" i="1" smtClean="0">
                                <a:latin typeface="Cambria Math" panose="02040503050406030204" pitchFamily="18" charset="0"/>
                              </a:rPr>
                              <m:t>𝑖</m:t>
                            </m:r>
                          </m:sub>
                        </m:sSub>
                      </m:e>
                    </m:d>
                    <m:r>
                      <a:rPr lang="en-US" altLang="zh-CN" sz="1600" b="0" i="1" smtClean="0">
                        <a:latin typeface="Cambria Math" panose="02040503050406030204" pitchFamily="18" charset="0"/>
                        <a:ea typeface="Cambria Math" panose="02040503050406030204" pitchFamily="18" charset="0"/>
                      </a:rPr>
                      <m:t>∈</m:t>
                    </m:r>
                    <m:sSup>
                      <m:sSupPr>
                        <m:ctrlPr>
                          <a:rPr lang="en-US" altLang="zh-CN" sz="1600" i="1">
                            <a:latin typeface="Cambria Math" panose="02040503050406030204" pitchFamily="18" charset="0"/>
                            <a:ea typeface="Cambria Math" panose="02040503050406030204" pitchFamily="18" charset="0"/>
                          </a:rPr>
                        </m:ctrlPr>
                      </m:sSupPr>
                      <m:e>
                        <m:r>
                          <a:rPr lang="en-US" altLang="zh-CN" sz="1600" i="1">
                            <a:latin typeface="Cambria Math" panose="02040503050406030204" pitchFamily="18" charset="0"/>
                            <a:ea typeface="Cambria Math" panose="02040503050406030204" pitchFamily="18" charset="0"/>
                          </a:rPr>
                          <m:t>ℝ</m:t>
                        </m:r>
                      </m:e>
                      <m:sup>
                        <m:r>
                          <a:rPr lang="en-US" altLang="zh-CN" sz="1600" i="1">
                            <a:latin typeface="Cambria Math" panose="02040503050406030204" pitchFamily="18" charset="0"/>
                            <a:ea typeface="Cambria Math" panose="02040503050406030204" pitchFamily="18" charset="0"/>
                          </a:rPr>
                          <m:t>𝑁</m:t>
                        </m:r>
                        <m:r>
                          <a:rPr lang="en-US" altLang="zh-CN" sz="1600" i="1">
                            <a:latin typeface="Cambria Math" panose="02040503050406030204" pitchFamily="18" charset="0"/>
                            <a:ea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𝑁</m:t>
                        </m:r>
                      </m:sup>
                    </m:sSup>
                  </m:oMath>
                </a14:m>
                <a:r>
                  <a:rPr lang="en-US" altLang="zh-CN" sz="1600" dirty="0"/>
                  <a:t> with </a:t>
                </a:r>
                <a14:m>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𝑑</m:t>
                        </m:r>
                      </m:e>
                      <m:sub>
                        <m:r>
                          <a:rPr lang="en-US" altLang="zh-CN" sz="1600" b="0" i="1" smtClean="0">
                            <a:latin typeface="Cambria Math" panose="02040503050406030204" pitchFamily="18" charset="0"/>
                          </a:rPr>
                          <m:t>𝑖</m:t>
                        </m:r>
                      </m:sub>
                    </m:sSub>
                    <m:r>
                      <a:rPr lang="en-US" altLang="zh-CN" sz="1600" b="0" i="1" smtClean="0">
                        <a:latin typeface="Cambria Math" panose="02040503050406030204" pitchFamily="18" charset="0"/>
                      </a:rPr>
                      <m:t>=</m:t>
                    </m:r>
                    <m:nary>
                      <m:naryPr>
                        <m:chr m:val="∑"/>
                        <m:limLoc m:val="subSup"/>
                        <m:supHide m:val="on"/>
                        <m:ctrlPr>
                          <a:rPr lang="en-US" altLang="zh-CN" sz="1600" b="0" i="1" smtClean="0">
                            <a:latin typeface="Cambria Math" panose="02040503050406030204" pitchFamily="18" charset="0"/>
                          </a:rPr>
                        </m:ctrlPr>
                      </m:naryPr>
                      <m:sub>
                        <m:r>
                          <m:rPr>
                            <m:brk m:alnAt="9"/>
                          </m:rPr>
                          <a:rPr lang="en-US" altLang="zh-CN" sz="1600" b="0" i="1" smtClean="0">
                            <a:latin typeface="Cambria Math" panose="02040503050406030204" pitchFamily="18" charset="0"/>
                          </a:rPr>
                          <m:t>𝑗</m:t>
                        </m:r>
                        <m:r>
                          <a:rPr lang="en-US" altLang="zh-CN" sz="1600" b="0" i="1" smtClean="0">
                            <a:latin typeface="Cambria Math" panose="02040503050406030204" pitchFamily="18" charset="0"/>
                            <a:ea typeface="Cambria Math" panose="02040503050406030204" pitchFamily="18" charset="0"/>
                          </a:rPr>
                          <m:t>∈</m:t>
                        </m:r>
                        <m:sSub>
                          <m:sSubPr>
                            <m:ctrlPr>
                              <a:rPr lang="en-US" altLang="zh-CN" sz="1600" b="0" i="1" smtClean="0">
                                <a:latin typeface="Cambria Math" panose="02040503050406030204" pitchFamily="18" charset="0"/>
                                <a:ea typeface="Cambria Math" panose="02040503050406030204" pitchFamily="18" charset="0"/>
                              </a:rPr>
                            </m:ctrlPr>
                          </m:sSubPr>
                          <m:e>
                            <m:r>
                              <a:rPr lang="en-US" altLang="zh-CN" sz="1600" b="0" i="1" smtClean="0">
                                <a:latin typeface="Cambria Math" panose="02040503050406030204" pitchFamily="18" charset="0"/>
                                <a:ea typeface="Cambria Math" panose="02040503050406030204" pitchFamily="18" charset="0"/>
                              </a:rPr>
                              <m:t>𝑁</m:t>
                            </m:r>
                          </m:e>
                          <m:sub>
                            <m:r>
                              <a:rPr lang="en-US" altLang="zh-CN" sz="1600" b="0" i="1" smtClean="0">
                                <a:latin typeface="Cambria Math" panose="02040503050406030204" pitchFamily="18" charset="0"/>
                                <a:ea typeface="Cambria Math" panose="02040503050406030204" pitchFamily="18" charset="0"/>
                              </a:rPr>
                              <m:t>𝑗</m:t>
                            </m:r>
                          </m:sub>
                        </m:sSub>
                      </m:sub>
                      <m:sup/>
                      <m:e>
                        <m:sSub>
                          <m:sSubPr>
                            <m:ctrlPr>
                              <a:rPr lang="en-US" altLang="zh-CN" sz="1600" b="0" i="1" smtClean="0">
                                <a:latin typeface="Cambria Math" panose="02040503050406030204" pitchFamily="18" charset="0"/>
                              </a:rPr>
                            </m:ctrlPr>
                          </m:sSubPr>
                          <m:e>
                            <m:r>
                              <a:rPr lang="en-US" altLang="zh-CN" sz="1600" b="0" i="1" smtClean="0">
                                <a:latin typeface="Cambria Math" panose="02040503050406030204" pitchFamily="18" charset="0"/>
                              </a:rPr>
                              <m:t>𝑎</m:t>
                            </m:r>
                          </m:e>
                          <m:sub>
                            <m:r>
                              <a:rPr lang="en-US" altLang="zh-CN" sz="1600" b="0" i="1" smtClean="0">
                                <a:latin typeface="Cambria Math" panose="02040503050406030204" pitchFamily="18" charset="0"/>
                              </a:rPr>
                              <m:t>𝑖𝑗</m:t>
                            </m:r>
                          </m:sub>
                        </m:sSub>
                      </m:e>
                    </m:nary>
                  </m:oMath>
                </a14:m>
                <a:r>
                  <a:rPr lang="en-US" altLang="zh-CN" sz="1600" dirty="0">
                    <a:latin typeface="Times" panose="02020603050405020304" pitchFamily="18" charset="0"/>
                    <a:cs typeface="Times" panose="02020603050405020304" pitchFamily="18" charset="0"/>
                  </a:rPr>
                  <a:t>. The Laplacian matrix is defined as </a:t>
                </a:r>
                <a14:m>
                  <m:oMath xmlns:m="http://schemas.openxmlformats.org/officeDocument/2006/math">
                    <m:r>
                      <a:rPr lang="en-US" altLang="zh-CN" sz="1600" i="1" dirty="0" smtClean="0">
                        <a:latin typeface="Cambria Math" panose="02040503050406030204" pitchFamily="18" charset="0"/>
                        <a:cs typeface="Times" panose="02020603050405020304" pitchFamily="18" charset="0"/>
                      </a:rPr>
                      <m:t>𝐿</m:t>
                    </m:r>
                    <m:r>
                      <a:rPr lang="en-US" altLang="zh-CN" sz="1600" i="1" dirty="0" smtClean="0">
                        <a:latin typeface="Cambria Math" panose="02040503050406030204" pitchFamily="18" charset="0"/>
                        <a:cs typeface="Times" panose="02020603050405020304" pitchFamily="18" charset="0"/>
                      </a:rPr>
                      <m:t> =</m:t>
                    </m:r>
                    <m:r>
                      <a:rPr lang="en-US" altLang="zh-CN" sz="1600" i="1" dirty="0" smtClean="0">
                        <a:latin typeface="Cambria Math" panose="02040503050406030204" pitchFamily="18" charset="0"/>
                        <a:cs typeface="Times" panose="02020603050405020304" pitchFamily="18" charset="0"/>
                      </a:rPr>
                      <m:t>𝐷</m:t>
                    </m:r>
                    <m:r>
                      <a:rPr lang="en-US" altLang="zh-CN" sz="1600" i="1" dirty="0" smtClean="0">
                        <a:latin typeface="Cambria Math" panose="02040503050406030204" pitchFamily="18" charset="0"/>
                        <a:cs typeface="Times" panose="02020603050405020304" pitchFamily="18" charset="0"/>
                      </a:rPr>
                      <m:t> −</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𝐴</m:t>
                        </m:r>
                      </m:e>
                      <m:sub>
                        <m:r>
                          <a:rPr lang="en-US" altLang="zh-CN" sz="1600" i="1">
                            <a:latin typeface="Cambria Math" panose="02040503050406030204" pitchFamily="18" charset="0"/>
                          </a:rPr>
                          <m:t>𝐺</m:t>
                        </m:r>
                      </m:sub>
                    </m:sSub>
                  </m:oMath>
                </a14:m>
                <a:r>
                  <a:rPr lang="en-US" altLang="zh-CN" sz="1600" dirty="0">
                    <a:latin typeface="Times" panose="02020603050405020304" pitchFamily="18" charset="0"/>
                    <a:cs typeface="Times" panose="02020603050405020304" pitchFamily="18" charset="0"/>
                  </a:rPr>
                  <a:t>. A directed path from node </a:t>
                </a:r>
                <a14:m>
                  <m:oMath xmlns:m="http://schemas.openxmlformats.org/officeDocument/2006/math">
                    <m:r>
                      <a:rPr lang="en-US" altLang="zh-CN" sz="1600" i="1" dirty="0" smtClean="0">
                        <a:latin typeface="Cambria Math" panose="02040503050406030204" pitchFamily="18" charset="0"/>
                        <a:cs typeface="Times" panose="02020603050405020304" pitchFamily="18" charset="0"/>
                      </a:rPr>
                      <m:t>𝑖</m:t>
                    </m:r>
                  </m:oMath>
                </a14:m>
                <a:r>
                  <a:rPr lang="en-US" altLang="zh-CN" sz="1600" dirty="0">
                    <a:latin typeface="Times" panose="02020603050405020304" pitchFamily="18" charset="0"/>
                    <a:cs typeface="Times" panose="02020603050405020304" pitchFamily="18" charset="0"/>
                  </a:rPr>
                  <a:t> to node </a:t>
                </a:r>
                <a14:m>
                  <m:oMath xmlns:m="http://schemas.openxmlformats.org/officeDocument/2006/math">
                    <m:r>
                      <a:rPr lang="en-US" altLang="zh-CN" sz="1600" i="1" dirty="0" smtClean="0">
                        <a:latin typeface="Cambria Math" panose="02040503050406030204" pitchFamily="18" charset="0"/>
                        <a:cs typeface="Times" panose="02020603050405020304" pitchFamily="18" charset="0"/>
                      </a:rPr>
                      <m:t>𝑗</m:t>
                    </m:r>
                  </m:oMath>
                </a14:m>
                <a:r>
                  <a:rPr lang="en-US" altLang="zh-CN" sz="1600" dirty="0">
                    <a:latin typeface="Times" panose="02020603050405020304" pitchFamily="18" charset="0"/>
                    <a:cs typeface="Times" panose="02020603050405020304" pitchFamily="18" charset="0"/>
                  </a:rPr>
                  <a:t> is a sequence of edges, expressed as </a:t>
                </a:r>
                <a14:m>
                  <m:oMath xmlns:m="http://schemas.openxmlformats.org/officeDocument/2006/math">
                    <m:d>
                      <m:dPr>
                        <m:begChr m:val="{"/>
                        <m:endChr m:val="}"/>
                        <m:ctrlPr>
                          <a:rPr lang="en-US" altLang="zh-CN" sz="1600" i="1" smtClean="0">
                            <a:latin typeface="Cambria Math" panose="02040503050406030204" pitchFamily="18" charset="0"/>
                            <a:cs typeface="Times" panose="02020603050405020304" pitchFamily="18" charset="0"/>
                          </a:rPr>
                        </m:ctrlPr>
                      </m:dPr>
                      <m:e>
                        <m:d>
                          <m:dPr>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𝑖</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𝑘</m:t>
                                </m:r>
                              </m:sub>
                            </m:sSub>
                          </m:e>
                        </m:d>
                        <m:r>
                          <a:rPr lang="en-US" altLang="zh-CN" sz="1600" b="0" i="1" smtClean="0">
                            <a:latin typeface="Cambria Math" panose="02040503050406030204" pitchFamily="18" charset="0"/>
                          </a:rPr>
                          <m:t>,</m:t>
                        </m:r>
                        <m:d>
                          <m:dPr>
                            <m:ctrlPr>
                              <a:rPr lang="en-US" altLang="zh-CN" sz="1600" i="1">
                                <a:latin typeface="Cambria Math" panose="02040503050406030204" pitchFamily="18" charset="0"/>
                              </a:rPr>
                            </m:ctrlPr>
                          </m:dPr>
                          <m:e>
                            <m:sSub>
                              <m:sSubPr>
                                <m:ctrlPr>
                                  <a:rPr lang="en-US" altLang="zh-CN" sz="1600" i="1" smtClean="0">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𝑘</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𝑙</m:t>
                                </m:r>
                              </m:sub>
                            </m:sSub>
                          </m:e>
                        </m:d>
                        <m:r>
                          <a:rPr lang="en-US" altLang="zh-CN" sz="1600" b="0" i="1" smtClean="0">
                            <a:latin typeface="Cambria Math" panose="02040503050406030204" pitchFamily="18" charset="0"/>
                          </a:rPr>
                          <m:t>,…,</m:t>
                        </m:r>
                        <m:d>
                          <m:dPr>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b="0" i="1" smtClean="0">
                                    <a:latin typeface="Cambria Math" panose="02040503050406030204" pitchFamily="18" charset="0"/>
                                  </a:rPr>
                                  <m:t>𝑚</m:t>
                                </m:r>
                              </m:sub>
                            </m:sSub>
                            <m:r>
                              <a:rPr lang="en-US" altLang="zh-CN" sz="1600" i="1">
                                <a:latin typeface="Cambria Math" panose="02040503050406030204" pitchFamily="18" charset="0"/>
                              </a:rPr>
                              <m:t>,</m:t>
                            </m:r>
                            <m:sSub>
                              <m:sSubPr>
                                <m:ctrlPr>
                                  <a:rPr lang="en-US" altLang="zh-CN" sz="1600" i="1">
                                    <a:latin typeface="Cambria Math" panose="02040503050406030204" pitchFamily="18" charset="0"/>
                                  </a:rPr>
                                </m:ctrlPr>
                              </m:sSubPr>
                              <m:e>
                                <m:r>
                                  <a:rPr lang="en-US" altLang="zh-CN" sz="1600" i="1">
                                    <a:latin typeface="Cambria Math" panose="02040503050406030204" pitchFamily="18" charset="0"/>
                                  </a:rPr>
                                  <m:t>𝑉</m:t>
                                </m:r>
                              </m:e>
                              <m:sub>
                                <m:r>
                                  <a:rPr lang="en-US" altLang="zh-CN" sz="1600" i="1">
                                    <a:latin typeface="Cambria Math" panose="02040503050406030204" pitchFamily="18" charset="0"/>
                                  </a:rPr>
                                  <m:t>𝑗</m:t>
                                </m:r>
                              </m:sub>
                            </m:sSub>
                          </m:e>
                        </m:d>
                      </m:e>
                    </m:d>
                  </m:oMath>
                </a14:m>
                <a:r>
                  <a:rPr lang="en-US" altLang="zh-CN" sz="1600" dirty="0">
                    <a:latin typeface="Times" panose="02020603050405020304" pitchFamily="18" charset="0"/>
                    <a:cs typeface="Times" panose="02020603050405020304" pitchFamily="18" charset="0"/>
                  </a:rPr>
                  <a:t>. </a:t>
                </a:r>
              </a:p>
              <a:p>
                <a:pPr marL="285750" indent="-285750" algn="just">
                  <a:spcAft>
                    <a:spcPts val="600"/>
                  </a:spcAft>
                  <a:buClr>
                    <a:srgbClr val="FF0000"/>
                  </a:buClr>
                  <a:buFont typeface="Arial" panose="020B0604020202020204" pitchFamily="34" charset="0"/>
                  <a:buChar char="•"/>
                </a:pPr>
                <a:r>
                  <a:rPr lang="en-US" altLang="zh-CN" sz="1600" dirty="0">
                    <a:latin typeface="Times" panose="02020603050405020304" pitchFamily="18" charset="0"/>
                    <a:cs typeface="Times" panose="02020603050405020304" pitchFamily="18" charset="0"/>
                  </a:rPr>
                  <a:t>A digraph is said to have a spanning tree if there is a root node with a directed path from that node to every other node in the graph. A digraph is strongly connected if there is a directed path between any two nodes in the graph. </a:t>
                </a:r>
              </a:p>
            </p:txBody>
          </p:sp>
        </mc:Choice>
        <mc:Fallback xmlns="">
          <p:sp>
            <p:nvSpPr>
              <p:cNvPr id="10" name="TextBox 2">
                <a:extLst>
                  <a:ext uri="{FF2B5EF4-FFF2-40B4-BE49-F238E27FC236}">
                    <a16:creationId xmlns:a16="http://schemas.microsoft.com/office/drawing/2014/main" id="{5973813F-D952-4841-8F68-FE3FFB325B14}"/>
                  </a:ext>
                </a:extLst>
              </p:cNvPr>
              <p:cNvSpPr txBox="1">
                <a:spLocks noRot="1" noChangeAspect="1" noMove="1" noResize="1" noEditPoints="1" noAdjustHandles="1" noChangeArrowheads="1" noChangeShapeType="1" noTextEdit="1"/>
              </p:cNvSpPr>
              <p:nvPr/>
            </p:nvSpPr>
            <p:spPr>
              <a:xfrm>
                <a:off x="304800" y="706244"/>
                <a:ext cx="8458200" cy="4713791"/>
              </a:xfrm>
              <a:prstGeom prst="rect">
                <a:avLst/>
              </a:prstGeom>
              <a:blipFill>
                <a:blip r:embed="rId2"/>
                <a:stretch>
                  <a:fillRect l="-288" t="-388" r="-288" b="-776"/>
                </a:stretch>
              </a:blipFill>
            </p:spPr>
            <p:txBody>
              <a:bodyPr/>
              <a:lstStyle/>
              <a:p>
                <a:r>
                  <a:rPr lang="zh-CN" altLang="en-US">
                    <a:noFill/>
                  </a:rPr>
                  <a:t> </a:t>
                </a:r>
              </a:p>
            </p:txBody>
          </p:sp>
        </mc:Fallback>
      </mc:AlternateContent>
      <p:sp>
        <p:nvSpPr>
          <p:cNvPr id="12" name="Rectangle 5">
            <a:extLst>
              <a:ext uri="{FF2B5EF4-FFF2-40B4-BE49-F238E27FC236}">
                <a16:creationId xmlns:a16="http://schemas.microsoft.com/office/drawing/2014/main" id="{683C310C-2C51-4BFD-B83A-3FBA3362E86B}"/>
              </a:ext>
            </a:extLst>
          </p:cNvPr>
          <p:cNvSpPr/>
          <p:nvPr/>
        </p:nvSpPr>
        <p:spPr>
          <a:xfrm>
            <a:off x="685800" y="5680015"/>
            <a:ext cx="7696200" cy="400110"/>
          </a:xfrm>
          <a:prstGeom prst="rect">
            <a:avLst/>
          </a:prstGeom>
        </p:spPr>
        <p:txBody>
          <a:bodyPr wrap="square">
            <a:spAutoFit/>
          </a:bodyPr>
          <a:lstStyle/>
          <a:p>
            <a:pPr algn="just"/>
            <a:r>
              <a:rPr lang="en-US" sz="1000" dirty="0"/>
              <a:t>[20] A. </a:t>
            </a:r>
            <a:r>
              <a:rPr lang="en-US" sz="1000" dirty="0" err="1"/>
              <a:t>Bidram</a:t>
            </a:r>
            <a:r>
              <a:rPr lang="en-US" sz="1000" dirty="0"/>
              <a:t>, F. L. Lewis and A. Davoudi, "Distributed Control Systems for Small-Scale Power Networks: Using Multiagent Cooperative Control Theory," in IEEE Control Systems Magazine, vol. 34, no. 6, pp. 56-77, Dec. 2014. </a:t>
            </a:r>
          </a:p>
        </p:txBody>
      </p:sp>
    </p:spTree>
    <p:extLst>
      <p:ext uri="{BB962C8B-B14F-4D97-AF65-F5344CB8AC3E}">
        <p14:creationId xmlns:p14="http://schemas.microsoft.com/office/powerpoint/2010/main" val="18132980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53</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9285006"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Distributed </a:t>
            </a:r>
            <a:r>
              <a:rPr lang="en-US" altLang="zh-CN" sz="2800" kern="0" dirty="0">
                <a:latin typeface="Times New Roman" panose="02020603050405020304" pitchFamily="18" charset="0"/>
                <a:cs typeface="Times New Roman" panose="02020603050405020304" pitchFamily="18" charset="0"/>
              </a:rPr>
              <a:t>Secondary Voltage Control: Feedback linearization</a:t>
            </a:r>
            <a:endParaRPr lang="en-US" sz="2800" kern="0" dirty="0"/>
          </a:p>
        </p:txBody>
      </p:sp>
      <mc:AlternateContent xmlns:mc="http://schemas.openxmlformats.org/markup-compatibility/2006" xmlns:a14="http://schemas.microsoft.com/office/drawing/2010/main">
        <mc:Choice Requires="a14">
          <p:sp>
            <p:nvSpPr>
              <p:cNvPr id="10" name="TextBox 2">
                <a:extLst>
                  <a:ext uri="{FF2B5EF4-FFF2-40B4-BE49-F238E27FC236}">
                    <a16:creationId xmlns:a16="http://schemas.microsoft.com/office/drawing/2014/main" id="{5973813F-D952-4841-8F68-FE3FFB325B14}"/>
                  </a:ext>
                </a:extLst>
              </p:cNvPr>
              <p:cNvSpPr txBox="1"/>
              <p:nvPr/>
            </p:nvSpPr>
            <p:spPr>
              <a:xfrm>
                <a:off x="533400" y="706244"/>
                <a:ext cx="7924800" cy="4907497"/>
              </a:xfrm>
              <a:prstGeom prst="rect">
                <a:avLst/>
              </a:prstGeom>
              <a:noFill/>
            </p:spPr>
            <p:txBody>
              <a:bodyPr wrap="square" rtlCol="0">
                <a:spAutoFit/>
              </a:bodyPr>
              <a:lstStyle/>
              <a:p>
                <a:pPr algn="just">
                  <a:spcAft>
                    <a:spcPts val="600"/>
                  </a:spcAft>
                  <a:buClr>
                    <a:srgbClr val="FF0000"/>
                  </a:buClr>
                </a:pPr>
                <a:r>
                  <a:rPr lang="en-US" altLang="zh-CN" sz="1800" dirty="0">
                    <a:latin typeface="Times" panose="02020603050405020304" pitchFamily="18" charset="0"/>
                    <a:cs typeface="Times" panose="02020603050405020304" pitchFamily="18" charset="0"/>
                  </a:rPr>
                  <a:t>Recall the large-signal dynamic model of microgrid, we can rewrite it in the following control-affine form:</a:t>
                </a:r>
              </a:p>
              <a:p>
                <a:pPr algn="just">
                  <a:spcAft>
                    <a:spcPts val="600"/>
                  </a:spcAft>
                  <a:buClr>
                    <a:srgbClr val="FF0000"/>
                  </a:buClr>
                </a:pPr>
                <a14:m>
                  <m:oMathPara xmlns:m="http://schemas.openxmlformats.org/officeDocument/2006/math">
                    <m:oMathParaPr>
                      <m:jc m:val="centerGroup"/>
                    </m:oMathParaPr>
                    <m:oMath xmlns:m="http://schemas.openxmlformats.org/officeDocument/2006/math">
                      <m:d>
                        <m:dPr>
                          <m:begChr m:val="{"/>
                          <m:endChr m:val=""/>
                          <m:ctrlPr>
                            <a:rPr lang="en-US" altLang="zh-CN" sz="1800" i="1">
                              <a:latin typeface="Cambria Math" panose="02040503050406030204" pitchFamily="18" charset="0"/>
                            </a:rPr>
                          </m:ctrlPr>
                        </m:dPr>
                        <m:e>
                          <m:eqArr>
                            <m:eqArrPr>
                              <m:ctrlPr>
                                <a:rPr lang="en-US" altLang="zh-CN" sz="1800" i="1">
                                  <a:latin typeface="Cambria Math" panose="02040503050406030204" pitchFamily="18" charset="0"/>
                                </a:rPr>
                              </m:ctrlPr>
                            </m:eqArrPr>
                            <m:e>
                              <m:sSub>
                                <m:sSubPr>
                                  <m:ctrlPr>
                                    <a:rPr lang="en-US" altLang="zh-CN" sz="1800" i="1" smtClean="0">
                                      <a:latin typeface="Cambria Math" panose="02040503050406030204" pitchFamily="18" charset="0"/>
                                    </a:rPr>
                                  </m:ctrlPr>
                                </m:sSubPr>
                                <m:e>
                                  <m:acc>
                                    <m:accPr>
                                      <m:chr m:val="̇"/>
                                      <m:ctrlPr>
                                        <a:rPr lang="en-US" altLang="zh-CN" sz="1800" i="1" smtClean="0">
                                          <a:latin typeface="Cambria Math" panose="02040503050406030204" pitchFamily="18" charset="0"/>
                                        </a:rPr>
                                      </m:ctrlPr>
                                    </m:accPr>
                                    <m:e>
                                      <m:r>
                                        <a:rPr lang="en-US" altLang="zh-CN" sz="1800" b="0" i="1" smtClean="0">
                                          <a:latin typeface="Cambria Math" panose="02040503050406030204" pitchFamily="18" charset="0"/>
                                        </a:rPr>
                                        <m:t>𝑥</m:t>
                                      </m:r>
                                    </m:e>
                                  </m:acc>
                                </m:e>
                                <m:sub>
                                  <m:r>
                                    <a:rPr lang="en-US" altLang="zh-CN" sz="1800" b="0" i="1" smtClean="0">
                                      <a:latin typeface="Cambria Math" panose="02040503050406030204" pitchFamily="18" charset="0"/>
                                    </a:rPr>
                                    <m:t>𝑖</m:t>
                                  </m:r>
                                </m:sub>
                              </m:sSub>
                              <m:r>
                                <a:rPr lang="en-US" altLang="zh-CN" sz="1800" i="1">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𝑓</m:t>
                                  </m:r>
                                </m:e>
                                <m:sub>
                                  <m:r>
                                    <a:rPr lang="en-US" altLang="zh-CN" sz="1800" b="0" i="1" smtClean="0">
                                      <a:latin typeface="Cambria Math" panose="02040503050406030204" pitchFamily="18" charset="0"/>
                                    </a:rPr>
                                    <m:t>𝑖</m:t>
                                  </m:r>
                                </m:sub>
                              </m:sSub>
                              <m:d>
                                <m:dPr>
                                  <m:ctrlPr>
                                    <a:rPr lang="en-US" altLang="zh-CN" sz="1800" b="0" i="1" smtClean="0">
                                      <a:latin typeface="Cambria Math" panose="02040503050406030204" pitchFamily="18" charset="0"/>
                                    </a:rPr>
                                  </m:ctrlPr>
                                </m:dPr>
                                <m:e>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𝑥</m:t>
                                      </m:r>
                                    </m:e>
                                    <m:sub>
                                      <m:r>
                                        <a:rPr lang="en-US" altLang="zh-CN" sz="1800" b="0" i="1" smtClean="0">
                                          <a:latin typeface="Cambria Math" panose="02040503050406030204" pitchFamily="18" charset="0"/>
                                        </a:rPr>
                                        <m:t>𝑖</m:t>
                                      </m:r>
                                    </m:sub>
                                  </m:sSub>
                                </m:e>
                              </m:d>
                              <m:r>
                                <a:rPr lang="en-US" altLang="zh-CN" sz="1800" b="0" i="1" smtClean="0">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𝑘</m:t>
                                  </m:r>
                                </m:e>
                                <m:sub>
                                  <m:r>
                                    <a:rPr lang="en-US" altLang="zh-CN" sz="1800" i="1">
                                      <a:latin typeface="Cambria Math" panose="02040503050406030204" pitchFamily="18" charset="0"/>
                                    </a:rPr>
                                    <m:t>𝑖</m:t>
                                  </m:r>
                                </m:sub>
                              </m:sSub>
                              <m:d>
                                <m:dPr>
                                  <m:ctrlPr>
                                    <a:rPr lang="en-US" altLang="zh-CN" sz="1800" i="1">
                                      <a:latin typeface="Cambria Math" panose="02040503050406030204" pitchFamily="18" charset="0"/>
                                    </a:rPr>
                                  </m:ctrlPr>
                                </m:d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𝑥</m:t>
                                      </m:r>
                                    </m:e>
                                    <m:sub>
                                      <m:r>
                                        <a:rPr lang="en-US" altLang="zh-CN" sz="1800" i="1">
                                          <a:latin typeface="Cambria Math" panose="02040503050406030204" pitchFamily="18" charset="0"/>
                                        </a:rPr>
                                        <m:t>𝑖</m:t>
                                      </m:r>
                                    </m:sub>
                                  </m:sSub>
                                </m:e>
                              </m:d>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𝐷</m:t>
                                  </m:r>
                                </m:e>
                                <m:sub>
                                  <m:r>
                                    <a:rPr lang="en-US" altLang="zh-CN" sz="1800" b="0" i="1" smtClean="0">
                                      <a:latin typeface="Cambria Math" panose="02040503050406030204" pitchFamily="18" charset="0"/>
                                    </a:rPr>
                                    <m:t>𝑖</m:t>
                                  </m:r>
                                </m:sub>
                              </m:sSub>
                              <m:r>
                                <a:rPr lang="en-US" altLang="zh-CN" sz="1800" b="0" i="1" smtClean="0">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𝑔</m:t>
                                  </m:r>
                                </m:e>
                                <m:sub>
                                  <m:r>
                                    <a:rPr lang="en-US" altLang="zh-CN" sz="1800" i="1">
                                      <a:latin typeface="Cambria Math" panose="02040503050406030204" pitchFamily="18" charset="0"/>
                                    </a:rPr>
                                    <m:t>𝑖</m:t>
                                  </m:r>
                                </m:sub>
                              </m:sSub>
                              <m:d>
                                <m:dPr>
                                  <m:ctrlPr>
                                    <a:rPr lang="en-US" altLang="zh-CN" sz="1800" i="1">
                                      <a:latin typeface="Cambria Math" panose="02040503050406030204" pitchFamily="18" charset="0"/>
                                    </a:rPr>
                                  </m:ctrlPr>
                                </m:d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𝑥</m:t>
                                      </m:r>
                                    </m:e>
                                    <m:sub>
                                      <m:r>
                                        <a:rPr lang="en-US" altLang="zh-CN" sz="1800" i="1">
                                          <a:latin typeface="Cambria Math" panose="02040503050406030204" pitchFamily="18" charset="0"/>
                                        </a:rPr>
                                        <m:t>𝑖</m:t>
                                      </m:r>
                                    </m:sub>
                                  </m:sSub>
                                </m:e>
                              </m:d>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𝑢</m:t>
                                  </m:r>
                                </m:e>
                                <m:sub>
                                  <m:r>
                                    <a:rPr lang="en-US" altLang="zh-CN" sz="1800" b="0" i="1" smtClean="0">
                                      <a:latin typeface="Cambria Math" panose="02040503050406030204" pitchFamily="18" charset="0"/>
                                    </a:rPr>
                                    <m:t>𝑖</m:t>
                                  </m:r>
                                </m:sub>
                              </m:sSub>
                              <m:r>
                                <a:rPr lang="en-US" altLang="zh-CN" sz="1800" b="0" i="1" smtClean="0">
                                  <a:latin typeface="Cambria Math" panose="02040503050406030204" pitchFamily="18" charset="0"/>
                                </a:rPr>
                                <m:t>,</m:t>
                              </m:r>
                            </m:e>
                            <m:e>
                              <m:sSub>
                                <m:sSubPr>
                                  <m:ctrlPr>
                                    <a:rPr lang="en-US" altLang="zh-CN" sz="1800" i="1" smtClean="0">
                                      <a:latin typeface="Cambria Math" panose="02040503050406030204" pitchFamily="18" charset="0"/>
                                      <a:ea typeface="Cambria Math" panose="02040503050406030204" pitchFamily="18" charset="0"/>
                                    </a:rPr>
                                  </m:ctrlPr>
                                </m:sSubPr>
                                <m:e>
                                  <m:r>
                                    <a:rPr lang="en-US" altLang="zh-CN" sz="1800" b="0" i="1" smtClean="0">
                                      <a:latin typeface="Cambria Math" panose="02040503050406030204" pitchFamily="18" charset="0"/>
                                      <a:ea typeface="Cambria Math" panose="02040503050406030204" pitchFamily="18" charset="0"/>
                                    </a:rPr>
                                    <m:t>𝑦</m:t>
                                  </m:r>
                                </m:e>
                                <m:sub>
                                  <m:r>
                                    <a:rPr lang="en-US" altLang="zh-CN" sz="1800" b="0" i="1" smtClean="0">
                                      <a:latin typeface="Cambria Math" panose="02040503050406030204" pitchFamily="18" charset="0"/>
                                      <a:ea typeface="Cambria Math" panose="02040503050406030204" pitchFamily="18" charset="0"/>
                                    </a:rPr>
                                    <m:t>𝑖</m:t>
                                  </m:r>
                                </m:sub>
                              </m:sSub>
                              <m:r>
                                <a:rPr lang="en-US" altLang="zh-CN" sz="1800" i="1">
                                  <a:latin typeface="Cambria Math" panose="02040503050406030204" pitchFamily="18" charset="0"/>
                                </a:rPr>
                                <m:t>=</m:t>
                              </m:r>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h</m:t>
                                  </m:r>
                                </m:e>
                                <m:sub>
                                  <m:r>
                                    <a:rPr lang="en-US" altLang="zh-CN" sz="1800" b="0" i="1" smtClean="0">
                                      <a:latin typeface="Cambria Math" panose="02040503050406030204" pitchFamily="18" charset="0"/>
                                    </a:rPr>
                                    <m:t>𝑖</m:t>
                                  </m:r>
                                </m:sub>
                              </m:sSub>
                              <m:d>
                                <m:dPr>
                                  <m:ctrlPr>
                                    <a:rPr lang="en-US" altLang="zh-CN" sz="1800" i="1" smtClean="0">
                                      <a:latin typeface="Cambria Math" panose="02040503050406030204" pitchFamily="18" charset="0"/>
                                    </a:rPr>
                                  </m:ctrlPr>
                                </m:d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𝑥</m:t>
                                      </m:r>
                                    </m:e>
                                    <m:sub>
                                      <m:r>
                                        <a:rPr lang="en-US" altLang="zh-CN" sz="1800" i="1">
                                          <a:latin typeface="Cambria Math" panose="02040503050406030204" pitchFamily="18" charset="0"/>
                                        </a:rPr>
                                        <m:t>𝑖</m:t>
                                      </m:r>
                                    </m:sub>
                                  </m:sSub>
                                </m:e>
                              </m:d>
                              <m:r>
                                <a:rPr lang="en-US" altLang="zh-CN" sz="1800" b="0" i="1" smtClean="0">
                                  <a:latin typeface="Cambria Math" panose="02040503050406030204" pitchFamily="18" charset="0"/>
                                </a:rPr>
                                <m:t>,</m:t>
                              </m:r>
                            </m:e>
                          </m:eqArr>
                        </m:e>
                      </m:d>
                    </m:oMath>
                  </m:oMathPara>
                </a14:m>
                <a:endParaRPr lang="en-US" altLang="zh-CN" sz="1800" dirty="0">
                  <a:latin typeface="Times" panose="02020603050405020304" pitchFamily="18" charset="0"/>
                </a:endParaRPr>
              </a:p>
              <a:p>
                <a:pPr marL="0" indent="0" algn="just">
                  <a:buNone/>
                </a:pPr>
                <a:r>
                  <a:rPr lang="en-US" altLang="zh-CN" sz="1800" dirty="0">
                    <a:latin typeface="Times" panose="02020603050405020304" pitchFamily="18" charset="0"/>
                    <a:cs typeface="Times" panose="02020603050405020304" pitchFamily="18" charset="0"/>
                  </a:rPr>
                  <a:t>where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𝑥</m:t>
                        </m:r>
                      </m:e>
                      <m:sub>
                        <m:r>
                          <a:rPr lang="en-US" altLang="zh-CN" sz="1800" b="0" i="1" smtClean="0">
                            <a:latin typeface="Cambria Math" panose="02040503050406030204" pitchFamily="18" charset="0"/>
                          </a:rPr>
                          <m:t>𝑖</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zh-CN" altLang="en-US" sz="1800" i="1">
                            <a:latin typeface="Cambria Math" panose="02040503050406030204" pitchFamily="18" charset="0"/>
                          </a:rPr>
                          <m:t>𝛿</m:t>
                        </m:r>
                      </m:e>
                      <m:sub>
                        <m:r>
                          <a:rPr lang="en-US" altLang="zh-CN" sz="1800" i="1">
                            <a:latin typeface="Cambria Math" panose="02040503050406030204" pitchFamily="18" charset="0"/>
                          </a:rPr>
                          <m:t>𝑖</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𝑃</m:t>
                        </m:r>
                      </m:e>
                      <m:sub>
                        <m:r>
                          <a:rPr lang="en-US" altLang="zh-CN" sz="1800" i="1">
                            <a:latin typeface="Cambria Math" panose="02040503050406030204" pitchFamily="18" charset="0"/>
                          </a:rPr>
                          <m:t>𝑖</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𝑄</m:t>
                        </m:r>
                      </m:e>
                      <m:sub>
                        <m:r>
                          <a:rPr lang="en-US" altLang="zh-CN" sz="1800" i="1">
                            <a:latin typeface="Cambria Math" panose="02040503050406030204" pitchFamily="18" charset="0"/>
                          </a:rPr>
                          <m:t>𝑖</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zh-CN" altLang="en-US" sz="1800" i="1">
                            <a:latin typeface="Cambria Math" panose="02040503050406030204" pitchFamily="18" charset="0"/>
                          </a:rPr>
                          <m:t>𝜑</m:t>
                        </m:r>
                      </m:e>
                      <m:sub>
                        <m:r>
                          <a:rPr lang="en-US" altLang="zh-CN" sz="1800" i="1">
                            <a:latin typeface="Cambria Math" panose="02040503050406030204" pitchFamily="18" charset="0"/>
                          </a:rPr>
                          <m:t>𝑃𝑖</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zh-CN" altLang="en-US" sz="1800" i="1">
                            <a:latin typeface="Cambria Math" panose="02040503050406030204" pitchFamily="18" charset="0"/>
                          </a:rPr>
                          <m:t>𝜑</m:t>
                        </m:r>
                      </m:e>
                      <m:sub>
                        <m:r>
                          <a:rPr lang="en-US" altLang="zh-CN" sz="1800" i="1">
                            <a:latin typeface="Cambria Math" panose="02040503050406030204" pitchFamily="18" charset="0"/>
                          </a:rPr>
                          <m:t>𝑄𝑖</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zh-CN" altLang="en-US" sz="1800" i="1">
                            <a:latin typeface="Cambria Math" panose="02040503050406030204" pitchFamily="18" charset="0"/>
                          </a:rPr>
                          <m:t>𝛾</m:t>
                        </m:r>
                      </m:e>
                      <m:sub>
                        <m:r>
                          <a:rPr lang="en-US" altLang="zh-CN" sz="1800" i="1">
                            <a:latin typeface="Cambria Math" panose="02040503050406030204" pitchFamily="18" charset="0"/>
                          </a:rPr>
                          <m:t>𝑑𝑖</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zh-CN" altLang="en-US" sz="1800" i="1">
                            <a:latin typeface="Cambria Math" panose="02040503050406030204" pitchFamily="18" charset="0"/>
                          </a:rPr>
                          <m:t>𝛾</m:t>
                        </m:r>
                      </m:e>
                      <m:sub>
                        <m:r>
                          <a:rPr lang="en-US" altLang="zh-CN" sz="1800" i="1">
                            <a:latin typeface="Cambria Math" panose="02040503050406030204" pitchFamily="18" charset="0"/>
                          </a:rPr>
                          <m:t>𝑞𝑖</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𝑖</m:t>
                        </m:r>
                      </m:e>
                      <m:sub>
                        <m:r>
                          <a:rPr lang="en-US" altLang="zh-CN" sz="1800" i="1">
                            <a:latin typeface="Cambria Math" panose="02040503050406030204" pitchFamily="18" charset="0"/>
                          </a:rPr>
                          <m:t>𝑙𝑑𝑖</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𝑖</m:t>
                        </m:r>
                      </m:e>
                      <m:sub>
                        <m:r>
                          <a:rPr lang="en-US" altLang="zh-CN" sz="1800" i="1">
                            <a:latin typeface="Cambria Math" panose="02040503050406030204" pitchFamily="18" charset="0"/>
                          </a:rPr>
                          <m:t>𝑙𝑞𝑖</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𝑣</m:t>
                        </m:r>
                      </m:e>
                      <m:sub>
                        <m:r>
                          <a:rPr lang="en-US" altLang="zh-CN" sz="1800" i="1">
                            <a:latin typeface="Cambria Math" panose="02040503050406030204" pitchFamily="18" charset="0"/>
                          </a:rPr>
                          <m:t>𝑜𝑑𝑖</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𝑣</m:t>
                        </m:r>
                      </m:e>
                      <m:sub>
                        <m:r>
                          <a:rPr lang="en-US" altLang="zh-CN" sz="1800" i="1">
                            <a:latin typeface="Cambria Math" panose="02040503050406030204" pitchFamily="18" charset="0"/>
                          </a:rPr>
                          <m:t>𝑜𝑞𝑖</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𝑖</m:t>
                        </m:r>
                      </m:e>
                      <m:sub>
                        <m:r>
                          <a:rPr lang="en-US" altLang="zh-CN" sz="1800" i="1">
                            <a:latin typeface="Cambria Math" panose="02040503050406030204" pitchFamily="18" charset="0"/>
                          </a:rPr>
                          <m:t>𝑜𝑑𝑖</m:t>
                        </m:r>
                      </m:sub>
                    </m:sSub>
                    <m:r>
                      <a:rPr lang="en-US" altLang="zh-CN" sz="1800" b="0" i="1" smtClean="0">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𝑖</m:t>
                        </m:r>
                      </m:e>
                      <m:sub>
                        <m:r>
                          <a:rPr lang="en-US" altLang="zh-CN" sz="1800" i="1">
                            <a:latin typeface="Cambria Math" panose="02040503050406030204" pitchFamily="18" charset="0"/>
                          </a:rPr>
                          <m:t>𝑜𝑞𝑖</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zh-CN" altLang="en-US" sz="1800" i="1">
                            <a:latin typeface="Cambria Math" panose="02040503050406030204" pitchFamily="18" charset="0"/>
                          </a:rPr>
                          <m:t>𝜑</m:t>
                        </m:r>
                      </m:e>
                      <m:sub>
                        <m:r>
                          <a:rPr lang="en-US" altLang="zh-CN" sz="1800" i="1">
                            <a:latin typeface="Cambria Math" panose="02040503050406030204" pitchFamily="18" charset="0"/>
                          </a:rPr>
                          <m:t>𝑃𝐿𝐿𝑖</m:t>
                        </m:r>
                      </m:sub>
                    </m:sSub>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𝑣</m:t>
                        </m:r>
                      </m:e>
                      <m:sub>
                        <m:r>
                          <a:rPr lang="en-US" altLang="zh-CN" sz="1800" i="1">
                            <a:latin typeface="Cambria Math" panose="02040503050406030204" pitchFamily="18" charset="0"/>
                          </a:rPr>
                          <m:t>𝑜𝑑</m:t>
                        </m:r>
                        <m:r>
                          <a:rPr lang="en-US" altLang="zh-CN" sz="1800" i="1">
                            <a:latin typeface="Cambria Math" panose="02040503050406030204" pitchFamily="18" charset="0"/>
                          </a:rPr>
                          <m:t>,</m:t>
                        </m:r>
                        <m:r>
                          <a:rPr lang="en-US" altLang="zh-CN" sz="1800" i="1">
                            <a:latin typeface="Cambria Math" panose="02040503050406030204" pitchFamily="18" charset="0"/>
                          </a:rPr>
                          <m:t>𝑓𝑖</m:t>
                        </m:r>
                      </m:sub>
                    </m:sSub>
                    <m:sSup>
                      <m:sSupPr>
                        <m:ctrlPr>
                          <a:rPr lang="en-US" altLang="zh-CN" sz="1800" i="1">
                            <a:latin typeface="Cambria Math" panose="02040503050406030204" pitchFamily="18" charset="0"/>
                          </a:rPr>
                        </m:ctrlPr>
                      </m:sSupPr>
                      <m:e>
                        <m:r>
                          <a:rPr lang="en-US" altLang="zh-CN" sz="1800" i="1">
                            <a:latin typeface="Cambria Math" panose="02040503050406030204" pitchFamily="18" charset="0"/>
                          </a:rPr>
                          <m:t>]</m:t>
                        </m:r>
                      </m:e>
                      <m:sup>
                        <m:r>
                          <a:rPr lang="en-US" altLang="zh-CN" sz="1800" i="1">
                            <a:latin typeface="Cambria Math" panose="02040503050406030204" pitchFamily="18" charset="0"/>
                          </a:rPr>
                          <m:t>𝑇</m:t>
                        </m:r>
                      </m:sup>
                    </m:sSup>
                  </m:oMath>
                </a14:m>
                <a:r>
                  <a:rPr lang="en-US" altLang="zh-CN" sz="1800" dirty="0">
                    <a:latin typeface="Times" panose="02020603050405020304" pitchFamily="18" charset="0"/>
                    <a:cs typeface="Times" panose="02020603050405020304" pitchFamily="18" charset="0"/>
                  </a:rPr>
                  <a:t>, </a:t>
                </a:r>
                <a14:m>
                  <m:oMath xmlns:m="http://schemas.openxmlformats.org/officeDocument/2006/math">
                    <m:sSub>
                      <m:sSubPr>
                        <m:ctrlPr>
                          <a:rPr lang="en-US" altLang="zh-CN" sz="180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𝐷</m:t>
                        </m:r>
                      </m:e>
                      <m:sub>
                        <m:r>
                          <a:rPr lang="en-US" altLang="zh-CN" sz="1800" b="0" i="1" smtClean="0">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sSup>
                      <m:sSupPr>
                        <m:ctrlPr>
                          <a:rPr lang="en-US" altLang="zh-CN" sz="1800" b="0" i="1" smtClean="0">
                            <a:latin typeface="Cambria Math" panose="02040503050406030204" pitchFamily="18" charset="0"/>
                            <a:cs typeface="Times" panose="02020603050405020304" pitchFamily="18" charset="0"/>
                          </a:rPr>
                        </m:ctrlPr>
                      </m:sSupPr>
                      <m:e>
                        <m:d>
                          <m:dPr>
                            <m:begChr m:val="["/>
                            <m:endChr m:val="]"/>
                            <m:ctrlPr>
                              <a:rPr lang="en-US" altLang="zh-CN" sz="1800" i="1">
                                <a:latin typeface="Cambria Math" panose="02040503050406030204" pitchFamily="18" charset="0"/>
                                <a:cs typeface="Times" panose="02020603050405020304" pitchFamily="18" charset="0"/>
                              </a:rPr>
                            </m:ctrlPr>
                          </m:dPr>
                          <m:e>
                            <m:sSub>
                              <m:sSubPr>
                                <m:ctrlPr>
                                  <a:rPr lang="en-US" altLang="zh-CN" sz="1800" i="1">
                                    <a:latin typeface="Cambria Math" panose="02040503050406030204" pitchFamily="18" charset="0"/>
                                    <a:cs typeface="Times" panose="02020603050405020304" pitchFamily="18" charset="0"/>
                                  </a:rPr>
                                </m:ctrlPr>
                              </m:sSubPr>
                              <m:e>
                                <m:r>
                                  <a:rPr lang="zh-CN" altLang="en-US" sz="1800" i="1">
                                    <a:latin typeface="Cambria Math" panose="02040503050406030204" pitchFamily="18" charset="0"/>
                                    <a:cs typeface="Times" panose="02020603050405020304" pitchFamily="18" charset="0"/>
                                  </a:rPr>
                                  <m:t>𝜔</m:t>
                                </m:r>
                              </m:e>
                              <m:sub>
                                <m:r>
                                  <a:rPr lang="en-US" altLang="zh-CN" sz="1800" i="1">
                                    <a:latin typeface="Cambria Math" panose="02040503050406030204" pitchFamily="18" charset="0"/>
                                    <a:cs typeface="Times" panose="02020603050405020304" pitchFamily="18" charset="0"/>
                                  </a:rPr>
                                  <m:t>𝑐𝑜𝑚</m:t>
                                </m:r>
                              </m:sub>
                            </m:sSub>
                            <m:r>
                              <a:rPr lang="en-US" altLang="zh-CN" sz="1800" i="1">
                                <a:latin typeface="Cambria Math" panose="02040503050406030204" pitchFamily="18" charset="0"/>
                                <a:cs typeface="Times" panose="02020603050405020304" pitchFamily="18" charset="0"/>
                              </a:rPr>
                              <m:t> </m:t>
                            </m:r>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𝑣</m:t>
                                </m:r>
                              </m:e>
                              <m:sub>
                                <m:r>
                                  <a:rPr lang="en-US" altLang="zh-CN" sz="1800" i="1">
                                    <a:latin typeface="Cambria Math" panose="02040503050406030204" pitchFamily="18" charset="0"/>
                                    <a:cs typeface="Times" panose="02020603050405020304" pitchFamily="18" charset="0"/>
                                  </a:rPr>
                                  <m:t>𝑏𝑑𝑖</m:t>
                                </m:r>
                              </m:sub>
                            </m:sSub>
                            <m:r>
                              <a:rPr lang="en-US" altLang="zh-CN" sz="1800" i="1">
                                <a:latin typeface="Cambria Math" panose="02040503050406030204" pitchFamily="18" charset="0"/>
                                <a:cs typeface="Times" panose="02020603050405020304" pitchFamily="18" charset="0"/>
                              </a:rPr>
                              <m:t> </m:t>
                            </m:r>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𝑣</m:t>
                                </m:r>
                              </m:e>
                              <m:sub>
                                <m:r>
                                  <a:rPr lang="en-US" altLang="zh-CN" sz="1800" i="1">
                                    <a:latin typeface="Cambria Math" panose="02040503050406030204" pitchFamily="18" charset="0"/>
                                    <a:cs typeface="Times" panose="02020603050405020304" pitchFamily="18" charset="0"/>
                                  </a:rPr>
                                  <m:t>𝑏𝑞𝑖</m:t>
                                </m:r>
                              </m:sub>
                            </m:sSub>
                          </m:e>
                        </m:d>
                      </m:e>
                      <m:sup>
                        <m:r>
                          <a:rPr lang="en-US" altLang="zh-CN" sz="1800" b="0" i="1" smtClean="0">
                            <a:latin typeface="Cambria Math" panose="02040503050406030204" pitchFamily="18" charset="0"/>
                            <a:cs typeface="Times" panose="02020603050405020304" pitchFamily="18" charset="0"/>
                          </a:rPr>
                          <m:t>𝑇</m:t>
                        </m:r>
                      </m:sup>
                    </m:sSup>
                  </m:oMath>
                </a14:m>
                <a:r>
                  <a:rPr lang="en-US" altLang="zh-CN" sz="1800" dirty="0">
                    <a:latin typeface="Times" panose="02020603050405020304" pitchFamily="18" charset="0"/>
                    <a:cs typeface="Times" panose="02020603050405020304" pitchFamily="18" charset="0"/>
                  </a:rPr>
                  <a:t>, </a:t>
                </a:r>
                <a14:m>
                  <m:oMath xmlns:m="http://schemas.openxmlformats.org/officeDocument/2006/math">
                    <m:sSub>
                      <m:sSubPr>
                        <m:ctrlPr>
                          <a:rPr lang="en-US" altLang="zh-CN" sz="180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𝑦</m:t>
                        </m:r>
                      </m:e>
                      <m:sub>
                        <m:r>
                          <a:rPr lang="en-US" altLang="zh-CN" sz="1800" b="0" i="1" smtClean="0">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sSub>
                      <m:sSubPr>
                        <m:ctrlPr>
                          <a:rPr lang="en-US" altLang="zh-CN" sz="1800" b="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𝑣</m:t>
                        </m:r>
                      </m:e>
                      <m:sub>
                        <m:r>
                          <a:rPr lang="en-US" altLang="zh-CN" sz="1800" b="0" i="1" smtClean="0">
                            <a:latin typeface="Cambria Math" panose="02040503050406030204" pitchFamily="18" charset="0"/>
                            <a:cs typeface="Times" panose="02020603050405020304" pitchFamily="18" charset="0"/>
                          </a:rPr>
                          <m:t>𝑜𝑑𝑖</m:t>
                        </m:r>
                      </m:sub>
                    </m:sSub>
                  </m:oMath>
                </a14:m>
                <a:r>
                  <a:rPr lang="en-US" altLang="zh-CN" sz="1800" dirty="0">
                    <a:latin typeface="Times" panose="02020603050405020304" pitchFamily="18" charset="0"/>
                    <a:cs typeface="Times" panose="02020603050405020304" pitchFamily="18" charset="0"/>
                  </a:rPr>
                  <a:t>, </a:t>
                </a:r>
                <a14:m>
                  <m:oMath xmlns:m="http://schemas.openxmlformats.org/officeDocument/2006/math">
                    <m:sSub>
                      <m:sSubPr>
                        <m:ctrlPr>
                          <a:rPr lang="en-US" altLang="zh-CN" sz="180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𝑢</m:t>
                        </m:r>
                      </m:e>
                      <m:sub>
                        <m:r>
                          <a:rPr lang="en-US" altLang="zh-CN" sz="1800" b="0" i="1" smtClean="0">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sSubSup>
                      <m:sSubSupPr>
                        <m:ctrlPr>
                          <a:rPr lang="en-US" altLang="zh-CN" sz="1800" b="0" i="1" smtClean="0">
                            <a:latin typeface="Cambria Math" panose="02040503050406030204" pitchFamily="18" charset="0"/>
                            <a:cs typeface="Times" panose="02020603050405020304" pitchFamily="18" charset="0"/>
                          </a:rPr>
                        </m:ctrlPr>
                      </m:sSubSupPr>
                      <m:e>
                        <m:r>
                          <a:rPr lang="en-US" altLang="zh-CN" sz="1800" b="0" i="1" smtClean="0">
                            <a:latin typeface="Cambria Math" panose="02040503050406030204" pitchFamily="18" charset="0"/>
                            <a:cs typeface="Times" panose="02020603050405020304" pitchFamily="18" charset="0"/>
                          </a:rPr>
                          <m:t>𝐸</m:t>
                        </m:r>
                      </m:e>
                      <m:sub>
                        <m:r>
                          <a:rPr lang="en-US" altLang="zh-CN" sz="1800" b="0" i="1" smtClean="0">
                            <a:latin typeface="Cambria Math" panose="02040503050406030204" pitchFamily="18" charset="0"/>
                            <a:cs typeface="Times" panose="02020603050405020304" pitchFamily="18" charset="0"/>
                          </a:rPr>
                          <m:t>𝑖</m:t>
                        </m:r>
                      </m:sub>
                      <m:sup>
                        <m:r>
                          <a:rPr lang="en-US" altLang="zh-CN" sz="1800" b="0" i="1" smtClean="0">
                            <a:latin typeface="Cambria Math" panose="02040503050406030204" pitchFamily="18" charset="0"/>
                            <a:cs typeface="Times" panose="02020603050405020304" pitchFamily="18" charset="0"/>
                          </a:rPr>
                          <m:t>∗</m:t>
                        </m:r>
                      </m:sup>
                    </m:sSubSup>
                  </m:oMath>
                </a14:m>
                <a:r>
                  <a:rPr lang="en-US" altLang="zh-CN" sz="1800" dirty="0">
                    <a:latin typeface="Times" panose="02020603050405020304" pitchFamily="18" charset="0"/>
                    <a:cs typeface="Times" panose="02020603050405020304" pitchFamily="18" charset="0"/>
                  </a:rPr>
                  <a:t>,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𝑓</m:t>
                        </m:r>
                      </m:e>
                      <m:sub>
                        <m:r>
                          <a:rPr lang="en-US" altLang="zh-CN" sz="1800" i="1">
                            <a:latin typeface="Cambria Math" panose="02040503050406030204" pitchFamily="18" charset="0"/>
                          </a:rPr>
                          <m:t>𝑖</m:t>
                        </m:r>
                      </m:sub>
                    </m:sSub>
                    <m:d>
                      <m:dPr>
                        <m:ctrlPr>
                          <a:rPr lang="en-US" altLang="zh-CN" sz="1800" i="1">
                            <a:latin typeface="Cambria Math" panose="02040503050406030204" pitchFamily="18" charset="0"/>
                          </a:rPr>
                        </m:ctrlPr>
                      </m:d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𝑥</m:t>
                            </m:r>
                          </m:e>
                          <m:sub>
                            <m:r>
                              <a:rPr lang="en-US" altLang="zh-CN" sz="1800" i="1">
                                <a:latin typeface="Cambria Math" panose="02040503050406030204" pitchFamily="18" charset="0"/>
                              </a:rPr>
                              <m:t>𝑖</m:t>
                            </m:r>
                          </m:sub>
                        </m:sSub>
                      </m:e>
                    </m:d>
                    <m:r>
                      <a:rPr lang="en-US" altLang="zh-CN" sz="1800" b="0" i="1" smtClean="0">
                        <a:latin typeface="Cambria Math" panose="02040503050406030204" pitchFamily="18" charset="0"/>
                      </a:rPr>
                      <m:t>,</m:t>
                    </m:r>
                    <m:sSub>
                      <m:sSubPr>
                        <m:ctrlPr>
                          <a:rPr lang="en-US" altLang="zh-CN" sz="1800" i="1" smtClean="0">
                            <a:latin typeface="Cambria Math" panose="02040503050406030204" pitchFamily="18" charset="0"/>
                          </a:rPr>
                        </m:ctrlPr>
                      </m:sSubPr>
                      <m:e>
                        <m:r>
                          <a:rPr lang="en-US" altLang="zh-CN" sz="1800" i="1">
                            <a:latin typeface="Cambria Math" panose="02040503050406030204" pitchFamily="18" charset="0"/>
                          </a:rPr>
                          <m:t>𝑘</m:t>
                        </m:r>
                      </m:e>
                      <m:sub>
                        <m:r>
                          <a:rPr lang="en-US" altLang="zh-CN" sz="1800" i="1">
                            <a:latin typeface="Cambria Math" panose="02040503050406030204" pitchFamily="18" charset="0"/>
                          </a:rPr>
                          <m:t>𝑖</m:t>
                        </m:r>
                      </m:sub>
                    </m:sSub>
                    <m:d>
                      <m:dPr>
                        <m:ctrlPr>
                          <a:rPr lang="en-US" altLang="zh-CN" sz="1800" i="1">
                            <a:latin typeface="Cambria Math" panose="02040503050406030204" pitchFamily="18" charset="0"/>
                          </a:rPr>
                        </m:ctrlPr>
                      </m:d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𝑥</m:t>
                            </m:r>
                          </m:e>
                          <m:sub>
                            <m:r>
                              <a:rPr lang="en-US" altLang="zh-CN" sz="1800" i="1">
                                <a:latin typeface="Cambria Math" panose="02040503050406030204" pitchFamily="18" charset="0"/>
                              </a:rPr>
                              <m:t>𝑖</m:t>
                            </m:r>
                          </m:sub>
                        </m:sSub>
                      </m:e>
                    </m:d>
                    <m:r>
                      <a:rPr lang="en-US" altLang="zh-CN" sz="1800" b="0" i="1" smtClean="0">
                        <a:latin typeface="Cambria Math" panose="02040503050406030204" pitchFamily="18" charset="0"/>
                      </a:rPr>
                      <m:t> </m:t>
                    </m:r>
                    <m:r>
                      <a:rPr lang="en-US" altLang="zh-CN" sz="1800" b="0" i="1" smtClean="0">
                        <a:latin typeface="Cambria Math" panose="02040503050406030204" pitchFamily="18" charset="0"/>
                      </a:rPr>
                      <m:t>𝑎𝑛𝑑</m:t>
                    </m:r>
                    <m:r>
                      <a:rPr lang="en-US" altLang="zh-CN" sz="1800" b="0" i="1" smtClean="0">
                        <a:latin typeface="Cambria Math" panose="02040503050406030204" pitchFamily="18" charset="0"/>
                      </a:rPr>
                      <m:t> </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𝑔</m:t>
                        </m:r>
                      </m:e>
                      <m:sub>
                        <m:r>
                          <a:rPr lang="en-US" altLang="zh-CN" sz="1800" i="1">
                            <a:latin typeface="Cambria Math" panose="02040503050406030204" pitchFamily="18" charset="0"/>
                          </a:rPr>
                          <m:t>𝑖</m:t>
                        </m:r>
                      </m:sub>
                    </m:sSub>
                    <m:d>
                      <m:dPr>
                        <m:ctrlPr>
                          <a:rPr lang="en-US" altLang="zh-CN" sz="1800" i="1">
                            <a:latin typeface="Cambria Math" panose="02040503050406030204" pitchFamily="18" charset="0"/>
                          </a:rPr>
                        </m:ctrlPr>
                      </m:d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𝑥</m:t>
                            </m:r>
                          </m:e>
                          <m:sub>
                            <m:r>
                              <a:rPr lang="en-US" altLang="zh-CN" sz="1800" i="1">
                                <a:latin typeface="Cambria Math" panose="02040503050406030204" pitchFamily="18" charset="0"/>
                              </a:rPr>
                              <m:t>𝑖</m:t>
                            </m:r>
                          </m:sub>
                        </m:sSub>
                      </m:e>
                    </m:d>
                  </m:oMath>
                </a14:m>
                <a:r>
                  <a:rPr lang="en-US" altLang="zh-CN" sz="1800" dirty="0">
                    <a:latin typeface="Times" panose="02020603050405020304" pitchFamily="18" charset="0"/>
                    <a:cs typeface="Times" panose="02020603050405020304" pitchFamily="18" charset="0"/>
                  </a:rPr>
                  <a:t> can be extracted from (1)-(13).</a:t>
                </a:r>
              </a:p>
              <a:p>
                <a:pPr marL="0" indent="0" algn="just">
                  <a:buNone/>
                </a:pPr>
                <a:r>
                  <a:rPr lang="en-US" altLang="zh-CN" sz="1800" dirty="0">
                    <a:latin typeface="Times" panose="02020603050405020304" pitchFamily="18" charset="0"/>
                    <a:cs typeface="Times" panose="02020603050405020304" pitchFamily="18" charset="0"/>
                  </a:rPr>
                  <a:t>Input–output feedback linearization can be used to facilitate the secondary voltage control design. In input–output feedback linearization, a direct relationship between the dynamics of the output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𝑦</m:t>
                        </m:r>
                      </m:e>
                      <m:sub>
                        <m:r>
                          <a:rPr lang="en-US" altLang="zh-CN" sz="1800" i="1">
                            <a:latin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 and the control input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𝑢</m:t>
                        </m:r>
                      </m:e>
                      <m:sub>
                        <m:r>
                          <a:rPr lang="en-US" altLang="zh-CN" sz="1800" i="1">
                            <a:latin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 is generated by repetitively differentiating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𝑦</m:t>
                        </m:r>
                      </m:e>
                      <m:sub>
                        <m:r>
                          <a:rPr lang="en-US" altLang="zh-CN" sz="1800" i="1">
                            <a:latin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 with respect to time.</a:t>
                </a:r>
              </a:p>
              <a:p>
                <a:pPr marL="0" indent="0" algn="just">
                  <a:buNone/>
                </a:pPr>
                <a:r>
                  <a:rPr lang="en-US" altLang="zh-CN" sz="1800" dirty="0">
                    <a:latin typeface="Times" panose="02020603050405020304" pitchFamily="18" charset="0"/>
                    <a:cs typeface="Times" panose="02020603050405020304" pitchFamily="18" charset="0"/>
                  </a:rPr>
                  <a:t>For the dynamics of the </a:t>
                </a:r>
                <a14:m>
                  <m:oMath xmlns:m="http://schemas.openxmlformats.org/officeDocument/2006/math">
                    <m:r>
                      <a:rPr lang="en-US" altLang="zh-CN" sz="1800" i="1" dirty="0" smtClean="0">
                        <a:latin typeface="Cambria Math" panose="02040503050406030204" pitchFamily="18" charset="0"/>
                        <a:cs typeface="Times" panose="02020603050405020304" pitchFamily="18" charset="0"/>
                      </a:rPr>
                      <m:t>𝑖</m:t>
                    </m:r>
                  </m:oMath>
                </a14:m>
                <a:r>
                  <a:rPr lang="en-US" altLang="zh-CN" sz="1800" dirty="0" err="1">
                    <a:latin typeface="Times" panose="02020603050405020304" pitchFamily="18" charset="0"/>
                    <a:cs typeface="Times" panose="02020603050405020304" pitchFamily="18" charset="0"/>
                  </a:rPr>
                  <a:t>th</a:t>
                </a:r>
                <a:r>
                  <a:rPr lang="en-US" altLang="zh-CN" sz="1800" dirty="0">
                    <a:latin typeface="Times" panose="02020603050405020304" pitchFamily="18" charset="0"/>
                    <a:cs typeface="Times" panose="02020603050405020304" pitchFamily="18" charset="0"/>
                  </a:rPr>
                  <a:t> DG in (50), the direct relationship between the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𝑦</m:t>
                        </m:r>
                      </m:e>
                      <m:sub>
                        <m:r>
                          <a:rPr lang="en-US" altLang="zh-CN" sz="1800" i="1">
                            <a:latin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 and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𝑢</m:t>
                        </m:r>
                      </m:e>
                      <m:sub>
                        <m:r>
                          <a:rPr lang="en-US" altLang="zh-CN" sz="1800" i="1">
                            <a:latin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 is generated after the second derivative of the output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𝑦</m:t>
                        </m:r>
                      </m:e>
                      <m:sub>
                        <m:r>
                          <a:rPr lang="en-US" altLang="zh-CN" sz="1800" i="1">
                            <a:latin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a:t>
                </a:r>
              </a:p>
              <a:p>
                <a:pPr marL="0" indent="0" algn="just">
                  <a:buNone/>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cs typeface="Times" panose="02020603050405020304" pitchFamily="18" charset="0"/>
                            </a:rPr>
                          </m:ctrlPr>
                        </m:sSubPr>
                        <m:e>
                          <m:acc>
                            <m:accPr>
                              <m:chr m:val="̈"/>
                              <m:ctrlPr>
                                <a:rPr lang="en-US" altLang="zh-CN" sz="1800" i="1" smtClean="0">
                                  <a:latin typeface="Cambria Math" panose="02040503050406030204" pitchFamily="18" charset="0"/>
                                  <a:cs typeface="Times" panose="02020603050405020304" pitchFamily="18" charset="0"/>
                                </a:rPr>
                              </m:ctrlPr>
                            </m:accPr>
                            <m:e>
                              <m:r>
                                <a:rPr lang="en-US" altLang="zh-CN" sz="1800" b="0" i="1" smtClean="0">
                                  <a:latin typeface="Cambria Math" panose="02040503050406030204" pitchFamily="18" charset="0"/>
                                  <a:cs typeface="Times" panose="02020603050405020304" pitchFamily="18" charset="0"/>
                                </a:rPr>
                                <m:t>𝑦</m:t>
                              </m:r>
                            </m:e>
                          </m:acc>
                        </m:e>
                        <m:sub>
                          <m:r>
                            <a:rPr lang="en-US" altLang="zh-CN" sz="1800" b="0" i="1" smtClean="0">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sSubSup>
                        <m:sSubSupPr>
                          <m:ctrlPr>
                            <a:rPr lang="en-US" altLang="zh-CN" sz="1800" b="0" i="1" smtClean="0">
                              <a:latin typeface="Cambria Math" panose="02040503050406030204" pitchFamily="18" charset="0"/>
                              <a:cs typeface="Times" panose="02020603050405020304" pitchFamily="18" charset="0"/>
                            </a:rPr>
                          </m:ctrlPr>
                        </m:sSubSupPr>
                        <m:e>
                          <m:r>
                            <a:rPr lang="en-US" altLang="zh-CN" sz="1800" b="0" i="1" smtClean="0">
                              <a:latin typeface="Cambria Math" panose="02040503050406030204" pitchFamily="18" charset="0"/>
                              <a:cs typeface="Times" panose="02020603050405020304" pitchFamily="18" charset="0"/>
                            </a:rPr>
                            <m:t>𝐿</m:t>
                          </m:r>
                        </m:e>
                        <m:sub>
                          <m:sSub>
                            <m:sSubPr>
                              <m:ctrlPr>
                                <a:rPr lang="en-US" altLang="zh-CN" sz="1800" b="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𝐹</m:t>
                              </m:r>
                            </m:e>
                            <m:sub>
                              <m:r>
                                <a:rPr lang="en-US" altLang="zh-CN" sz="1800" b="0" i="1" smtClean="0">
                                  <a:latin typeface="Cambria Math" panose="02040503050406030204" pitchFamily="18" charset="0"/>
                                  <a:cs typeface="Times" panose="02020603050405020304" pitchFamily="18" charset="0"/>
                                </a:rPr>
                                <m:t>𝑖</m:t>
                              </m:r>
                            </m:sub>
                          </m:sSub>
                        </m:sub>
                        <m:sup>
                          <m:r>
                            <a:rPr lang="en-US" altLang="zh-CN" sz="1800" b="0" i="1" smtClean="0">
                              <a:latin typeface="Cambria Math" panose="02040503050406030204" pitchFamily="18" charset="0"/>
                              <a:cs typeface="Times" panose="02020603050405020304" pitchFamily="18" charset="0"/>
                            </a:rPr>
                            <m:t>2</m:t>
                          </m:r>
                        </m:sup>
                      </m:sSubSup>
                      <m:sSub>
                        <m:sSubPr>
                          <m:ctrlPr>
                            <a:rPr lang="en-US" altLang="zh-CN" sz="1800" b="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h</m:t>
                          </m:r>
                        </m:e>
                        <m:sub>
                          <m:r>
                            <a:rPr lang="en-US" altLang="zh-CN" sz="1800" b="0" i="1" smtClean="0">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sSub>
                        <m:sSubPr>
                          <m:ctrlPr>
                            <a:rPr lang="en-US" altLang="zh-CN" sz="1800" b="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𝐿</m:t>
                          </m:r>
                        </m:e>
                        <m:sub>
                          <m:sSub>
                            <m:sSubPr>
                              <m:ctrlPr>
                                <a:rPr lang="en-US" altLang="zh-CN" sz="1800" b="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𝑔</m:t>
                              </m:r>
                            </m:e>
                            <m:sub>
                              <m:r>
                                <a:rPr lang="en-US" altLang="zh-CN" sz="1800" b="0" i="1" smtClean="0">
                                  <a:latin typeface="Cambria Math" panose="02040503050406030204" pitchFamily="18" charset="0"/>
                                  <a:cs typeface="Times" panose="02020603050405020304" pitchFamily="18" charset="0"/>
                                </a:rPr>
                                <m:t>𝑖</m:t>
                              </m:r>
                            </m:sub>
                          </m:sSub>
                        </m:sub>
                      </m:sSub>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𝐿</m:t>
                          </m:r>
                        </m:e>
                        <m:sub>
                          <m:r>
                            <a:rPr lang="en-US" altLang="zh-CN" sz="1800" b="0" i="1" smtClean="0">
                              <a:latin typeface="Cambria Math" panose="02040503050406030204" pitchFamily="18" charset="0"/>
                              <a:cs typeface="Times" panose="02020603050405020304" pitchFamily="18" charset="0"/>
                            </a:rPr>
                            <m:t>𝐹</m:t>
                          </m:r>
                        </m:sub>
                      </m:sSub>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h</m:t>
                          </m:r>
                        </m:e>
                        <m:sub>
                          <m:r>
                            <a:rPr lang="en-US" altLang="zh-CN" sz="1800" i="1">
                              <a:latin typeface="Cambria Math" panose="02040503050406030204" pitchFamily="18" charset="0"/>
                              <a:cs typeface="Times" panose="02020603050405020304" pitchFamily="18" charset="0"/>
                            </a:rPr>
                            <m:t>𝑖</m:t>
                          </m:r>
                        </m:sub>
                      </m:sSub>
                      <m:sSub>
                        <m:sSubPr>
                          <m:ctrlPr>
                            <a:rPr lang="en-US" altLang="zh-CN" sz="1800" i="1">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𝑢</m:t>
                          </m:r>
                        </m:e>
                        <m:sub>
                          <m:r>
                            <a:rPr lang="en-US" altLang="zh-CN" sz="1800" i="1">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oMath>
                  </m:oMathPara>
                </a14:m>
                <a:endParaRPr lang="en-US" altLang="zh-CN" sz="1800" dirty="0">
                  <a:latin typeface="Times" panose="02020603050405020304" pitchFamily="18" charset="0"/>
                  <a:cs typeface="Times" panose="02020603050405020304" pitchFamily="18" charset="0"/>
                </a:endParaRPr>
              </a:p>
              <a:p>
                <a:pPr marL="0" indent="0" algn="just">
                  <a:buNone/>
                </a:pPr>
                <a:r>
                  <a:rPr lang="en-US" altLang="zh-CN" sz="1800" dirty="0">
                    <a:latin typeface="Times" panose="02020603050405020304" pitchFamily="18" charset="0"/>
                    <a:cs typeface="Times" panose="02020603050405020304" pitchFamily="18" charset="0"/>
                  </a:rPr>
                  <a:t>where</a:t>
                </a:r>
              </a:p>
              <a:p>
                <a:pPr marL="0" indent="0" algn="just">
                  <a:buNone/>
                </a:pPr>
                <a14:m>
                  <m:oMathPara xmlns:m="http://schemas.openxmlformats.org/officeDocument/2006/math">
                    <m:oMathParaPr>
                      <m:jc m:val="centerGroup"/>
                    </m:oMathParaPr>
                    <m:oMath xmlns:m="http://schemas.openxmlformats.org/officeDocument/2006/math">
                      <m:sSub>
                        <m:sSubPr>
                          <m:ctrlPr>
                            <a:rPr lang="en-US" altLang="zh-CN" sz="1800" i="1">
                              <a:latin typeface="Cambria Math" panose="02040503050406030204" pitchFamily="18" charset="0"/>
                            </a:rPr>
                          </m:ctrlPr>
                        </m:sSubPr>
                        <m:e>
                          <m:r>
                            <a:rPr lang="en-US" altLang="zh-CN" sz="1800" b="0" i="1" smtClean="0">
                              <a:latin typeface="Cambria Math" panose="02040503050406030204" pitchFamily="18" charset="0"/>
                            </a:rPr>
                            <m:t>𝐹</m:t>
                          </m:r>
                        </m:e>
                        <m:sub>
                          <m:r>
                            <a:rPr lang="en-US" altLang="zh-CN" sz="1800" i="1">
                              <a:latin typeface="Cambria Math" panose="02040503050406030204" pitchFamily="18" charset="0"/>
                            </a:rPr>
                            <m:t>𝑖</m:t>
                          </m:r>
                        </m:sub>
                      </m:sSub>
                      <m:d>
                        <m:dPr>
                          <m:ctrlPr>
                            <a:rPr lang="en-US" altLang="zh-CN" sz="1800" i="1">
                              <a:latin typeface="Cambria Math" panose="02040503050406030204" pitchFamily="18" charset="0"/>
                            </a:rPr>
                          </m:ctrlPr>
                        </m:d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𝑥</m:t>
                              </m:r>
                            </m:e>
                            <m:sub>
                              <m:r>
                                <a:rPr lang="en-US" altLang="zh-CN" sz="1800" i="1">
                                  <a:latin typeface="Cambria Math" panose="02040503050406030204" pitchFamily="18" charset="0"/>
                                </a:rPr>
                                <m:t>𝑖</m:t>
                              </m:r>
                            </m:sub>
                          </m:sSub>
                        </m:e>
                      </m:d>
                      <m:r>
                        <a:rPr lang="en-US" altLang="zh-CN" sz="1800" b="0" i="1" smtClean="0">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𝑓</m:t>
                          </m:r>
                        </m:e>
                        <m:sub>
                          <m:r>
                            <a:rPr lang="en-US" altLang="zh-CN" sz="1800" i="1">
                              <a:latin typeface="Cambria Math" panose="02040503050406030204" pitchFamily="18" charset="0"/>
                            </a:rPr>
                            <m:t>𝑖</m:t>
                          </m:r>
                        </m:sub>
                      </m:sSub>
                      <m:d>
                        <m:dPr>
                          <m:ctrlPr>
                            <a:rPr lang="en-US" altLang="zh-CN" sz="1800" i="1">
                              <a:latin typeface="Cambria Math" panose="02040503050406030204" pitchFamily="18" charset="0"/>
                            </a:rPr>
                          </m:ctrlPr>
                        </m:d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𝑥</m:t>
                              </m:r>
                            </m:e>
                            <m:sub>
                              <m:r>
                                <a:rPr lang="en-US" altLang="zh-CN" sz="1800" i="1">
                                  <a:latin typeface="Cambria Math" panose="02040503050406030204" pitchFamily="18" charset="0"/>
                                </a:rPr>
                                <m:t>𝑖</m:t>
                              </m:r>
                            </m:sub>
                          </m:sSub>
                        </m:e>
                      </m:d>
                      <m:r>
                        <a:rPr lang="en-US" altLang="zh-CN" sz="1800" i="1">
                          <a:latin typeface="Cambria Math" panose="02040503050406030204" pitchFamily="18" charset="0"/>
                        </a:rPr>
                        <m:t>+</m:t>
                      </m:r>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𝑘</m:t>
                          </m:r>
                        </m:e>
                        <m:sub>
                          <m:r>
                            <a:rPr lang="en-US" altLang="zh-CN" sz="1800" i="1">
                              <a:latin typeface="Cambria Math" panose="02040503050406030204" pitchFamily="18" charset="0"/>
                            </a:rPr>
                            <m:t>𝑖</m:t>
                          </m:r>
                        </m:sub>
                      </m:sSub>
                      <m:d>
                        <m:dPr>
                          <m:ctrlPr>
                            <a:rPr lang="en-US" altLang="zh-CN" sz="1800" i="1">
                              <a:latin typeface="Cambria Math" panose="02040503050406030204" pitchFamily="18" charset="0"/>
                            </a:rPr>
                          </m:ctrlPr>
                        </m:dPr>
                        <m:e>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𝑥</m:t>
                              </m:r>
                            </m:e>
                            <m:sub>
                              <m:r>
                                <a:rPr lang="en-US" altLang="zh-CN" sz="1800" i="1">
                                  <a:latin typeface="Cambria Math" panose="02040503050406030204" pitchFamily="18" charset="0"/>
                                </a:rPr>
                                <m:t>𝑖</m:t>
                              </m:r>
                            </m:sub>
                          </m:sSub>
                        </m:e>
                      </m:d>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𝐷</m:t>
                          </m:r>
                        </m:e>
                        <m:sub>
                          <m:r>
                            <a:rPr lang="en-US" altLang="zh-CN" sz="1800" i="1">
                              <a:latin typeface="Cambria Math" panose="02040503050406030204" pitchFamily="18" charset="0"/>
                            </a:rPr>
                            <m:t>𝑖</m:t>
                          </m:r>
                        </m:sub>
                      </m:sSub>
                      <m:r>
                        <a:rPr lang="en-US" altLang="zh-CN" sz="1800" b="0" i="1" smtClean="0">
                          <a:latin typeface="Cambria Math" panose="02040503050406030204" pitchFamily="18" charset="0"/>
                        </a:rPr>
                        <m:t>.</m:t>
                      </m:r>
                    </m:oMath>
                  </m:oMathPara>
                </a14:m>
                <a:endParaRPr lang="en-US" altLang="zh-CN" sz="1800" dirty="0">
                  <a:latin typeface="Times" panose="02020603050405020304" pitchFamily="18" charset="0"/>
                  <a:cs typeface="Times" panose="02020603050405020304" pitchFamily="18" charset="0"/>
                </a:endParaRPr>
              </a:p>
            </p:txBody>
          </p:sp>
        </mc:Choice>
        <mc:Fallback xmlns="">
          <p:sp>
            <p:nvSpPr>
              <p:cNvPr id="10" name="TextBox 2">
                <a:extLst>
                  <a:ext uri="{FF2B5EF4-FFF2-40B4-BE49-F238E27FC236}">
                    <a16:creationId xmlns:a16="http://schemas.microsoft.com/office/drawing/2014/main" id="{5973813F-D952-4841-8F68-FE3FFB325B14}"/>
                  </a:ext>
                </a:extLst>
              </p:cNvPr>
              <p:cNvSpPr txBox="1">
                <a:spLocks noRot="1" noChangeAspect="1" noMove="1" noResize="1" noEditPoints="1" noAdjustHandles="1" noChangeArrowheads="1" noChangeShapeType="1" noTextEdit="1"/>
              </p:cNvSpPr>
              <p:nvPr/>
            </p:nvSpPr>
            <p:spPr>
              <a:xfrm>
                <a:off x="533400" y="706244"/>
                <a:ext cx="7924800" cy="4907497"/>
              </a:xfrm>
              <a:prstGeom prst="rect">
                <a:avLst/>
              </a:prstGeom>
              <a:blipFill>
                <a:blip r:embed="rId2"/>
                <a:stretch>
                  <a:fillRect l="-692" t="-745" r="-615" b="-124"/>
                </a:stretch>
              </a:blipFill>
            </p:spPr>
            <p:txBody>
              <a:bodyPr/>
              <a:lstStyle/>
              <a:p>
                <a:r>
                  <a:rPr lang="zh-CN" altLang="en-US">
                    <a:noFill/>
                  </a:rPr>
                  <a:t> </a:t>
                </a:r>
              </a:p>
            </p:txBody>
          </p:sp>
        </mc:Fallback>
      </mc:AlternateContent>
      <p:sp>
        <p:nvSpPr>
          <p:cNvPr id="7" name="文本框 14">
            <a:extLst>
              <a:ext uri="{FF2B5EF4-FFF2-40B4-BE49-F238E27FC236}">
                <a16:creationId xmlns:a16="http://schemas.microsoft.com/office/drawing/2014/main" id="{47219FE6-337F-4825-8678-58C61E6821C9}"/>
              </a:ext>
            </a:extLst>
          </p:cNvPr>
          <p:cNvSpPr txBox="1"/>
          <p:nvPr/>
        </p:nvSpPr>
        <p:spPr>
          <a:xfrm>
            <a:off x="7947264" y="1447800"/>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(50)</a:t>
            </a:r>
            <a:endParaRPr lang="zh-CN" altLang="en-US" sz="1800" dirty="0">
              <a:latin typeface="Times" panose="02020603050405020304" pitchFamily="18" charset="0"/>
              <a:cs typeface="Times" panose="02020603050405020304" pitchFamily="18" charset="0"/>
            </a:endParaRPr>
          </a:p>
        </p:txBody>
      </p:sp>
      <p:sp>
        <p:nvSpPr>
          <p:cNvPr id="8" name="文本框 14">
            <a:extLst>
              <a:ext uri="{FF2B5EF4-FFF2-40B4-BE49-F238E27FC236}">
                <a16:creationId xmlns:a16="http://schemas.microsoft.com/office/drawing/2014/main" id="{6D4937EB-C27E-428F-8963-2FD1EAAB065F}"/>
              </a:ext>
            </a:extLst>
          </p:cNvPr>
          <p:cNvSpPr txBox="1"/>
          <p:nvPr/>
        </p:nvSpPr>
        <p:spPr>
          <a:xfrm>
            <a:off x="7947264" y="4671537"/>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(51)</a:t>
            </a:r>
            <a:endParaRPr lang="zh-CN" altLang="en-US" sz="1800" dirty="0">
              <a:latin typeface="Times" panose="02020603050405020304" pitchFamily="18" charset="0"/>
              <a:cs typeface="Times" panose="02020603050405020304" pitchFamily="18" charset="0"/>
            </a:endParaRPr>
          </a:p>
        </p:txBody>
      </p:sp>
      <p:sp>
        <p:nvSpPr>
          <p:cNvPr id="11" name="文本框 14">
            <a:extLst>
              <a:ext uri="{FF2B5EF4-FFF2-40B4-BE49-F238E27FC236}">
                <a16:creationId xmlns:a16="http://schemas.microsoft.com/office/drawing/2014/main" id="{392FE0CF-BE73-4919-92C5-4F45EDA737F2}"/>
              </a:ext>
            </a:extLst>
          </p:cNvPr>
          <p:cNvSpPr txBox="1"/>
          <p:nvPr/>
        </p:nvSpPr>
        <p:spPr>
          <a:xfrm>
            <a:off x="7947264" y="5142128"/>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(52)</a:t>
            </a:r>
            <a:endParaRPr lang="zh-CN" alt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4259591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54</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9742206"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Distributed </a:t>
            </a:r>
            <a:r>
              <a:rPr lang="en-US" altLang="zh-CN" sz="2800" kern="0" dirty="0">
                <a:latin typeface="Times New Roman" panose="02020603050405020304" pitchFamily="18" charset="0"/>
                <a:cs typeface="Times New Roman" panose="02020603050405020304" pitchFamily="18" charset="0"/>
              </a:rPr>
              <a:t>Secondary Voltage Control: Feedback linearization</a:t>
            </a:r>
            <a:endParaRPr lang="en-US" sz="2800" kern="0" dirty="0"/>
          </a:p>
        </p:txBody>
      </p:sp>
      <mc:AlternateContent xmlns:mc="http://schemas.openxmlformats.org/markup-compatibility/2006" xmlns:a14="http://schemas.microsoft.com/office/drawing/2010/main">
        <mc:Choice Requires="a14">
          <p:sp>
            <p:nvSpPr>
              <p:cNvPr id="10" name="TextBox 2">
                <a:extLst>
                  <a:ext uri="{FF2B5EF4-FFF2-40B4-BE49-F238E27FC236}">
                    <a16:creationId xmlns:a16="http://schemas.microsoft.com/office/drawing/2014/main" id="{5973813F-D952-4841-8F68-FE3FFB325B14}"/>
                  </a:ext>
                </a:extLst>
              </p:cNvPr>
              <p:cNvSpPr txBox="1"/>
              <p:nvPr/>
            </p:nvSpPr>
            <p:spPr>
              <a:xfrm>
                <a:off x="533400" y="706244"/>
                <a:ext cx="7924800" cy="5323765"/>
              </a:xfrm>
              <a:prstGeom prst="rect">
                <a:avLst/>
              </a:prstGeom>
              <a:noFill/>
            </p:spPr>
            <p:txBody>
              <a:bodyPr wrap="square" rtlCol="0">
                <a:spAutoFit/>
              </a:bodyPr>
              <a:lstStyle/>
              <a:p>
                <a:pPr algn="just">
                  <a:spcAft>
                    <a:spcPts val="600"/>
                  </a:spcAft>
                  <a:buClr>
                    <a:srgbClr val="FF0000"/>
                  </a:buClr>
                </a:pPr>
                <a:r>
                  <a:rPr lang="en-US" altLang="zh-CN" sz="1800" dirty="0">
                    <a:latin typeface="Times" panose="02020603050405020304" pitchFamily="18" charset="0"/>
                    <a:cs typeface="Times" panose="02020603050405020304" pitchFamily="18" charset="0"/>
                  </a:rPr>
                  <a:t>The </a:t>
                </a:r>
                <a:r>
                  <a:rPr lang="en-US" altLang="zh-CN" sz="1800" i="1" dirty="0">
                    <a:latin typeface="Times" panose="02020603050405020304" pitchFamily="18" charset="0"/>
                    <a:cs typeface="Times" panose="02020603050405020304" pitchFamily="18" charset="0"/>
                  </a:rPr>
                  <a:t>Lie derivative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𝐿</m:t>
                        </m:r>
                      </m:e>
                      <m:sub>
                        <m:r>
                          <a:rPr lang="en-US" altLang="zh-CN" sz="1800" i="1">
                            <a:latin typeface="Cambria Math" panose="02040503050406030204" pitchFamily="18" charset="0"/>
                            <a:cs typeface="Times" panose="02020603050405020304" pitchFamily="18" charset="0"/>
                          </a:rPr>
                          <m:t>𝐹</m:t>
                        </m:r>
                      </m:sub>
                    </m:sSub>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h</m:t>
                        </m:r>
                      </m:e>
                      <m:sub>
                        <m:r>
                          <a:rPr lang="en-US" altLang="zh-CN" sz="1800" i="1">
                            <a:latin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 with respect to </a:t>
                </a:r>
                <a14:m>
                  <m:oMath xmlns:m="http://schemas.openxmlformats.org/officeDocument/2006/math">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𝐹</m:t>
                        </m:r>
                      </m:e>
                      <m:sub>
                        <m:r>
                          <a:rPr lang="en-US" altLang="zh-CN" sz="1800" i="1">
                            <a:latin typeface="Cambria Math" panose="02040503050406030204" pitchFamily="18" charset="0"/>
                          </a:rPr>
                          <m:t>𝑖</m:t>
                        </m:r>
                      </m:sub>
                    </m:sSub>
                  </m:oMath>
                </a14:m>
                <a:r>
                  <a:rPr lang="en-US" altLang="zh-CN" sz="1800" dirty="0">
                    <a:latin typeface="Times" panose="02020603050405020304" pitchFamily="18" charset="0"/>
                    <a:cs typeface="Times" panose="02020603050405020304" pitchFamily="18" charset="0"/>
                  </a:rPr>
                  <a:t> is defined as </a:t>
                </a:r>
              </a:p>
              <a:p>
                <a:pPr algn="just">
                  <a:spcAft>
                    <a:spcPts val="600"/>
                  </a:spcAft>
                  <a:buClr>
                    <a:srgbClr val="FF0000"/>
                  </a:buClr>
                </a:pPr>
                <a14:m>
                  <m:oMathPara xmlns:m="http://schemas.openxmlformats.org/officeDocument/2006/math">
                    <m:oMathParaPr>
                      <m:jc m:val="centerGroup"/>
                    </m:oMathParaPr>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𝐿</m:t>
                          </m:r>
                        </m:e>
                        <m:sub>
                          <m:r>
                            <a:rPr lang="en-US" altLang="zh-CN" sz="1800" i="1">
                              <a:latin typeface="Cambria Math" panose="02040503050406030204" pitchFamily="18" charset="0"/>
                              <a:cs typeface="Times" panose="02020603050405020304" pitchFamily="18" charset="0"/>
                            </a:rPr>
                            <m:t>𝐹</m:t>
                          </m:r>
                        </m:sub>
                      </m:sSub>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h</m:t>
                          </m:r>
                        </m:e>
                        <m:sub>
                          <m:r>
                            <a:rPr lang="en-US" altLang="zh-CN" sz="1800" i="1">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r>
                        <m:rPr>
                          <m:sty m:val="p"/>
                        </m:rPr>
                        <a:rPr lang="en-US" altLang="zh-CN" sz="1800" i="1">
                          <a:latin typeface="Cambria Math" panose="02040503050406030204" pitchFamily="18" charset="0"/>
                          <a:ea typeface="Cambria Math" panose="02040503050406030204" pitchFamily="18" charset="0"/>
                          <a:cs typeface="Times" panose="02020603050405020304" pitchFamily="18" charset="0"/>
                        </a:rPr>
                        <m:t>∇</m:t>
                      </m:r>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h</m:t>
                          </m:r>
                        </m:e>
                        <m:sub>
                          <m:r>
                            <a:rPr lang="en-US" altLang="zh-CN" sz="1800" i="1">
                              <a:latin typeface="Cambria Math" panose="02040503050406030204" pitchFamily="18" charset="0"/>
                              <a:cs typeface="Times" panose="02020603050405020304" pitchFamily="18" charset="0"/>
                            </a:rPr>
                            <m:t>𝑖</m:t>
                          </m:r>
                        </m:sub>
                      </m:sSub>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𝐹</m:t>
                          </m:r>
                        </m:e>
                        <m:sub>
                          <m:r>
                            <a:rPr lang="en-US" altLang="zh-CN" sz="1800" i="1">
                              <a:latin typeface="Cambria Math" panose="02040503050406030204" pitchFamily="18" charset="0"/>
                            </a:rPr>
                            <m:t>𝑖</m:t>
                          </m:r>
                        </m:sub>
                      </m:sSub>
                      <m:r>
                        <a:rPr lang="en-US" altLang="zh-CN" sz="1800" b="0" i="1" smtClean="0">
                          <a:latin typeface="Cambria Math" panose="02040503050406030204" pitchFamily="18" charset="0"/>
                        </a:rPr>
                        <m:t>=</m:t>
                      </m:r>
                      <m:f>
                        <m:fPr>
                          <m:ctrlPr>
                            <a:rPr lang="en-US" altLang="zh-CN" sz="1800" b="0" i="1" smtClean="0">
                              <a:latin typeface="Cambria Math" panose="02040503050406030204" pitchFamily="18" charset="0"/>
                            </a:rPr>
                          </m:ctrlPr>
                        </m:fPr>
                        <m:num>
                          <m:r>
                            <a:rPr lang="zh-CN" altLang="en-US" sz="1800" b="0" i="1" smtClean="0">
                              <a:latin typeface="Cambria Math" panose="02040503050406030204" pitchFamily="18" charset="0"/>
                            </a:rPr>
                            <m:t>𝜕</m:t>
                          </m:r>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h</m:t>
                              </m:r>
                            </m:e>
                            <m:sub>
                              <m:r>
                                <a:rPr lang="en-US" altLang="zh-CN" sz="1800" i="1">
                                  <a:latin typeface="Cambria Math" panose="02040503050406030204" pitchFamily="18" charset="0"/>
                                  <a:cs typeface="Times" panose="02020603050405020304" pitchFamily="18" charset="0"/>
                                </a:rPr>
                                <m:t>𝑖</m:t>
                              </m:r>
                            </m:sub>
                          </m:sSub>
                        </m:num>
                        <m:den>
                          <m:r>
                            <a:rPr lang="zh-CN" altLang="en-US" sz="1800" b="0" i="1" smtClean="0">
                              <a:latin typeface="Cambria Math" panose="02040503050406030204" pitchFamily="18" charset="0"/>
                            </a:rPr>
                            <m:t>𝜕</m:t>
                          </m:r>
                          <m:sSub>
                            <m:sSubPr>
                              <m:ctrlPr>
                                <a:rPr lang="en-US" altLang="zh-CN" sz="1800" b="0" i="1" smtClean="0">
                                  <a:latin typeface="Cambria Math" panose="02040503050406030204" pitchFamily="18" charset="0"/>
                                </a:rPr>
                              </m:ctrlPr>
                            </m:sSubPr>
                            <m:e>
                              <m:r>
                                <a:rPr lang="en-US" altLang="zh-CN" sz="1800" b="0" i="1" smtClean="0">
                                  <a:latin typeface="Cambria Math" panose="02040503050406030204" pitchFamily="18" charset="0"/>
                                </a:rPr>
                                <m:t>𝑥</m:t>
                              </m:r>
                            </m:e>
                            <m:sub>
                              <m:r>
                                <a:rPr lang="en-US" altLang="zh-CN" sz="1800" b="0" i="1" smtClean="0">
                                  <a:latin typeface="Cambria Math" panose="02040503050406030204" pitchFamily="18" charset="0"/>
                                </a:rPr>
                                <m:t>𝑖</m:t>
                              </m:r>
                            </m:sub>
                          </m:sSub>
                        </m:den>
                      </m:f>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𝐹</m:t>
                          </m:r>
                        </m:e>
                        <m:sub>
                          <m:r>
                            <a:rPr lang="en-US" altLang="zh-CN" sz="1800" i="1">
                              <a:latin typeface="Cambria Math" panose="02040503050406030204" pitchFamily="18" charset="0"/>
                            </a:rPr>
                            <m:t>𝑖</m:t>
                          </m:r>
                        </m:sub>
                      </m:sSub>
                      <m:r>
                        <a:rPr lang="en-US" altLang="zh-CN" sz="1800" b="0" i="1" smtClean="0">
                          <a:latin typeface="Cambria Math" panose="02040503050406030204" pitchFamily="18" charset="0"/>
                        </a:rPr>
                        <m:t>,</m:t>
                      </m:r>
                    </m:oMath>
                  </m:oMathPara>
                </a14:m>
                <a:endParaRPr lang="en-US" altLang="zh-CN" sz="1800" b="0" dirty="0">
                  <a:latin typeface="Times" panose="02020603050405020304" pitchFamily="18" charset="0"/>
                </a:endParaRPr>
              </a:p>
              <a:p>
                <a:pPr algn="just">
                  <a:spcAft>
                    <a:spcPts val="600"/>
                  </a:spcAft>
                  <a:buClr>
                    <a:srgbClr val="FF0000"/>
                  </a:buClr>
                </a:pPr>
                <a14:m>
                  <m:oMathPara xmlns:m="http://schemas.openxmlformats.org/officeDocument/2006/math">
                    <m:oMathParaPr>
                      <m:jc m:val="centerGroup"/>
                    </m:oMathParaPr>
                    <m:oMath xmlns:m="http://schemas.openxmlformats.org/officeDocument/2006/math">
                      <m:sSubSup>
                        <m:sSubSupPr>
                          <m:ctrlPr>
                            <a:rPr lang="en-US" altLang="zh-CN" sz="1800" i="1">
                              <a:latin typeface="Cambria Math" panose="02040503050406030204" pitchFamily="18" charset="0"/>
                              <a:cs typeface="Times" panose="02020603050405020304" pitchFamily="18" charset="0"/>
                            </a:rPr>
                          </m:ctrlPr>
                        </m:sSubSupPr>
                        <m:e>
                          <m:r>
                            <a:rPr lang="en-US" altLang="zh-CN" sz="1800" i="1">
                              <a:latin typeface="Cambria Math" panose="02040503050406030204" pitchFamily="18" charset="0"/>
                              <a:cs typeface="Times" panose="02020603050405020304" pitchFamily="18" charset="0"/>
                            </a:rPr>
                            <m:t>𝐿</m:t>
                          </m:r>
                        </m:e>
                        <m:sub>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𝐹</m:t>
                              </m:r>
                            </m:e>
                            <m:sub>
                              <m:r>
                                <a:rPr lang="en-US" altLang="zh-CN" sz="1800" i="1">
                                  <a:latin typeface="Cambria Math" panose="02040503050406030204" pitchFamily="18" charset="0"/>
                                  <a:cs typeface="Times" panose="02020603050405020304" pitchFamily="18" charset="0"/>
                                </a:rPr>
                                <m:t>𝑖</m:t>
                              </m:r>
                            </m:sub>
                          </m:sSub>
                        </m:sub>
                        <m:sup>
                          <m:r>
                            <a:rPr lang="en-US" altLang="zh-CN" sz="1800" i="1">
                              <a:latin typeface="Cambria Math" panose="02040503050406030204" pitchFamily="18" charset="0"/>
                              <a:cs typeface="Times" panose="02020603050405020304" pitchFamily="18" charset="0"/>
                            </a:rPr>
                            <m:t>2</m:t>
                          </m:r>
                        </m:sup>
                      </m:sSubSup>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h</m:t>
                          </m:r>
                        </m:e>
                        <m:sub>
                          <m:r>
                            <a:rPr lang="en-US" altLang="zh-CN" sz="1800" i="1">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𝐿</m:t>
                          </m:r>
                        </m:e>
                        <m:sub>
                          <m:r>
                            <a:rPr lang="en-US" altLang="zh-CN" sz="1800" i="1">
                              <a:latin typeface="Cambria Math" panose="02040503050406030204" pitchFamily="18" charset="0"/>
                              <a:cs typeface="Times" panose="02020603050405020304" pitchFamily="18" charset="0"/>
                            </a:rPr>
                            <m:t>𝐹</m:t>
                          </m:r>
                        </m:sub>
                      </m:sSub>
                      <m:d>
                        <m:dPr>
                          <m:ctrlPr>
                            <a:rPr lang="en-US" altLang="zh-CN" sz="1800" i="1" smtClean="0">
                              <a:latin typeface="Cambria Math" panose="02040503050406030204" pitchFamily="18" charset="0"/>
                              <a:cs typeface="Times" panose="02020603050405020304" pitchFamily="18" charset="0"/>
                            </a:rPr>
                          </m:ctrlPr>
                        </m:dPr>
                        <m:e>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𝐿</m:t>
                              </m:r>
                            </m:e>
                            <m:sub>
                              <m:r>
                                <a:rPr lang="en-US" altLang="zh-CN" sz="1800" i="1">
                                  <a:latin typeface="Cambria Math" panose="02040503050406030204" pitchFamily="18" charset="0"/>
                                  <a:cs typeface="Times" panose="02020603050405020304" pitchFamily="18" charset="0"/>
                                </a:rPr>
                                <m:t>𝐹</m:t>
                              </m:r>
                            </m:sub>
                          </m:sSub>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h</m:t>
                              </m:r>
                            </m:e>
                            <m:sub>
                              <m:r>
                                <a:rPr lang="en-US" altLang="zh-CN" sz="1800" i="1">
                                  <a:latin typeface="Cambria Math" panose="02040503050406030204" pitchFamily="18" charset="0"/>
                                  <a:cs typeface="Times" panose="02020603050405020304" pitchFamily="18" charset="0"/>
                                </a:rPr>
                                <m:t>𝑖</m:t>
                              </m:r>
                            </m:sub>
                          </m:sSub>
                        </m:e>
                      </m:d>
                      <m:r>
                        <a:rPr lang="en-US" altLang="zh-CN" sz="1800" b="0" i="1" smtClean="0">
                          <a:latin typeface="Cambria Math" panose="02040503050406030204" pitchFamily="18" charset="0"/>
                          <a:cs typeface="Times" panose="02020603050405020304" pitchFamily="18" charset="0"/>
                        </a:rPr>
                        <m:t>=</m:t>
                      </m:r>
                      <m:f>
                        <m:fPr>
                          <m:ctrlPr>
                            <a:rPr lang="en-US" altLang="zh-CN" sz="1800" b="0" i="1" smtClean="0">
                              <a:latin typeface="Cambria Math" panose="02040503050406030204" pitchFamily="18" charset="0"/>
                              <a:cs typeface="Times" panose="02020603050405020304" pitchFamily="18" charset="0"/>
                            </a:rPr>
                          </m:ctrlPr>
                        </m:fPr>
                        <m:num>
                          <m:r>
                            <a:rPr lang="zh-CN" altLang="en-US" sz="1800" b="0" i="1" smtClean="0">
                              <a:latin typeface="Cambria Math" panose="02040503050406030204" pitchFamily="18" charset="0"/>
                              <a:cs typeface="Times" panose="02020603050405020304" pitchFamily="18" charset="0"/>
                            </a:rPr>
                            <m:t>𝜕</m:t>
                          </m:r>
                          <m:d>
                            <m:dPr>
                              <m:ctrlPr>
                                <a:rPr lang="en-US" altLang="zh-CN" sz="1800" b="0" i="1" smtClean="0">
                                  <a:latin typeface="Cambria Math" panose="02040503050406030204" pitchFamily="18" charset="0"/>
                                  <a:cs typeface="Times" panose="02020603050405020304" pitchFamily="18" charset="0"/>
                                </a:rPr>
                              </m:ctrlPr>
                            </m:dPr>
                            <m:e>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𝐿</m:t>
                                  </m:r>
                                </m:e>
                                <m:sub>
                                  <m:r>
                                    <a:rPr lang="en-US" altLang="zh-CN" sz="1800" i="1">
                                      <a:latin typeface="Cambria Math" panose="02040503050406030204" pitchFamily="18" charset="0"/>
                                      <a:cs typeface="Times" panose="02020603050405020304" pitchFamily="18" charset="0"/>
                                    </a:rPr>
                                    <m:t>𝐹</m:t>
                                  </m:r>
                                </m:sub>
                              </m:sSub>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h</m:t>
                                  </m:r>
                                </m:e>
                                <m:sub>
                                  <m:r>
                                    <a:rPr lang="en-US" altLang="zh-CN" sz="1800" i="1">
                                      <a:latin typeface="Cambria Math" panose="02040503050406030204" pitchFamily="18" charset="0"/>
                                      <a:cs typeface="Times" panose="02020603050405020304" pitchFamily="18" charset="0"/>
                                    </a:rPr>
                                    <m:t>𝑖</m:t>
                                  </m:r>
                                </m:sub>
                              </m:sSub>
                            </m:e>
                          </m:d>
                        </m:num>
                        <m:den>
                          <m:r>
                            <a:rPr lang="zh-CN" altLang="en-US" sz="1800" b="0" i="1" smtClean="0">
                              <a:latin typeface="Cambria Math" panose="02040503050406030204" pitchFamily="18" charset="0"/>
                              <a:cs typeface="Times" panose="02020603050405020304" pitchFamily="18" charset="0"/>
                            </a:rPr>
                            <m:t>𝜕</m:t>
                          </m:r>
                          <m:sSub>
                            <m:sSubPr>
                              <m:ctrlPr>
                                <a:rPr lang="en-US" altLang="zh-CN" sz="1800" b="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𝑥</m:t>
                              </m:r>
                            </m:e>
                            <m:sub>
                              <m:r>
                                <a:rPr lang="en-US" altLang="zh-CN" sz="1800" b="0" i="1" smtClean="0">
                                  <a:latin typeface="Cambria Math" panose="02040503050406030204" pitchFamily="18" charset="0"/>
                                  <a:cs typeface="Times" panose="02020603050405020304" pitchFamily="18" charset="0"/>
                                </a:rPr>
                                <m:t>𝑖</m:t>
                              </m:r>
                            </m:sub>
                          </m:sSub>
                        </m:den>
                      </m:f>
                      <m:sSub>
                        <m:sSubPr>
                          <m:ctrlPr>
                            <a:rPr lang="en-US" altLang="zh-CN" sz="1800" i="1">
                              <a:latin typeface="Cambria Math" panose="02040503050406030204" pitchFamily="18" charset="0"/>
                            </a:rPr>
                          </m:ctrlPr>
                        </m:sSubPr>
                        <m:e>
                          <m:r>
                            <a:rPr lang="en-US" altLang="zh-CN" sz="1800" i="1">
                              <a:latin typeface="Cambria Math" panose="02040503050406030204" pitchFamily="18" charset="0"/>
                            </a:rPr>
                            <m:t>𝐹</m:t>
                          </m:r>
                        </m:e>
                        <m:sub>
                          <m:r>
                            <a:rPr lang="en-US" altLang="zh-CN" sz="1800" i="1">
                              <a:latin typeface="Cambria Math" panose="02040503050406030204" pitchFamily="18" charset="0"/>
                            </a:rPr>
                            <m:t>𝑖</m:t>
                          </m:r>
                        </m:sub>
                      </m:sSub>
                      <m:r>
                        <a:rPr lang="en-US" altLang="zh-CN" sz="1800" b="0" i="1" smtClean="0">
                          <a:latin typeface="Cambria Math" panose="02040503050406030204" pitchFamily="18" charset="0"/>
                        </a:rPr>
                        <m:t>.</m:t>
                      </m:r>
                    </m:oMath>
                  </m:oMathPara>
                </a14:m>
                <a:endParaRPr lang="en-US" altLang="zh-CN" sz="1800" dirty="0">
                  <a:latin typeface="Times" panose="02020603050405020304" pitchFamily="18" charset="0"/>
                  <a:cs typeface="Times" panose="02020603050405020304" pitchFamily="18" charset="0"/>
                </a:endParaRPr>
              </a:p>
              <a:p>
                <a:pPr marL="0" indent="0" algn="just">
                  <a:spcAft>
                    <a:spcPts val="600"/>
                  </a:spcAft>
                  <a:buNone/>
                </a:pPr>
                <a:r>
                  <a:rPr lang="en-US" altLang="zh-CN" sz="1800" dirty="0">
                    <a:latin typeface="Times" panose="02020603050405020304" pitchFamily="18" charset="0"/>
                    <a:cs typeface="Times" panose="02020603050405020304" pitchFamily="18" charset="0"/>
                  </a:rPr>
                  <a:t>An auxiliary control </a:t>
                </a:r>
                <a14:m>
                  <m:oMath xmlns:m="http://schemas.openxmlformats.org/officeDocument/2006/math">
                    <m:sSub>
                      <m:sSubPr>
                        <m:ctrlPr>
                          <a:rPr lang="en-US" altLang="zh-CN" sz="1800" i="1" dirty="0" smtClean="0">
                            <a:latin typeface="Cambria Math" panose="02040503050406030204" pitchFamily="18" charset="0"/>
                            <a:cs typeface="Times" panose="02020603050405020304" pitchFamily="18" charset="0"/>
                          </a:rPr>
                        </m:ctrlPr>
                      </m:sSubPr>
                      <m:e>
                        <m:r>
                          <a:rPr lang="en-US" altLang="zh-CN" sz="1800" b="0" i="1" dirty="0" smtClean="0">
                            <a:latin typeface="Cambria Math" panose="02040503050406030204" pitchFamily="18" charset="0"/>
                            <a:cs typeface="Times" panose="02020603050405020304" pitchFamily="18" charset="0"/>
                          </a:rPr>
                          <m:t>𝑣</m:t>
                        </m:r>
                      </m:e>
                      <m:sub>
                        <m:r>
                          <a:rPr lang="en-US" altLang="zh-CN" sz="1800" b="0" i="1" dirty="0" smtClean="0">
                            <a:latin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 is defined as</a:t>
                </a:r>
                <a:endParaRPr lang="en-US" altLang="zh-CN" sz="1800" i="1" dirty="0">
                  <a:latin typeface="Cambria Math" panose="02040503050406030204" pitchFamily="18" charset="0"/>
                  <a:cs typeface="Times" panose="02020603050405020304"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en-US" altLang="zh-CN" sz="1800" i="1" dirty="0">
                              <a:latin typeface="Cambria Math" panose="02040503050406030204" pitchFamily="18" charset="0"/>
                              <a:cs typeface="Times" panose="02020603050405020304" pitchFamily="18" charset="0"/>
                            </a:rPr>
                          </m:ctrlPr>
                        </m:sSubPr>
                        <m:e>
                          <m:r>
                            <a:rPr lang="en-US" altLang="zh-CN" sz="1800" i="1" dirty="0">
                              <a:latin typeface="Cambria Math" panose="02040503050406030204" pitchFamily="18" charset="0"/>
                              <a:cs typeface="Times" panose="02020603050405020304" pitchFamily="18" charset="0"/>
                            </a:rPr>
                            <m:t>𝑣</m:t>
                          </m:r>
                        </m:e>
                        <m:sub>
                          <m:r>
                            <a:rPr lang="en-US" altLang="zh-CN" sz="1800" i="1" dirty="0">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sSubSup>
                        <m:sSubSupPr>
                          <m:ctrlPr>
                            <a:rPr lang="en-US" altLang="zh-CN" sz="1800" b="0" i="1" smtClean="0">
                              <a:latin typeface="Cambria Math" panose="02040503050406030204" pitchFamily="18" charset="0"/>
                              <a:cs typeface="Times" panose="02020603050405020304" pitchFamily="18" charset="0"/>
                            </a:rPr>
                          </m:ctrlPr>
                        </m:sSubSupPr>
                        <m:e>
                          <m:r>
                            <a:rPr lang="en-US" altLang="zh-CN" sz="1800" b="0" i="1" smtClean="0">
                              <a:latin typeface="Cambria Math" panose="02040503050406030204" pitchFamily="18" charset="0"/>
                              <a:cs typeface="Times" panose="02020603050405020304" pitchFamily="18" charset="0"/>
                            </a:rPr>
                            <m:t>𝐿</m:t>
                          </m:r>
                        </m:e>
                        <m:sub>
                          <m:sSub>
                            <m:sSubPr>
                              <m:ctrlPr>
                                <a:rPr lang="en-US" altLang="zh-CN" sz="1800" b="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𝐹</m:t>
                              </m:r>
                            </m:e>
                            <m:sub>
                              <m:r>
                                <a:rPr lang="en-US" altLang="zh-CN" sz="1800" b="0" i="1" smtClean="0">
                                  <a:latin typeface="Cambria Math" panose="02040503050406030204" pitchFamily="18" charset="0"/>
                                  <a:cs typeface="Times" panose="02020603050405020304" pitchFamily="18" charset="0"/>
                                </a:rPr>
                                <m:t>𝑖</m:t>
                              </m:r>
                            </m:sub>
                          </m:sSub>
                        </m:sub>
                        <m:sup>
                          <m:r>
                            <a:rPr lang="en-US" altLang="zh-CN" sz="1800" b="0" i="1" smtClean="0">
                              <a:latin typeface="Cambria Math" panose="02040503050406030204" pitchFamily="18" charset="0"/>
                              <a:cs typeface="Times" panose="02020603050405020304" pitchFamily="18" charset="0"/>
                            </a:rPr>
                            <m:t>2</m:t>
                          </m:r>
                        </m:sup>
                      </m:sSubSup>
                      <m:sSub>
                        <m:sSubPr>
                          <m:ctrlPr>
                            <a:rPr lang="en-US" altLang="zh-CN" sz="1800" b="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h</m:t>
                          </m:r>
                        </m:e>
                        <m:sub>
                          <m:r>
                            <a:rPr lang="en-US" altLang="zh-CN" sz="1800" b="0" i="1" smtClean="0">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sSub>
                        <m:sSubPr>
                          <m:ctrlPr>
                            <a:rPr lang="en-US" altLang="zh-CN" sz="1800" b="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𝐿</m:t>
                          </m:r>
                        </m:e>
                        <m:sub>
                          <m:sSub>
                            <m:sSubPr>
                              <m:ctrlPr>
                                <a:rPr lang="en-US" altLang="zh-CN" sz="1800" b="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𝑔</m:t>
                              </m:r>
                            </m:e>
                            <m:sub>
                              <m:r>
                                <a:rPr lang="en-US" altLang="zh-CN" sz="1800" b="0" i="1" smtClean="0">
                                  <a:latin typeface="Cambria Math" panose="02040503050406030204" pitchFamily="18" charset="0"/>
                                  <a:cs typeface="Times" panose="02020603050405020304" pitchFamily="18" charset="0"/>
                                </a:rPr>
                                <m:t>𝑖</m:t>
                              </m:r>
                            </m:sub>
                          </m:sSub>
                        </m:sub>
                      </m:sSub>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𝐿</m:t>
                          </m:r>
                        </m:e>
                        <m:sub>
                          <m:r>
                            <a:rPr lang="en-US" altLang="zh-CN" sz="1800" b="0" i="1" smtClean="0">
                              <a:latin typeface="Cambria Math" panose="02040503050406030204" pitchFamily="18" charset="0"/>
                              <a:cs typeface="Times" panose="02020603050405020304" pitchFamily="18" charset="0"/>
                            </a:rPr>
                            <m:t>𝐹</m:t>
                          </m:r>
                        </m:sub>
                      </m:sSub>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h</m:t>
                          </m:r>
                        </m:e>
                        <m:sub>
                          <m:r>
                            <a:rPr lang="en-US" altLang="zh-CN" sz="1800" i="1">
                              <a:latin typeface="Cambria Math" panose="02040503050406030204" pitchFamily="18" charset="0"/>
                              <a:cs typeface="Times" panose="02020603050405020304" pitchFamily="18" charset="0"/>
                            </a:rPr>
                            <m:t>𝑖</m:t>
                          </m:r>
                        </m:sub>
                      </m:sSub>
                      <m:sSub>
                        <m:sSubPr>
                          <m:ctrlPr>
                            <a:rPr lang="en-US" altLang="zh-CN" sz="1800" i="1">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𝑢</m:t>
                          </m:r>
                        </m:e>
                        <m:sub>
                          <m:r>
                            <a:rPr lang="en-US" altLang="zh-CN" sz="1800" i="1">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oMath>
                  </m:oMathPara>
                </a14:m>
                <a:endParaRPr lang="en-US" altLang="zh-CN" sz="1800" dirty="0">
                  <a:latin typeface="Times" panose="02020603050405020304" pitchFamily="18" charset="0"/>
                  <a:cs typeface="Times" panose="02020603050405020304" pitchFamily="18" charset="0"/>
                </a:endParaRPr>
              </a:p>
              <a:p>
                <a:pPr marL="0" indent="0" algn="just">
                  <a:spcAft>
                    <a:spcPts val="600"/>
                  </a:spcAft>
                  <a:buNone/>
                </a:pPr>
                <a:r>
                  <a:rPr lang="en-US" altLang="zh-CN" sz="1800" dirty="0">
                    <a:latin typeface="Times" panose="02020603050405020304" pitchFamily="18" charset="0"/>
                    <a:cs typeface="Times" panose="02020603050405020304" pitchFamily="18" charset="0"/>
                  </a:rPr>
                  <a:t>Equations (51) and (55) result in the second-order linear system</a:t>
                </a:r>
                <a:endParaRPr lang="en-US" altLang="zh-CN" sz="1800" i="1" dirty="0">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acc>
                            <m:accPr>
                              <m:chr m:val="̈"/>
                              <m:ctrlPr>
                                <a:rPr lang="en-US" altLang="zh-CN" sz="1800" i="1">
                                  <a:latin typeface="Cambria Math" panose="02040503050406030204" pitchFamily="18" charset="0"/>
                                  <a:cs typeface="Times" panose="02020603050405020304" pitchFamily="18" charset="0"/>
                                </a:rPr>
                              </m:ctrlPr>
                            </m:accPr>
                            <m:e>
                              <m:r>
                                <a:rPr lang="en-US" altLang="zh-CN" sz="1800" i="1">
                                  <a:latin typeface="Cambria Math" panose="02040503050406030204" pitchFamily="18" charset="0"/>
                                  <a:cs typeface="Times" panose="02020603050405020304" pitchFamily="18" charset="0"/>
                                </a:rPr>
                                <m:t>𝑦</m:t>
                              </m:r>
                            </m:e>
                          </m:acc>
                        </m:e>
                        <m:sub>
                          <m:r>
                            <a:rPr lang="en-US" altLang="zh-CN" sz="1800" i="1">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rPr>
                        <m:t>=</m:t>
                      </m:r>
                      <m:sSub>
                        <m:sSubPr>
                          <m:ctrlPr>
                            <a:rPr lang="en-US" altLang="zh-CN" sz="1800" i="1" dirty="0">
                              <a:latin typeface="Cambria Math" panose="02040503050406030204" pitchFamily="18" charset="0"/>
                              <a:cs typeface="Times" panose="02020603050405020304" pitchFamily="18" charset="0"/>
                            </a:rPr>
                          </m:ctrlPr>
                        </m:sSubPr>
                        <m:e>
                          <m:r>
                            <a:rPr lang="en-US" altLang="zh-CN" sz="1800" i="1" dirty="0">
                              <a:latin typeface="Cambria Math" panose="02040503050406030204" pitchFamily="18" charset="0"/>
                              <a:cs typeface="Times" panose="02020603050405020304" pitchFamily="18" charset="0"/>
                            </a:rPr>
                            <m:t>𝑣</m:t>
                          </m:r>
                        </m:e>
                        <m:sub>
                          <m:r>
                            <a:rPr lang="en-US" altLang="zh-CN" sz="1800" i="1" dirty="0">
                              <a:latin typeface="Cambria Math" panose="02040503050406030204" pitchFamily="18" charset="0"/>
                              <a:cs typeface="Times" panose="02020603050405020304" pitchFamily="18" charset="0"/>
                            </a:rPr>
                            <m:t>𝑖</m:t>
                          </m:r>
                        </m:sub>
                      </m:sSub>
                      <m:r>
                        <a:rPr lang="en-US" altLang="zh-CN" sz="1800" b="0" i="1" dirty="0" smtClean="0">
                          <a:latin typeface="Cambria Math" panose="02040503050406030204" pitchFamily="18" charset="0"/>
                          <a:cs typeface="Times" panose="02020603050405020304" pitchFamily="18" charset="0"/>
                        </a:rPr>
                        <m:t>,  </m:t>
                      </m:r>
                      <m:r>
                        <a:rPr lang="en-US" altLang="zh-CN" sz="1800" b="0" i="1" dirty="0" smtClean="0">
                          <a:latin typeface="Cambria Math" panose="02040503050406030204" pitchFamily="18" charset="0"/>
                          <a:ea typeface="Cambria Math" panose="02040503050406030204" pitchFamily="18" charset="0"/>
                          <a:cs typeface="Times" panose="02020603050405020304" pitchFamily="18" charset="0"/>
                        </a:rPr>
                        <m:t>∀ </m:t>
                      </m:r>
                      <m:r>
                        <a:rPr lang="en-US" altLang="zh-CN" sz="1800" b="0" i="1" dirty="0" smtClean="0">
                          <a:latin typeface="Cambria Math" panose="02040503050406030204" pitchFamily="18" charset="0"/>
                          <a:ea typeface="Cambria Math" panose="02040503050406030204" pitchFamily="18" charset="0"/>
                          <a:cs typeface="Times" panose="02020603050405020304" pitchFamily="18" charset="0"/>
                        </a:rPr>
                        <m:t>𝑖</m:t>
                      </m:r>
                      <m:r>
                        <a:rPr lang="en-US" altLang="zh-CN" sz="1800" b="0" i="1" dirty="0" smtClean="0">
                          <a:latin typeface="Cambria Math" panose="02040503050406030204" pitchFamily="18" charset="0"/>
                          <a:ea typeface="Cambria Math" panose="02040503050406030204" pitchFamily="18" charset="0"/>
                          <a:cs typeface="Times" panose="02020603050405020304" pitchFamily="18" charset="0"/>
                        </a:rPr>
                        <m:t>.</m:t>
                      </m:r>
                    </m:oMath>
                  </m:oMathPara>
                </a14:m>
                <a:endParaRPr lang="en-US" altLang="zh-CN" sz="1800" dirty="0">
                  <a:latin typeface="Times" panose="02020603050405020304" pitchFamily="18" charset="0"/>
                  <a:cs typeface="Times" panose="02020603050405020304" pitchFamily="18" charset="0"/>
                </a:endParaRPr>
              </a:p>
              <a:p>
                <a:pPr marL="0" indent="0" algn="just">
                  <a:spcAft>
                    <a:spcPts val="600"/>
                  </a:spcAft>
                  <a:buNone/>
                </a:pPr>
                <a:r>
                  <a:rPr lang="en-US" altLang="zh-CN" sz="1800" dirty="0">
                    <a:latin typeface="Times" panose="02020603050405020304" pitchFamily="18" charset="0"/>
                    <a:cs typeface="Times" panose="02020603050405020304" pitchFamily="18" charset="0"/>
                  </a:rPr>
                  <a:t>By choosing appropriate </a:t>
                </a:r>
                <a14:m>
                  <m:oMath xmlns:m="http://schemas.openxmlformats.org/officeDocument/2006/math">
                    <m:sSub>
                      <m:sSubPr>
                        <m:ctrlPr>
                          <a:rPr lang="en-US" altLang="zh-CN" sz="1800" i="1" dirty="0">
                            <a:latin typeface="Cambria Math" panose="02040503050406030204" pitchFamily="18" charset="0"/>
                            <a:cs typeface="Times" panose="02020603050405020304" pitchFamily="18" charset="0"/>
                          </a:rPr>
                        </m:ctrlPr>
                      </m:sSubPr>
                      <m:e>
                        <m:r>
                          <a:rPr lang="en-US" altLang="zh-CN" sz="1800" i="1" dirty="0">
                            <a:latin typeface="Cambria Math" panose="02040503050406030204" pitchFamily="18" charset="0"/>
                            <a:cs typeface="Times" panose="02020603050405020304" pitchFamily="18" charset="0"/>
                          </a:rPr>
                          <m:t>𝑣</m:t>
                        </m:r>
                      </m:e>
                      <m:sub>
                        <m:r>
                          <a:rPr lang="en-US" altLang="zh-CN" sz="1800" i="1" dirty="0">
                            <a:latin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 the synchronization for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𝑦</m:t>
                        </m:r>
                      </m:e>
                      <m:sub>
                        <m:r>
                          <a:rPr lang="en-US" altLang="zh-CN" sz="1800" i="1">
                            <a:latin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 is provided. The control input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𝑢</m:t>
                        </m:r>
                      </m:e>
                      <m:sub>
                        <m:r>
                          <a:rPr lang="en-US" altLang="zh-CN" sz="1800" i="1">
                            <a:latin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 is implemented by </a:t>
                </a:r>
                <a14:m>
                  <m:oMath xmlns:m="http://schemas.openxmlformats.org/officeDocument/2006/math">
                    <m:sSub>
                      <m:sSubPr>
                        <m:ctrlPr>
                          <a:rPr lang="en-US" altLang="zh-CN" sz="1800" i="1" dirty="0">
                            <a:latin typeface="Cambria Math" panose="02040503050406030204" pitchFamily="18" charset="0"/>
                            <a:cs typeface="Times" panose="02020603050405020304" pitchFamily="18" charset="0"/>
                          </a:rPr>
                        </m:ctrlPr>
                      </m:sSubPr>
                      <m:e>
                        <m:r>
                          <a:rPr lang="en-US" altLang="zh-CN" sz="1800" i="1" dirty="0">
                            <a:latin typeface="Cambria Math" panose="02040503050406030204" pitchFamily="18" charset="0"/>
                            <a:cs typeface="Times" panose="02020603050405020304" pitchFamily="18" charset="0"/>
                          </a:rPr>
                          <m:t>𝑣</m:t>
                        </m:r>
                      </m:e>
                      <m:sub>
                        <m:r>
                          <a:rPr lang="en-US" altLang="zh-CN" sz="1800" i="1" dirty="0">
                            <a:latin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 as</a:t>
                </a:r>
              </a:p>
              <a:p>
                <a:pPr marL="0" indent="0" algn="just">
                  <a:buNone/>
                </a:pPr>
                <a14:m>
                  <m:oMathPara xmlns:m="http://schemas.openxmlformats.org/officeDocument/2006/math">
                    <m:oMathParaPr>
                      <m:jc m:val="centerGroup"/>
                    </m:oMathParaPr>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𝑢</m:t>
                          </m:r>
                        </m:e>
                        <m:sub>
                          <m:r>
                            <a:rPr lang="en-US" altLang="zh-CN" sz="1800" i="1">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sSup>
                        <m:sSupPr>
                          <m:ctrlPr>
                            <a:rPr lang="en-US" altLang="zh-CN" sz="1800" b="0" i="1" smtClean="0">
                              <a:latin typeface="Cambria Math" panose="02040503050406030204" pitchFamily="18" charset="0"/>
                              <a:cs typeface="Times" panose="02020603050405020304" pitchFamily="18" charset="0"/>
                            </a:rPr>
                          </m:ctrlPr>
                        </m:sSupPr>
                        <m:e>
                          <m:d>
                            <m:dPr>
                              <m:ctrlPr>
                                <a:rPr lang="en-US" altLang="zh-CN" sz="1800" b="0" i="1" smtClean="0">
                                  <a:latin typeface="Cambria Math" panose="02040503050406030204" pitchFamily="18" charset="0"/>
                                  <a:cs typeface="Times" panose="02020603050405020304" pitchFamily="18" charset="0"/>
                                </a:rPr>
                              </m:ctrlPr>
                            </m:dPr>
                            <m:e>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𝐿</m:t>
                                  </m:r>
                                </m:e>
                                <m:sub>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𝑔</m:t>
                                      </m:r>
                                    </m:e>
                                    <m:sub>
                                      <m:r>
                                        <a:rPr lang="en-US" altLang="zh-CN" sz="1800" i="1">
                                          <a:latin typeface="Cambria Math" panose="02040503050406030204" pitchFamily="18" charset="0"/>
                                          <a:cs typeface="Times" panose="02020603050405020304" pitchFamily="18" charset="0"/>
                                        </a:rPr>
                                        <m:t>𝑖</m:t>
                                      </m:r>
                                    </m:sub>
                                  </m:sSub>
                                </m:sub>
                              </m:sSub>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𝐿</m:t>
                                  </m:r>
                                </m:e>
                                <m:sub>
                                  <m:r>
                                    <a:rPr lang="en-US" altLang="zh-CN" sz="1800" i="1">
                                      <a:latin typeface="Cambria Math" panose="02040503050406030204" pitchFamily="18" charset="0"/>
                                      <a:cs typeface="Times" panose="02020603050405020304" pitchFamily="18" charset="0"/>
                                    </a:rPr>
                                    <m:t>𝐹</m:t>
                                  </m:r>
                                </m:sub>
                              </m:sSub>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h</m:t>
                                  </m:r>
                                </m:e>
                                <m:sub>
                                  <m:r>
                                    <a:rPr lang="en-US" altLang="zh-CN" sz="1800" i="1">
                                      <a:latin typeface="Cambria Math" panose="02040503050406030204" pitchFamily="18" charset="0"/>
                                      <a:cs typeface="Times" panose="02020603050405020304" pitchFamily="18" charset="0"/>
                                    </a:rPr>
                                    <m:t>𝑖</m:t>
                                  </m:r>
                                </m:sub>
                              </m:sSub>
                            </m:e>
                          </m:d>
                        </m:e>
                        <m:sup>
                          <m:r>
                            <a:rPr lang="en-US" altLang="zh-CN" sz="1800" b="0" i="1" smtClean="0">
                              <a:latin typeface="Cambria Math" panose="02040503050406030204" pitchFamily="18" charset="0"/>
                              <a:cs typeface="Times" panose="02020603050405020304" pitchFamily="18" charset="0"/>
                            </a:rPr>
                            <m:t>−1</m:t>
                          </m:r>
                        </m:sup>
                      </m:sSup>
                      <m:d>
                        <m:dPr>
                          <m:ctrlPr>
                            <a:rPr lang="en-US" altLang="zh-CN" sz="1800" b="0" i="1" smtClean="0">
                              <a:latin typeface="Cambria Math" panose="02040503050406030204" pitchFamily="18" charset="0"/>
                              <a:cs typeface="Times" panose="02020603050405020304" pitchFamily="18" charset="0"/>
                            </a:rPr>
                          </m:ctrlPr>
                        </m:dPr>
                        <m:e>
                          <m:sSub>
                            <m:sSubPr>
                              <m:ctrlPr>
                                <a:rPr lang="en-US" altLang="zh-CN" sz="1800" i="1" dirty="0">
                                  <a:latin typeface="Cambria Math" panose="02040503050406030204" pitchFamily="18" charset="0"/>
                                  <a:cs typeface="Times" panose="02020603050405020304" pitchFamily="18" charset="0"/>
                                </a:rPr>
                              </m:ctrlPr>
                            </m:sSubPr>
                            <m:e>
                              <m:r>
                                <a:rPr lang="en-US" altLang="zh-CN" sz="1800" i="1" dirty="0">
                                  <a:latin typeface="Cambria Math" panose="02040503050406030204" pitchFamily="18" charset="0"/>
                                  <a:cs typeface="Times" panose="02020603050405020304" pitchFamily="18" charset="0"/>
                                </a:rPr>
                                <m:t>𝑣</m:t>
                              </m:r>
                            </m:e>
                            <m:sub>
                              <m:r>
                                <a:rPr lang="en-US" altLang="zh-CN" sz="1800" i="1" dirty="0">
                                  <a:latin typeface="Cambria Math" panose="02040503050406030204" pitchFamily="18" charset="0"/>
                                  <a:cs typeface="Times" panose="02020603050405020304" pitchFamily="18" charset="0"/>
                                </a:rPr>
                                <m:t>𝑖</m:t>
                              </m:r>
                            </m:sub>
                          </m:sSub>
                          <m:r>
                            <a:rPr lang="en-US" altLang="zh-CN" sz="1800" b="0" i="1" dirty="0" smtClean="0">
                              <a:latin typeface="Cambria Math" panose="02040503050406030204" pitchFamily="18" charset="0"/>
                              <a:cs typeface="Times" panose="02020603050405020304" pitchFamily="18" charset="0"/>
                            </a:rPr>
                            <m:t>−</m:t>
                          </m:r>
                          <m:sSubSup>
                            <m:sSubSupPr>
                              <m:ctrlPr>
                                <a:rPr lang="en-US" altLang="zh-CN" sz="1800" i="1">
                                  <a:latin typeface="Cambria Math" panose="02040503050406030204" pitchFamily="18" charset="0"/>
                                  <a:cs typeface="Times" panose="02020603050405020304" pitchFamily="18" charset="0"/>
                                </a:rPr>
                              </m:ctrlPr>
                            </m:sSubSupPr>
                            <m:e>
                              <m:r>
                                <a:rPr lang="en-US" altLang="zh-CN" sz="1800" i="1">
                                  <a:latin typeface="Cambria Math" panose="02040503050406030204" pitchFamily="18" charset="0"/>
                                  <a:cs typeface="Times" panose="02020603050405020304" pitchFamily="18" charset="0"/>
                                </a:rPr>
                                <m:t>𝐿</m:t>
                              </m:r>
                            </m:e>
                            <m:sub>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𝐹</m:t>
                                  </m:r>
                                </m:e>
                                <m:sub>
                                  <m:r>
                                    <a:rPr lang="en-US" altLang="zh-CN" sz="1800" i="1">
                                      <a:latin typeface="Cambria Math" panose="02040503050406030204" pitchFamily="18" charset="0"/>
                                      <a:cs typeface="Times" panose="02020603050405020304" pitchFamily="18" charset="0"/>
                                    </a:rPr>
                                    <m:t>𝑖</m:t>
                                  </m:r>
                                </m:sub>
                              </m:sSub>
                            </m:sub>
                            <m:sup>
                              <m:r>
                                <a:rPr lang="en-US" altLang="zh-CN" sz="1800" i="1">
                                  <a:latin typeface="Cambria Math" panose="02040503050406030204" pitchFamily="18" charset="0"/>
                                  <a:cs typeface="Times" panose="02020603050405020304" pitchFamily="18" charset="0"/>
                                </a:rPr>
                                <m:t>2</m:t>
                              </m:r>
                            </m:sup>
                          </m:sSubSup>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h</m:t>
                              </m:r>
                            </m:e>
                            <m:sub>
                              <m:r>
                                <a:rPr lang="en-US" altLang="zh-CN" sz="1800" i="1">
                                  <a:latin typeface="Cambria Math" panose="02040503050406030204" pitchFamily="18" charset="0"/>
                                  <a:cs typeface="Times" panose="02020603050405020304" pitchFamily="18" charset="0"/>
                                </a:rPr>
                                <m:t>𝑖</m:t>
                              </m:r>
                            </m:sub>
                          </m:sSub>
                        </m:e>
                      </m:d>
                      <m:r>
                        <a:rPr lang="en-US" altLang="zh-CN" sz="1800" b="0" i="1" smtClean="0">
                          <a:latin typeface="Cambria Math" panose="02040503050406030204" pitchFamily="18" charset="0"/>
                          <a:cs typeface="Times" panose="02020603050405020304" pitchFamily="18" charset="0"/>
                        </a:rPr>
                        <m:t>.</m:t>
                      </m:r>
                    </m:oMath>
                  </m:oMathPara>
                </a14:m>
                <a:endParaRPr lang="en-US" altLang="zh-CN" sz="1800" dirty="0">
                  <a:latin typeface="Times" panose="02020603050405020304" pitchFamily="18" charset="0"/>
                  <a:cs typeface="Times" panose="02020603050405020304" pitchFamily="18" charset="0"/>
                </a:endParaRPr>
              </a:p>
              <a:p>
                <a:pPr marL="0" indent="0" algn="just">
                  <a:spcAft>
                    <a:spcPts val="600"/>
                  </a:spcAft>
                  <a:buNone/>
                </a:pPr>
                <a:r>
                  <a:rPr lang="en-US" altLang="zh-CN" sz="1800" dirty="0">
                    <a:latin typeface="Times" panose="02020603050405020304" pitchFamily="18" charset="0"/>
                    <a:cs typeface="Times" panose="02020603050405020304" pitchFamily="18" charset="0"/>
                  </a:rPr>
                  <a:t>To design </a:t>
                </a:r>
                <a14:m>
                  <m:oMath xmlns:m="http://schemas.openxmlformats.org/officeDocument/2006/math">
                    <m:sSub>
                      <m:sSubPr>
                        <m:ctrlPr>
                          <a:rPr lang="en-US" altLang="zh-CN" sz="1800" i="1" dirty="0">
                            <a:latin typeface="Cambria Math" panose="02040503050406030204" pitchFamily="18" charset="0"/>
                            <a:cs typeface="Times" panose="02020603050405020304" pitchFamily="18" charset="0"/>
                          </a:rPr>
                        </m:ctrlPr>
                      </m:sSubPr>
                      <m:e>
                        <m:r>
                          <a:rPr lang="en-US" altLang="zh-CN" sz="1800" i="1" dirty="0">
                            <a:latin typeface="Cambria Math" panose="02040503050406030204" pitchFamily="18" charset="0"/>
                            <a:cs typeface="Times" panose="02020603050405020304" pitchFamily="18" charset="0"/>
                          </a:rPr>
                          <m:t>𝑣</m:t>
                        </m:r>
                      </m:e>
                      <m:sub>
                        <m:r>
                          <a:rPr lang="en-US" altLang="zh-CN" sz="1800" i="1" dirty="0">
                            <a:latin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 first (56) and the first derivative of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𝑦</m:t>
                        </m:r>
                      </m:e>
                      <m:sub>
                        <m:r>
                          <a:rPr lang="en-US" altLang="zh-CN" sz="1800" i="1">
                            <a:latin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 are written as</a:t>
                </a:r>
              </a:p>
              <a:p>
                <a:pPr marL="0" indent="0" algn="just">
                  <a:buNone/>
                </a:pPr>
                <a14:m>
                  <m:oMathPara xmlns:m="http://schemas.openxmlformats.org/officeDocument/2006/math">
                    <m:oMathParaPr>
                      <m:jc m:val="centerGroup"/>
                    </m:oMathParaPr>
                    <m:oMath xmlns:m="http://schemas.openxmlformats.org/officeDocument/2006/math">
                      <m:d>
                        <m:dPr>
                          <m:begChr m:val="{"/>
                          <m:endChr m:val=""/>
                          <m:ctrlPr>
                            <a:rPr lang="en-US" altLang="zh-CN" sz="1800" i="1" smtClean="0">
                              <a:latin typeface="Cambria Math" panose="02040503050406030204" pitchFamily="18" charset="0"/>
                              <a:cs typeface="Times" panose="02020603050405020304" pitchFamily="18" charset="0"/>
                            </a:rPr>
                          </m:ctrlPr>
                        </m:dPr>
                        <m:e>
                          <m:eqArr>
                            <m:eqArrPr>
                              <m:ctrlPr>
                                <a:rPr lang="en-US" altLang="zh-CN" sz="1800" i="1" smtClean="0">
                                  <a:latin typeface="Cambria Math" panose="02040503050406030204" pitchFamily="18" charset="0"/>
                                  <a:cs typeface="Times" panose="02020603050405020304" pitchFamily="18" charset="0"/>
                                </a:rPr>
                              </m:ctrlPr>
                            </m:eqArrPr>
                            <m:e>
                              <m:sSub>
                                <m:sSubPr>
                                  <m:ctrlPr>
                                    <a:rPr lang="en-US" altLang="zh-CN" sz="1800" i="1" smtClean="0">
                                      <a:latin typeface="Cambria Math" panose="02040503050406030204" pitchFamily="18" charset="0"/>
                                      <a:cs typeface="Times" panose="02020603050405020304" pitchFamily="18" charset="0"/>
                                    </a:rPr>
                                  </m:ctrlPr>
                                </m:sSubPr>
                                <m:e>
                                  <m:acc>
                                    <m:accPr>
                                      <m:chr m:val="̇"/>
                                      <m:ctrlPr>
                                        <a:rPr lang="en-US" altLang="zh-CN" sz="1800" i="1" smtClean="0">
                                          <a:latin typeface="Cambria Math" panose="02040503050406030204" pitchFamily="18" charset="0"/>
                                          <a:cs typeface="Times" panose="02020603050405020304" pitchFamily="18" charset="0"/>
                                        </a:rPr>
                                      </m:ctrlPr>
                                    </m:accPr>
                                    <m:e>
                                      <m:r>
                                        <a:rPr lang="en-US" altLang="zh-CN" sz="1800" b="0" i="1" smtClean="0">
                                          <a:latin typeface="Cambria Math" panose="02040503050406030204" pitchFamily="18" charset="0"/>
                                          <a:cs typeface="Times" panose="02020603050405020304" pitchFamily="18" charset="0"/>
                                        </a:rPr>
                                        <m:t>𝑦</m:t>
                                      </m:r>
                                    </m:e>
                                  </m:acc>
                                </m:e>
                                <m:sub>
                                  <m:r>
                                    <a:rPr lang="en-US" altLang="zh-CN" sz="1800" b="0" i="1" smtClean="0">
                                      <a:latin typeface="Cambria Math" panose="02040503050406030204" pitchFamily="18" charset="0"/>
                                      <a:cs typeface="Times" panose="02020603050405020304" pitchFamily="18" charset="0"/>
                                    </a:rPr>
                                    <m:t>𝑖</m:t>
                                  </m:r>
                                </m:sub>
                              </m:sSub>
                              <m:r>
                                <a:rPr lang="en-US" altLang="zh-CN" sz="1800" i="1" smtClean="0">
                                  <a:latin typeface="Cambria Math" panose="02040503050406030204" pitchFamily="18" charset="0"/>
                                  <a:ea typeface="Cambria Math" panose="02040503050406030204" pitchFamily="18" charset="0"/>
                                  <a:cs typeface="Times" panose="02020603050405020304" pitchFamily="18" charset="0"/>
                                </a:rPr>
                                <m:t>≡</m:t>
                              </m:r>
                              <m:sSub>
                                <m:sSubPr>
                                  <m:ctrlPr>
                                    <a:rPr lang="en-US" altLang="zh-CN" sz="1800" i="1" smtClean="0">
                                      <a:latin typeface="Cambria Math" panose="02040503050406030204" pitchFamily="18" charset="0"/>
                                      <a:ea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𝑧</m:t>
                                  </m:r>
                                </m:e>
                                <m:sub>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m:t>
                              </m:r>
                              <m:r>
                                <a:rPr lang="en-US" altLang="zh-CN" sz="1800" i="1" dirty="0">
                                  <a:latin typeface="Cambria Math" panose="02040503050406030204" pitchFamily="18" charset="0"/>
                                  <a:ea typeface="Cambria Math" panose="02040503050406030204" pitchFamily="18" charset="0"/>
                                  <a:cs typeface="Times" panose="02020603050405020304" pitchFamily="18" charset="0"/>
                                </a:rPr>
                                <m:t>∀ </m:t>
                              </m:r>
                              <m:r>
                                <a:rPr lang="en-US" altLang="zh-CN" sz="1800" i="1" dirty="0">
                                  <a:latin typeface="Cambria Math" panose="02040503050406030204" pitchFamily="18" charset="0"/>
                                  <a:ea typeface="Cambria Math" panose="02040503050406030204" pitchFamily="18" charset="0"/>
                                  <a:cs typeface="Times" panose="02020603050405020304" pitchFamily="18" charset="0"/>
                                </a:rPr>
                                <m:t>𝑖</m:t>
                              </m:r>
                            </m:e>
                            <m:e>
                              <m:sSub>
                                <m:sSubPr>
                                  <m:ctrlPr>
                                    <a:rPr lang="en-US" altLang="zh-CN" sz="1800" i="1">
                                      <a:latin typeface="Cambria Math" panose="02040503050406030204" pitchFamily="18" charset="0"/>
                                      <a:cs typeface="Times" panose="02020603050405020304" pitchFamily="18" charset="0"/>
                                    </a:rPr>
                                  </m:ctrlPr>
                                </m:sSubPr>
                                <m:e>
                                  <m:acc>
                                    <m:accPr>
                                      <m:chr m:val="̇"/>
                                      <m:ctrlPr>
                                        <a:rPr lang="en-US" altLang="zh-CN" sz="1800" i="1">
                                          <a:latin typeface="Cambria Math" panose="02040503050406030204" pitchFamily="18" charset="0"/>
                                          <a:cs typeface="Times" panose="02020603050405020304" pitchFamily="18" charset="0"/>
                                        </a:rPr>
                                      </m:ctrlPr>
                                    </m:accPr>
                                    <m:e>
                                      <m:r>
                                        <a:rPr lang="en-US" altLang="zh-CN" sz="1800" b="0" i="1" smtClean="0">
                                          <a:latin typeface="Cambria Math" panose="02040503050406030204" pitchFamily="18" charset="0"/>
                                          <a:cs typeface="Times" panose="02020603050405020304" pitchFamily="18" charset="0"/>
                                        </a:rPr>
                                        <m:t>𝑧</m:t>
                                      </m:r>
                                    </m:e>
                                  </m:acc>
                                </m:e>
                                <m:sub>
                                  <m:r>
                                    <a:rPr lang="en-US" altLang="zh-CN" sz="1800" i="1">
                                      <a:latin typeface="Cambria Math" panose="02040503050406030204" pitchFamily="18" charset="0"/>
                                      <a:cs typeface="Times" panose="02020603050405020304" pitchFamily="18" charset="0"/>
                                    </a:rPr>
                                    <m:t>𝑖</m:t>
                                  </m:r>
                                </m:sub>
                              </m:sSub>
                              <m:r>
                                <a:rPr lang="en-US" altLang="zh-CN" sz="1800" i="1" smtClean="0">
                                  <a:latin typeface="Cambria Math" panose="02040503050406030204" pitchFamily="18" charset="0"/>
                                  <a:ea typeface="Cambria Math" panose="02040503050406030204" pitchFamily="18" charset="0"/>
                                  <a:cs typeface="Times" panose="02020603050405020304" pitchFamily="18" charset="0"/>
                                </a:rPr>
                                <m:t>=</m:t>
                              </m:r>
                              <m:sSub>
                                <m:sSubPr>
                                  <m:ctrlPr>
                                    <a:rPr lang="en-US" altLang="zh-CN" sz="1800" i="1" dirty="0">
                                      <a:latin typeface="Cambria Math" panose="02040503050406030204" pitchFamily="18" charset="0"/>
                                      <a:cs typeface="Times" panose="02020603050405020304" pitchFamily="18" charset="0"/>
                                    </a:rPr>
                                  </m:ctrlPr>
                                </m:sSubPr>
                                <m:e>
                                  <m:r>
                                    <a:rPr lang="en-US" altLang="zh-CN" sz="1800" i="1" dirty="0">
                                      <a:latin typeface="Cambria Math" panose="02040503050406030204" pitchFamily="18" charset="0"/>
                                      <a:cs typeface="Times" panose="02020603050405020304" pitchFamily="18" charset="0"/>
                                    </a:rPr>
                                    <m:t>𝑣</m:t>
                                  </m:r>
                                </m:e>
                                <m:sub>
                                  <m:r>
                                    <a:rPr lang="en-US" altLang="zh-CN" sz="1800" i="1" dirty="0">
                                      <a:latin typeface="Cambria Math" panose="02040503050406030204" pitchFamily="18" charset="0"/>
                                      <a:cs typeface="Times" panose="02020603050405020304" pitchFamily="18" charset="0"/>
                                    </a:rPr>
                                    <m:t>𝑖</m:t>
                                  </m:r>
                                </m:sub>
                              </m:sSub>
                              <m:r>
                                <a:rPr lang="en-US" altLang="zh-CN" sz="1800" b="0" i="1" dirty="0" smtClean="0">
                                  <a:latin typeface="Cambria Math" panose="02040503050406030204" pitchFamily="18" charset="0"/>
                                  <a:cs typeface="Times" panose="02020603050405020304" pitchFamily="18" charset="0"/>
                                </a:rPr>
                                <m:t>,</m:t>
                              </m:r>
                              <m:r>
                                <a:rPr lang="en-US" altLang="zh-CN" sz="1800" i="1" dirty="0">
                                  <a:latin typeface="Cambria Math" panose="02040503050406030204" pitchFamily="18" charset="0"/>
                                  <a:ea typeface="Cambria Math" panose="02040503050406030204" pitchFamily="18" charset="0"/>
                                  <a:cs typeface="Times" panose="02020603050405020304" pitchFamily="18" charset="0"/>
                                </a:rPr>
                                <m:t>∀ </m:t>
                              </m:r>
                              <m:r>
                                <a:rPr lang="en-US" altLang="zh-CN" sz="1800" i="1" dirty="0">
                                  <a:latin typeface="Cambria Math" panose="02040503050406030204" pitchFamily="18" charset="0"/>
                                  <a:ea typeface="Cambria Math" panose="02040503050406030204" pitchFamily="18" charset="0"/>
                                  <a:cs typeface="Times" panose="02020603050405020304" pitchFamily="18" charset="0"/>
                                </a:rPr>
                                <m:t>𝑖</m:t>
                              </m:r>
                            </m:e>
                          </m:eqArr>
                        </m:e>
                      </m:d>
                    </m:oMath>
                  </m:oMathPara>
                </a14:m>
                <a:endParaRPr lang="en-US" altLang="zh-CN" sz="1800" dirty="0">
                  <a:latin typeface="Times" panose="02020603050405020304" pitchFamily="18" charset="0"/>
                  <a:cs typeface="Times" panose="02020603050405020304" pitchFamily="18" charset="0"/>
                </a:endParaRPr>
              </a:p>
              <a:p>
                <a:pPr marL="0" indent="0" algn="just">
                  <a:buNone/>
                </a:pPr>
                <a:r>
                  <a:rPr lang="en-US" altLang="zh-CN" sz="1800" dirty="0">
                    <a:latin typeface="Times" panose="02020603050405020304" pitchFamily="18" charset="0"/>
                    <a:cs typeface="Times" panose="02020603050405020304" pitchFamily="18" charset="0"/>
                  </a:rPr>
                  <a:t>where </a:t>
                </a:r>
                <a14:m>
                  <m:oMath xmlns:m="http://schemas.openxmlformats.org/officeDocument/2006/math">
                    <m:sSub>
                      <m:sSubPr>
                        <m:ctrlPr>
                          <a:rPr lang="en-US" altLang="zh-CN" sz="1800" i="1">
                            <a:latin typeface="Cambria Math" panose="02040503050406030204" pitchFamily="18" charset="0"/>
                            <a:ea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ea typeface="Cambria Math" panose="02040503050406030204" pitchFamily="18" charset="0"/>
                            <a:cs typeface="Times" panose="02020603050405020304" pitchFamily="18" charset="0"/>
                          </a:rPr>
                          <m:t>𝑧</m:t>
                        </m:r>
                      </m:e>
                      <m:sub>
                        <m:r>
                          <a:rPr lang="en-US" altLang="zh-CN" sz="1800" i="1">
                            <a:latin typeface="Cambria Math" panose="02040503050406030204" pitchFamily="18" charset="0"/>
                            <a:ea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 is defined as the first derivative of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𝑦</m:t>
                        </m:r>
                      </m:e>
                      <m:sub>
                        <m:r>
                          <a:rPr lang="en-US" altLang="zh-CN" sz="1800" i="1">
                            <a:latin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a:t>
                </a:r>
              </a:p>
            </p:txBody>
          </p:sp>
        </mc:Choice>
        <mc:Fallback xmlns="">
          <p:sp>
            <p:nvSpPr>
              <p:cNvPr id="10" name="TextBox 2">
                <a:extLst>
                  <a:ext uri="{FF2B5EF4-FFF2-40B4-BE49-F238E27FC236}">
                    <a16:creationId xmlns:a16="http://schemas.microsoft.com/office/drawing/2014/main" id="{5973813F-D952-4841-8F68-FE3FFB325B14}"/>
                  </a:ext>
                </a:extLst>
              </p:cNvPr>
              <p:cNvSpPr txBox="1">
                <a:spLocks noRot="1" noChangeAspect="1" noMove="1" noResize="1" noEditPoints="1" noAdjustHandles="1" noChangeArrowheads="1" noChangeShapeType="1" noTextEdit="1"/>
              </p:cNvSpPr>
              <p:nvPr/>
            </p:nvSpPr>
            <p:spPr>
              <a:xfrm>
                <a:off x="533400" y="706244"/>
                <a:ext cx="7924800" cy="5323765"/>
              </a:xfrm>
              <a:prstGeom prst="rect">
                <a:avLst/>
              </a:prstGeom>
              <a:blipFill>
                <a:blip r:embed="rId2"/>
                <a:stretch>
                  <a:fillRect l="-692" t="-687" r="-615" b="-916"/>
                </a:stretch>
              </a:blipFill>
            </p:spPr>
            <p:txBody>
              <a:bodyPr/>
              <a:lstStyle/>
              <a:p>
                <a:r>
                  <a:rPr lang="zh-CN" altLang="en-US">
                    <a:noFill/>
                  </a:rPr>
                  <a:t> </a:t>
                </a:r>
              </a:p>
            </p:txBody>
          </p:sp>
        </mc:Fallback>
      </mc:AlternateContent>
      <p:sp>
        <p:nvSpPr>
          <p:cNvPr id="7" name="文本框 14">
            <a:extLst>
              <a:ext uri="{FF2B5EF4-FFF2-40B4-BE49-F238E27FC236}">
                <a16:creationId xmlns:a16="http://schemas.microsoft.com/office/drawing/2014/main" id="{47219FE6-337F-4825-8678-58C61E6821C9}"/>
              </a:ext>
            </a:extLst>
          </p:cNvPr>
          <p:cNvSpPr txBox="1"/>
          <p:nvPr/>
        </p:nvSpPr>
        <p:spPr>
          <a:xfrm>
            <a:off x="7947169" y="1208629"/>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(53)</a:t>
            </a:r>
            <a:endParaRPr lang="zh-CN" altLang="en-US" sz="1800" dirty="0">
              <a:latin typeface="Times" panose="02020603050405020304" pitchFamily="18" charset="0"/>
              <a:cs typeface="Times" panose="02020603050405020304" pitchFamily="18" charset="0"/>
            </a:endParaRPr>
          </a:p>
        </p:txBody>
      </p:sp>
      <p:sp>
        <p:nvSpPr>
          <p:cNvPr id="8" name="文本框 14">
            <a:extLst>
              <a:ext uri="{FF2B5EF4-FFF2-40B4-BE49-F238E27FC236}">
                <a16:creationId xmlns:a16="http://schemas.microsoft.com/office/drawing/2014/main" id="{6D4937EB-C27E-428F-8963-2FD1EAAB065F}"/>
              </a:ext>
            </a:extLst>
          </p:cNvPr>
          <p:cNvSpPr txBox="1"/>
          <p:nvPr/>
        </p:nvSpPr>
        <p:spPr>
          <a:xfrm>
            <a:off x="7940896" y="3364468"/>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(56)</a:t>
            </a:r>
            <a:endParaRPr lang="zh-CN" altLang="en-US" sz="1800" dirty="0">
              <a:latin typeface="Times" panose="02020603050405020304" pitchFamily="18" charset="0"/>
              <a:cs typeface="Times" panose="02020603050405020304" pitchFamily="18" charset="0"/>
            </a:endParaRPr>
          </a:p>
        </p:txBody>
      </p:sp>
      <p:sp>
        <p:nvSpPr>
          <p:cNvPr id="11" name="文本框 14">
            <a:extLst>
              <a:ext uri="{FF2B5EF4-FFF2-40B4-BE49-F238E27FC236}">
                <a16:creationId xmlns:a16="http://schemas.microsoft.com/office/drawing/2014/main" id="{392FE0CF-BE73-4919-92C5-4F45EDA737F2}"/>
              </a:ext>
            </a:extLst>
          </p:cNvPr>
          <p:cNvSpPr txBox="1"/>
          <p:nvPr/>
        </p:nvSpPr>
        <p:spPr>
          <a:xfrm>
            <a:off x="7947264" y="4355068"/>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(57)</a:t>
            </a:r>
            <a:endParaRPr lang="zh-CN" altLang="en-US" sz="1800" dirty="0">
              <a:latin typeface="Times" panose="02020603050405020304" pitchFamily="18" charset="0"/>
              <a:cs typeface="Times" panose="02020603050405020304" pitchFamily="18" charset="0"/>
            </a:endParaRPr>
          </a:p>
        </p:txBody>
      </p:sp>
      <p:sp>
        <p:nvSpPr>
          <p:cNvPr id="12" name="文本框 14">
            <a:extLst>
              <a:ext uri="{FF2B5EF4-FFF2-40B4-BE49-F238E27FC236}">
                <a16:creationId xmlns:a16="http://schemas.microsoft.com/office/drawing/2014/main" id="{D5AEA5C1-CC3C-4570-8253-3C3A178DB74D}"/>
              </a:ext>
            </a:extLst>
          </p:cNvPr>
          <p:cNvSpPr txBox="1"/>
          <p:nvPr/>
        </p:nvSpPr>
        <p:spPr>
          <a:xfrm>
            <a:off x="7947169" y="1882760"/>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(54)</a:t>
            </a:r>
            <a:endParaRPr lang="zh-CN" altLang="en-US" sz="1800" dirty="0">
              <a:latin typeface="Times" panose="02020603050405020304" pitchFamily="18" charset="0"/>
              <a:cs typeface="Times" panose="02020603050405020304" pitchFamily="18" charset="0"/>
            </a:endParaRPr>
          </a:p>
        </p:txBody>
      </p:sp>
      <p:sp>
        <p:nvSpPr>
          <p:cNvPr id="13" name="文本框 14">
            <a:extLst>
              <a:ext uri="{FF2B5EF4-FFF2-40B4-BE49-F238E27FC236}">
                <a16:creationId xmlns:a16="http://schemas.microsoft.com/office/drawing/2014/main" id="{84DFF8E3-BBCB-413E-AD72-926614552131}"/>
              </a:ext>
            </a:extLst>
          </p:cNvPr>
          <p:cNvSpPr txBox="1"/>
          <p:nvPr/>
        </p:nvSpPr>
        <p:spPr>
          <a:xfrm>
            <a:off x="7940896" y="2754868"/>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(55)</a:t>
            </a:r>
            <a:endParaRPr lang="zh-CN" altLang="en-US" sz="1800" dirty="0">
              <a:latin typeface="Times" panose="02020603050405020304" pitchFamily="18" charset="0"/>
              <a:cs typeface="Times" panose="02020603050405020304" pitchFamily="18" charset="0"/>
            </a:endParaRPr>
          </a:p>
        </p:txBody>
      </p:sp>
      <p:sp>
        <p:nvSpPr>
          <p:cNvPr id="14" name="文本框 14">
            <a:extLst>
              <a:ext uri="{FF2B5EF4-FFF2-40B4-BE49-F238E27FC236}">
                <a16:creationId xmlns:a16="http://schemas.microsoft.com/office/drawing/2014/main" id="{C24325B5-DE47-4A00-B310-BC25E36321D1}"/>
              </a:ext>
            </a:extLst>
          </p:cNvPr>
          <p:cNvSpPr txBox="1"/>
          <p:nvPr/>
        </p:nvSpPr>
        <p:spPr>
          <a:xfrm>
            <a:off x="7940896" y="5193268"/>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(58)</a:t>
            </a:r>
            <a:endParaRPr lang="zh-CN" alt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8450582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55</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9361206"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Distributed </a:t>
            </a:r>
            <a:r>
              <a:rPr lang="en-US" altLang="zh-CN" sz="2800" kern="0" dirty="0">
                <a:latin typeface="Times New Roman" panose="02020603050405020304" pitchFamily="18" charset="0"/>
                <a:cs typeface="Times New Roman" panose="02020603050405020304" pitchFamily="18" charset="0"/>
              </a:rPr>
              <a:t>Secondary Voltage Control: Feedback linearization</a:t>
            </a:r>
            <a:endParaRPr lang="en-US" sz="2800" kern="0" dirty="0"/>
          </a:p>
        </p:txBody>
      </p:sp>
      <mc:AlternateContent xmlns:mc="http://schemas.openxmlformats.org/markup-compatibility/2006" xmlns:a14="http://schemas.microsoft.com/office/drawing/2010/main">
        <mc:Choice Requires="a14">
          <p:sp>
            <p:nvSpPr>
              <p:cNvPr id="10" name="TextBox 2">
                <a:extLst>
                  <a:ext uri="{FF2B5EF4-FFF2-40B4-BE49-F238E27FC236}">
                    <a16:creationId xmlns:a16="http://schemas.microsoft.com/office/drawing/2014/main" id="{5973813F-D952-4841-8F68-FE3FFB325B14}"/>
                  </a:ext>
                </a:extLst>
              </p:cNvPr>
              <p:cNvSpPr txBox="1"/>
              <p:nvPr/>
            </p:nvSpPr>
            <p:spPr>
              <a:xfrm>
                <a:off x="533400" y="706244"/>
                <a:ext cx="7924800" cy="4379469"/>
              </a:xfrm>
              <a:prstGeom prst="rect">
                <a:avLst/>
              </a:prstGeom>
              <a:noFill/>
            </p:spPr>
            <p:txBody>
              <a:bodyPr wrap="square" rtlCol="0">
                <a:spAutoFit/>
              </a:bodyPr>
              <a:lstStyle/>
              <a:p>
                <a:pPr algn="just">
                  <a:spcAft>
                    <a:spcPts val="600"/>
                  </a:spcAft>
                  <a:buClr>
                    <a:srgbClr val="FF0000"/>
                  </a:buClr>
                </a:pPr>
                <a:r>
                  <a:rPr lang="en-US" altLang="zh-CN" sz="1800" dirty="0">
                    <a:latin typeface="Times" panose="02020603050405020304" pitchFamily="18" charset="0"/>
                    <a:cs typeface="Times" panose="02020603050405020304" pitchFamily="18" charset="0"/>
                  </a:rPr>
                  <a:t>The compact form of (58) can be written as</a:t>
                </a:r>
                <a:endParaRPr lang="en-US" altLang="zh-CN" sz="1800" i="1" dirty="0">
                  <a:latin typeface="Cambria Math" panose="02040503050406030204" pitchFamily="18" charset="0"/>
                  <a:cs typeface="Times" panose="02020603050405020304" pitchFamily="18" charset="0"/>
                </a:endParaRPr>
              </a:p>
              <a:p>
                <a:pPr algn="just">
                  <a:spcAft>
                    <a:spcPts val="600"/>
                  </a:spcAft>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cs typeface="Times" panose="02020603050405020304" pitchFamily="18" charset="0"/>
                            </a:rPr>
                          </m:ctrlPr>
                        </m:sSubPr>
                        <m:e>
                          <m:acc>
                            <m:accPr>
                              <m:chr m:val="̇"/>
                              <m:ctrlPr>
                                <a:rPr lang="en-US" altLang="zh-CN" sz="1800" i="1" smtClean="0">
                                  <a:latin typeface="Cambria Math" panose="02040503050406030204" pitchFamily="18" charset="0"/>
                                  <a:cs typeface="Times" panose="02020603050405020304" pitchFamily="18" charset="0"/>
                                </a:rPr>
                              </m:ctrlPr>
                            </m:accPr>
                            <m:e>
                              <m:r>
                                <a:rPr lang="en-US" altLang="zh-CN" sz="1800" b="1" i="1">
                                  <a:latin typeface="Cambria Math" panose="02040503050406030204" pitchFamily="18" charset="0"/>
                                  <a:cs typeface="Times" panose="02020603050405020304" pitchFamily="18" charset="0"/>
                                </a:rPr>
                                <m:t>𝒚</m:t>
                              </m:r>
                            </m:e>
                          </m:acc>
                        </m:e>
                        <m:sub>
                          <m:r>
                            <a:rPr lang="en-US" altLang="zh-CN" sz="1800" b="0" i="1" smtClean="0">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r>
                        <a:rPr lang="en-US" altLang="zh-CN" sz="1800" b="0" i="1" smtClean="0">
                          <a:latin typeface="Cambria Math" panose="02040503050406030204" pitchFamily="18" charset="0"/>
                          <a:cs typeface="Times" panose="02020603050405020304" pitchFamily="18" charset="0"/>
                        </a:rPr>
                        <m:t>𝐴</m:t>
                      </m:r>
                      <m:sSub>
                        <m:sSubPr>
                          <m:ctrlPr>
                            <a:rPr lang="en-US" altLang="zh-CN" sz="1800" b="0" i="1" smtClean="0">
                              <a:latin typeface="Cambria Math" panose="02040503050406030204" pitchFamily="18" charset="0"/>
                              <a:cs typeface="Times" panose="02020603050405020304" pitchFamily="18" charset="0"/>
                            </a:rPr>
                          </m:ctrlPr>
                        </m:sSubPr>
                        <m:e>
                          <m:r>
                            <a:rPr lang="en-US" altLang="zh-CN" sz="1800" b="1" i="1">
                              <a:latin typeface="Cambria Math" panose="02040503050406030204" pitchFamily="18" charset="0"/>
                              <a:cs typeface="Times" panose="02020603050405020304" pitchFamily="18" charset="0"/>
                            </a:rPr>
                            <m:t>𝒚</m:t>
                          </m:r>
                        </m:e>
                        <m:sub>
                          <m:r>
                            <a:rPr lang="en-US" altLang="zh-CN" sz="1800" b="0" i="1" smtClean="0">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r>
                        <a:rPr lang="en-US" altLang="zh-CN" sz="1800" b="0" i="1" smtClean="0">
                          <a:latin typeface="Cambria Math" panose="02040503050406030204" pitchFamily="18" charset="0"/>
                          <a:cs typeface="Times" panose="02020603050405020304" pitchFamily="18" charset="0"/>
                        </a:rPr>
                        <m:t>𝐵</m:t>
                      </m:r>
                      <m:sSub>
                        <m:sSubPr>
                          <m:ctrlPr>
                            <a:rPr lang="en-US" altLang="zh-CN" sz="1800" i="1" dirty="0">
                              <a:latin typeface="Cambria Math" panose="02040503050406030204" pitchFamily="18" charset="0"/>
                              <a:cs typeface="Times" panose="02020603050405020304" pitchFamily="18" charset="0"/>
                            </a:rPr>
                          </m:ctrlPr>
                        </m:sSubPr>
                        <m:e>
                          <m:r>
                            <a:rPr lang="en-US" altLang="zh-CN" sz="1800" i="1" dirty="0">
                              <a:latin typeface="Cambria Math" panose="02040503050406030204" pitchFamily="18" charset="0"/>
                              <a:cs typeface="Times" panose="02020603050405020304" pitchFamily="18" charset="0"/>
                            </a:rPr>
                            <m:t>𝑣</m:t>
                          </m:r>
                        </m:e>
                        <m:sub>
                          <m:r>
                            <a:rPr lang="en-US" altLang="zh-CN" sz="1800" i="1" dirty="0">
                              <a:latin typeface="Cambria Math" panose="02040503050406030204" pitchFamily="18" charset="0"/>
                              <a:cs typeface="Times" panose="02020603050405020304" pitchFamily="18" charset="0"/>
                            </a:rPr>
                            <m:t>𝑖</m:t>
                          </m:r>
                        </m:sub>
                      </m:sSub>
                      <m:r>
                        <a:rPr lang="en-US" altLang="zh-CN" sz="1800" b="0" i="1" dirty="0" smtClean="0">
                          <a:latin typeface="Cambria Math" panose="02040503050406030204" pitchFamily="18" charset="0"/>
                          <a:cs typeface="Times" panose="02020603050405020304" pitchFamily="18" charset="0"/>
                        </a:rPr>
                        <m:t>,</m:t>
                      </m:r>
                      <m:r>
                        <a:rPr lang="en-US" altLang="zh-CN" sz="1800" i="1" dirty="0">
                          <a:latin typeface="Cambria Math" panose="02040503050406030204" pitchFamily="18" charset="0"/>
                          <a:ea typeface="Cambria Math" panose="02040503050406030204" pitchFamily="18" charset="0"/>
                          <a:cs typeface="Times" panose="02020603050405020304" pitchFamily="18" charset="0"/>
                        </a:rPr>
                        <m:t>∀ </m:t>
                      </m:r>
                      <m:r>
                        <a:rPr lang="en-US" altLang="zh-CN" sz="1800" i="1" dirty="0">
                          <a:latin typeface="Cambria Math" panose="02040503050406030204" pitchFamily="18" charset="0"/>
                          <a:ea typeface="Cambria Math" panose="02040503050406030204" pitchFamily="18" charset="0"/>
                          <a:cs typeface="Times" panose="02020603050405020304" pitchFamily="18" charset="0"/>
                        </a:rPr>
                        <m:t>𝑖</m:t>
                      </m:r>
                      <m:r>
                        <a:rPr lang="en-US" altLang="zh-CN" sz="1800" i="1" dirty="0">
                          <a:latin typeface="Cambria Math" panose="02040503050406030204" pitchFamily="18" charset="0"/>
                          <a:ea typeface="Cambria Math" panose="02040503050406030204" pitchFamily="18" charset="0"/>
                          <a:cs typeface="Times" panose="02020603050405020304" pitchFamily="18" charset="0"/>
                        </a:rPr>
                        <m:t>.</m:t>
                      </m:r>
                    </m:oMath>
                  </m:oMathPara>
                </a14:m>
                <a:endParaRPr lang="en-US" altLang="zh-CN" sz="1800" dirty="0">
                  <a:latin typeface="Times" panose="02020603050405020304" pitchFamily="18" charset="0"/>
                  <a:cs typeface="Times" panose="02020603050405020304" pitchFamily="18" charset="0"/>
                </a:endParaRPr>
              </a:p>
              <a:p>
                <a:pPr marL="0" indent="0" algn="just">
                  <a:spcAft>
                    <a:spcPts val="600"/>
                  </a:spcAft>
                  <a:buNone/>
                </a:pPr>
                <a:r>
                  <a:rPr lang="en-US" altLang="zh-CN" sz="1800" dirty="0">
                    <a:latin typeface="Times" panose="02020603050405020304" pitchFamily="18" charset="0"/>
                    <a:cs typeface="Times" panose="02020603050405020304" pitchFamily="18" charset="0"/>
                  </a:rPr>
                  <a:t>where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b="1" i="1">
                            <a:latin typeface="Cambria Math" panose="02040503050406030204" pitchFamily="18" charset="0"/>
                            <a:cs typeface="Times" panose="02020603050405020304" pitchFamily="18" charset="0"/>
                          </a:rPr>
                          <m:t>𝒚</m:t>
                        </m:r>
                      </m:e>
                      <m:sub>
                        <m:r>
                          <a:rPr lang="en-US" altLang="zh-CN" sz="1800" i="1">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sSup>
                      <m:sSupPr>
                        <m:ctrlPr>
                          <a:rPr lang="en-US" altLang="zh-CN" sz="1800" b="0" i="1" smtClean="0">
                            <a:latin typeface="Cambria Math" panose="02040503050406030204" pitchFamily="18" charset="0"/>
                            <a:cs typeface="Times" panose="02020603050405020304" pitchFamily="18" charset="0"/>
                          </a:rPr>
                        </m:ctrlPr>
                      </m:sSupPr>
                      <m:e>
                        <m:d>
                          <m:dPr>
                            <m:begChr m:val="["/>
                            <m:endChr m:val="]"/>
                            <m:ctrlPr>
                              <a:rPr lang="en-US" altLang="zh-CN" sz="1800" b="0" i="1" smtClean="0">
                                <a:latin typeface="Cambria Math" panose="02040503050406030204" pitchFamily="18" charset="0"/>
                                <a:cs typeface="Times" panose="02020603050405020304" pitchFamily="18" charset="0"/>
                              </a:rPr>
                            </m:ctrlPr>
                          </m:dPr>
                          <m:e>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𝑦</m:t>
                                </m:r>
                              </m:e>
                              <m:sub>
                                <m:r>
                                  <a:rPr lang="en-US" altLang="zh-CN" sz="1800" i="1">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sSub>
                              <m:sSubPr>
                                <m:ctrlPr>
                                  <a:rPr lang="en-US" altLang="zh-CN" sz="1800" i="1">
                                    <a:latin typeface="Cambria Math" panose="02040503050406030204" pitchFamily="18" charset="0"/>
                                    <a:ea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ea typeface="Cambria Math" panose="02040503050406030204" pitchFamily="18" charset="0"/>
                                    <a:cs typeface="Times" panose="02020603050405020304" pitchFamily="18" charset="0"/>
                                  </a:rPr>
                                  <m:t>𝑧</m:t>
                                </m:r>
                              </m:e>
                              <m:sub>
                                <m:r>
                                  <a:rPr lang="en-US" altLang="zh-CN" sz="1800" i="1">
                                    <a:latin typeface="Cambria Math" panose="02040503050406030204" pitchFamily="18" charset="0"/>
                                    <a:ea typeface="Cambria Math" panose="02040503050406030204" pitchFamily="18" charset="0"/>
                                    <a:cs typeface="Times" panose="02020603050405020304" pitchFamily="18" charset="0"/>
                                  </a:rPr>
                                  <m:t>𝑖</m:t>
                                </m:r>
                              </m:sub>
                            </m:sSub>
                          </m:e>
                        </m:d>
                      </m:e>
                      <m:sup>
                        <m:r>
                          <a:rPr lang="en-US" altLang="zh-CN" sz="1800" b="0" i="1" smtClean="0">
                            <a:latin typeface="Cambria Math" panose="02040503050406030204" pitchFamily="18" charset="0"/>
                            <a:cs typeface="Times" panose="02020603050405020304" pitchFamily="18" charset="0"/>
                          </a:rPr>
                          <m:t>𝑇</m:t>
                        </m:r>
                      </m:sup>
                    </m:sSup>
                    <m:r>
                      <a:rPr lang="en-US" altLang="zh-CN" sz="1800" b="0" i="1" smtClean="0">
                        <a:latin typeface="Cambria Math" panose="02040503050406030204" pitchFamily="18" charset="0"/>
                        <a:cs typeface="Times" panose="02020603050405020304" pitchFamily="18" charset="0"/>
                      </a:rPr>
                      <m:t>,</m:t>
                    </m:r>
                    <m:r>
                      <a:rPr lang="en-US" altLang="zh-CN" sz="1800" b="0" i="1" smtClean="0">
                        <a:latin typeface="Cambria Math" panose="02040503050406030204" pitchFamily="18" charset="0"/>
                        <a:cs typeface="Times" panose="02020603050405020304" pitchFamily="18" charset="0"/>
                      </a:rPr>
                      <m:t>𝐵</m:t>
                    </m:r>
                    <m:r>
                      <a:rPr lang="en-US" altLang="zh-CN" sz="1800" b="0" i="1" smtClean="0">
                        <a:latin typeface="Cambria Math" panose="02040503050406030204" pitchFamily="18" charset="0"/>
                        <a:cs typeface="Times" panose="02020603050405020304" pitchFamily="18" charset="0"/>
                      </a:rPr>
                      <m:t>=</m:t>
                    </m:r>
                    <m:sSup>
                      <m:sSupPr>
                        <m:ctrlPr>
                          <a:rPr lang="en-US" altLang="zh-CN" sz="1800" i="1">
                            <a:latin typeface="Cambria Math" panose="02040503050406030204" pitchFamily="18" charset="0"/>
                            <a:cs typeface="Times" panose="02020603050405020304" pitchFamily="18" charset="0"/>
                          </a:rPr>
                        </m:ctrlPr>
                      </m:sSupPr>
                      <m:e>
                        <m:d>
                          <m:dPr>
                            <m:begChr m:val="["/>
                            <m:endChr m:val="]"/>
                            <m:ctrlPr>
                              <a:rPr lang="en-US" altLang="zh-CN" sz="1800" i="1">
                                <a:latin typeface="Cambria Math" panose="02040503050406030204" pitchFamily="18" charset="0"/>
                                <a:cs typeface="Times" panose="02020603050405020304" pitchFamily="18" charset="0"/>
                              </a:rPr>
                            </m:ctrlPr>
                          </m:dPr>
                          <m:e>
                            <m:r>
                              <a:rPr lang="en-US" altLang="zh-CN" sz="1800" b="0" i="1" smtClean="0">
                                <a:latin typeface="Cambria Math" panose="02040503050406030204" pitchFamily="18" charset="0"/>
                                <a:cs typeface="Times" panose="02020603050405020304" pitchFamily="18" charset="0"/>
                              </a:rPr>
                              <m:t>0, 1</m:t>
                            </m:r>
                          </m:e>
                        </m:d>
                      </m:e>
                      <m:sup>
                        <m:r>
                          <a:rPr lang="en-US" altLang="zh-CN" sz="1800" i="1">
                            <a:latin typeface="Cambria Math" panose="02040503050406030204" pitchFamily="18" charset="0"/>
                            <a:cs typeface="Times" panose="02020603050405020304" pitchFamily="18" charset="0"/>
                          </a:rPr>
                          <m:t>𝑇</m:t>
                        </m:r>
                      </m:sup>
                    </m:sSup>
                  </m:oMath>
                </a14:m>
                <a:r>
                  <a:rPr lang="en-US" altLang="zh-CN" sz="1800" dirty="0">
                    <a:latin typeface="Times" panose="02020603050405020304" pitchFamily="18" charset="0"/>
                    <a:cs typeface="Times" panose="02020603050405020304" pitchFamily="18" charset="0"/>
                  </a:rPr>
                  <a:t>, and </a:t>
                </a:r>
                <a14:m>
                  <m:oMath xmlns:m="http://schemas.openxmlformats.org/officeDocument/2006/math">
                    <m:r>
                      <a:rPr lang="en-US" altLang="zh-CN" sz="1800" b="0" i="1" smtClean="0">
                        <a:latin typeface="Cambria Math" panose="02040503050406030204" pitchFamily="18" charset="0"/>
                        <a:cs typeface="Times" panose="02020603050405020304" pitchFamily="18" charset="0"/>
                      </a:rPr>
                      <m:t>𝐴</m:t>
                    </m:r>
                    <m:r>
                      <a:rPr lang="en-US" altLang="zh-CN" sz="1800" b="0" i="1" smtClean="0">
                        <a:latin typeface="Cambria Math" panose="02040503050406030204" pitchFamily="18" charset="0"/>
                        <a:cs typeface="Times" panose="02020603050405020304" pitchFamily="18" charset="0"/>
                      </a:rPr>
                      <m:t>=</m:t>
                    </m:r>
                    <m:d>
                      <m:dPr>
                        <m:begChr m:val="["/>
                        <m:endChr m:val="]"/>
                        <m:ctrlPr>
                          <a:rPr lang="en-US" altLang="zh-CN" sz="1800" b="0" i="1" smtClean="0">
                            <a:latin typeface="Cambria Math" panose="02040503050406030204" pitchFamily="18" charset="0"/>
                            <a:cs typeface="Times" panose="02020603050405020304" pitchFamily="18" charset="0"/>
                          </a:rPr>
                        </m:ctrlPr>
                      </m:dPr>
                      <m:e>
                        <m:m>
                          <m:mPr>
                            <m:mcs>
                              <m:mc>
                                <m:mcPr>
                                  <m:count m:val="2"/>
                                  <m:mcJc m:val="center"/>
                                </m:mcPr>
                              </m:mc>
                            </m:mcs>
                            <m:ctrlPr>
                              <a:rPr lang="en-US" altLang="zh-CN" sz="1800" b="0" i="1" smtClean="0">
                                <a:latin typeface="Cambria Math" panose="02040503050406030204" pitchFamily="18" charset="0"/>
                                <a:cs typeface="Times" panose="02020603050405020304" pitchFamily="18" charset="0"/>
                              </a:rPr>
                            </m:ctrlPr>
                          </m:mPr>
                          <m:mr>
                            <m:e>
                              <m:r>
                                <m:rPr>
                                  <m:brk m:alnAt="7"/>
                                </m:rPr>
                                <a:rPr lang="en-US" altLang="zh-CN" sz="1800" b="0" i="1" smtClean="0">
                                  <a:latin typeface="Cambria Math" panose="02040503050406030204" pitchFamily="18" charset="0"/>
                                  <a:cs typeface="Times" panose="02020603050405020304" pitchFamily="18" charset="0"/>
                                </a:rPr>
                                <m:t>0</m:t>
                              </m:r>
                            </m:e>
                            <m:e>
                              <m:r>
                                <a:rPr lang="en-US" altLang="zh-CN" sz="1800" b="0" i="1" smtClean="0">
                                  <a:latin typeface="Cambria Math" panose="02040503050406030204" pitchFamily="18" charset="0"/>
                                  <a:cs typeface="Times" panose="02020603050405020304" pitchFamily="18" charset="0"/>
                                </a:rPr>
                                <m:t>1</m:t>
                              </m:r>
                            </m:e>
                          </m:mr>
                          <m:mr>
                            <m:e>
                              <m:r>
                                <a:rPr lang="en-US" altLang="zh-CN" sz="1800" b="0" i="1" smtClean="0">
                                  <a:latin typeface="Cambria Math" panose="02040503050406030204" pitchFamily="18" charset="0"/>
                                  <a:cs typeface="Times" panose="02020603050405020304" pitchFamily="18" charset="0"/>
                                </a:rPr>
                                <m:t>0</m:t>
                              </m:r>
                            </m:e>
                            <m:e>
                              <m:r>
                                <a:rPr lang="en-US" altLang="zh-CN" sz="1800" b="0" i="1" smtClean="0">
                                  <a:latin typeface="Cambria Math" panose="02040503050406030204" pitchFamily="18" charset="0"/>
                                  <a:cs typeface="Times" panose="02020603050405020304" pitchFamily="18" charset="0"/>
                                </a:rPr>
                                <m:t>0</m:t>
                              </m:r>
                            </m:e>
                          </m:mr>
                        </m:m>
                      </m:e>
                    </m:d>
                  </m:oMath>
                </a14:m>
                <a:r>
                  <a:rPr lang="en-US" altLang="zh-CN" sz="1800" dirty="0">
                    <a:latin typeface="Times" panose="02020603050405020304" pitchFamily="18" charset="0"/>
                    <a:cs typeface="Times" panose="02020603050405020304" pitchFamily="18" charset="0"/>
                  </a:rPr>
                  <a:t>.</a:t>
                </a:r>
              </a:p>
              <a:p>
                <a:pPr marL="0" indent="0" algn="just">
                  <a:spcAft>
                    <a:spcPts val="600"/>
                  </a:spcAft>
                  <a:buNone/>
                </a:pPr>
                <a:r>
                  <a:rPr lang="en-US" altLang="zh-CN" sz="1800" dirty="0">
                    <a:latin typeface="Times" panose="02020603050405020304" pitchFamily="18" charset="0"/>
                    <a:cs typeface="Times" panose="02020603050405020304" pitchFamily="18" charset="0"/>
                  </a:rPr>
                  <a:t>The commensurate reformulated dynamics of the reference can be expressed as</a:t>
                </a:r>
              </a:p>
              <a:p>
                <a:pPr marL="0" indent="0" algn="just">
                  <a:spcAft>
                    <a:spcPts val="600"/>
                  </a:spcAft>
                  <a:buNone/>
                </a:pPr>
                <a14:m>
                  <m:oMathPara xmlns:m="http://schemas.openxmlformats.org/officeDocument/2006/math">
                    <m:oMathParaPr>
                      <m:jc m:val="centerGroup"/>
                    </m:oMathParaPr>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acc>
                            <m:accPr>
                              <m:chr m:val="̇"/>
                              <m:ctrlPr>
                                <a:rPr lang="en-US" altLang="zh-CN" sz="1800" i="1">
                                  <a:latin typeface="Cambria Math" panose="02040503050406030204" pitchFamily="18" charset="0"/>
                                  <a:cs typeface="Times" panose="02020603050405020304" pitchFamily="18" charset="0"/>
                                </a:rPr>
                              </m:ctrlPr>
                            </m:accPr>
                            <m:e>
                              <m:r>
                                <a:rPr lang="en-US" altLang="zh-CN" sz="1800" b="1" i="1">
                                  <a:latin typeface="Cambria Math" panose="02040503050406030204" pitchFamily="18" charset="0"/>
                                  <a:cs typeface="Times" panose="02020603050405020304" pitchFamily="18" charset="0"/>
                                </a:rPr>
                                <m:t>𝒚</m:t>
                              </m:r>
                            </m:e>
                          </m:acc>
                        </m:e>
                        <m:sub>
                          <m:r>
                            <a:rPr lang="en-US" altLang="zh-CN" sz="1800" b="0" i="1" smtClean="0">
                              <a:latin typeface="Cambria Math" panose="02040503050406030204" pitchFamily="18" charset="0"/>
                              <a:cs typeface="Times" panose="02020603050405020304" pitchFamily="18" charset="0"/>
                            </a:rPr>
                            <m:t>0</m:t>
                          </m:r>
                        </m:sub>
                      </m:sSub>
                      <m:r>
                        <a:rPr lang="en-US" altLang="zh-CN" sz="1800" i="1">
                          <a:latin typeface="Cambria Math" panose="02040503050406030204" pitchFamily="18" charset="0"/>
                          <a:cs typeface="Times" panose="02020603050405020304" pitchFamily="18" charset="0"/>
                        </a:rPr>
                        <m:t>=</m:t>
                      </m:r>
                      <m:r>
                        <a:rPr lang="en-US" altLang="zh-CN" sz="1800" i="1">
                          <a:latin typeface="Cambria Math" panose="02040503050406030204" pitchFamily="18" charset="0"/>
                          <a:cs typeface="Times" panose="02020603050405020304" pitchFamily="18" charset="0"/>
                        </a:rPr>
                        <m:t>𝐴</m:t>
                      </m:r>
                      <m:sSub>
                        <m:sSubPr>
                          <m:ctrlPr>
                            <a:rPr lang="en-US" altLang="zh-CN" sz="1800" i="1">
                              <a:latin typeface="Cambria Math" panose="02040503050406030204" pitchFamily="18" charset="0"/>
                              <a:cs typeface="Times" panose="02020603050405020304" pitchFamily="18" charset="0"/>
                            </a:rPr>
                          </m:ctrlPr>
                        </m:sSubPr>
                        <m:e>
                          <m:r>
                            <a:rPr lang="en-US" altLang="zh-CN" sz="1800" b="1" i="1">
                              <a:latin typeface="Cambria Math" panose="02040503050406030204" pitchFamily="18" charset="0"/>
                              <a:cs typeface="Times" panose="02020603050405020304" pitchFamily="18" charset="0"/>
                            </a:rPr>
                            <m:t>𝒚</m:t>
                          </m:r>
                        </m:e>
                        <m:sub>
                          <m:r>
                            <a:rPr lang="en-US" altLang="zh-CN" sz="1800" b="0" i="1" smtClean="0">
                              <a:latin typeface="Cambria Math" panose="02040503050406030204" pitchFamily="18" charset="0"/>
                              <a:cs typeface="Times" panose="02020603050405020304" pitchFamily="18" charset="0"/>
                            </a:rPr>
                            <m:t>0</m:t>
                          </m:r>
                        </m:sub>
                      </m:sSub>
                      <m:r>
                        <a:rPr lang="en-US" altLang="zh-CN" sz="1800" b="0" i="1" smtClean="0">
                          <a:latin typeface="Cambria Math" panose="02040503050406030204" pitchFamily="18" charset="0"/>
                          <a:cs typeface="Times" panose="02020603050405020304" pitchFamily="18" charset="0"/>
                        </a:rPr>
                        <m:t>,</m:t>
                      </m:r>
                    </m:oMath>
                  </m:oMathPara>
                </a14:m>
                <a:endParaRPr lang="en-US" altLang="zh-CN" sz="1800" dirty="0">
                  <a:latin typeface="Times" panose="02020603050405020304" pitchFamily="18" charset="0"/>
                  <a:cs typeface="Times" panose="02020603050405020304" pitchFamily="18" charset="0"/>
                </a:endParaRPr>
              </a:p>
              <a:p>
                <a:pPr marL="0" indent="0" algn="just">
                  <a:spcAft>
                    <a:spcPts val="600"/>
                  </a:spcAft>
                  <a:buNone/>
                </a:pPr>
                <a:r>
                  <a:rPr lang="en-US" altLang="zh-CN" sz="1800" dirty="0">
                    <a:latin typeface="Times" panose="02020603050405020304" pitchFamily="18" charset="0"/>
                    <a:cs typeface="Times" panose="02020603050405020304" pitchFamily="18" charset="0"/>
                  </a:rPr>
                  <a:t>where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b="1" i="1">
                            <a:latin typeface="Cambria Math" panose="02040503050406030204" pitchFamily="18" charset="0"/>
                            <a:cs typeface="Times" panose="02020603050405020304" pitchFamily="18" charset="0"/>
                          </a:rPr>
                          <m:t>𝒚</m:t>
                        </m:r>
                      </m:e>
                      <m:sub>
                        <m:r>
                          <a:rPr lang="en-US" altLang="zh-CN" sz="1800" b="0" i="1" smtClean="0">
                            <a:latin typeface="Cambria Math" panose="02040503050406030204" pitchFamily="18" charset="0"/>
                            <a:cs typeface="Times" panose="02020603050405020304" pitchFamily="18" charset="0"/>
                          </a:rPr>
                          <m:t>0</m:t>
                        </m:r>
                      </m:sub>
                    </m:sSub>
                    <m:r>
                      <a:rPr lang="en-US" altLang="zh-CN" sz="1800" i="1">
                        <a:latin typeface="Cambria Math" panose="02040503050406030204" pitchFamily="18" charset="0"/>
                        <a:cs typeface="Times" panose="02020603050405020304" pitchFamily="18" charset="0"/>
                      </a:rPr>
                      <m:t>=</m:t>
                    </m:r>
                    <m:sSup>
                      <m:sSupPr>
                        <m:ctrlPr>
                          <a:rPr lang="en-US" altLang="zh-CN" sz="1800" i="1">
                            <a:latin typeface="Cambria Math" panose="02040503050406030204" pitchFamily="18" charset="0"/>
                            <a:cs typeface="Times" panose="02020603050405020304" pitchFamily="18" charset="0"/>
                          </a:rPr>
                        </m:ctrlPr>
                      </m:sSupPr>
                      <m:e>
                        <m:d>
                          <m:dPr>
                            <m:begChr m:val="["/>
                            <m:endChr m:val="]"/>
                            <m:ctrlPr>
                              <a:rPr lang="en-US" altLang="zh-CN" sz="1800" i="1">
                                <a:latin typeface="Cambria Math" panose="02040503050406030204" pitchFamily="18" charset="0"/>
                                <a:cs typeface="Times" panose="02020603050405020304" pitchFamily="18" charset="0"/>
                              </a:rPr>
                            </m:ctrlPr>
                          </m:dPr>
                          <m:e>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𝑦</m:t>
                                </m:r>
                              </m:e>
                              <m:sub>
                                <m:r>
                                  <a:rPr lang="en-US" altLang="zh-CN" sz="1800" b="0" i="1" smtClean="0">
                                    <a:latin typeface="Cambria Math" panose="02040503050406030204" pitchFamily="18" charset="0"/>
                                    <a:cs typeface="Times" panose="02020603050405020304" pitchFamily="18" charset="0"/>
                                  </a:rPr>
                                  <m:t>0</m:t>
                                </m:r>
                              </m:sub>
                            </m:sSub>
                            <m:r>
                              <a:rPr lang="en-US" altLang="zh-CN" sz="1800" i="1">
                                <a:latin typeface="Cambria Math" panose="02040503050406030204" pitchFamily="18" charset="0"/>
                                <a:cs typeface="Times" panose="02020603050405020304" pitchFamily="18" charset="0"/>
                              </a:rPr>
                              <m:t>,</m:t>
                            </m:r>
                            <m:sSub>
                              <m:sSubPr>
                                <m:ctrlPr>
                                  <a:rPr lang="en-US" altLang="zh-CN" sz="1800" i="1">
                                    <a:latin typeface="Cambria Math" panose="02040503050406030204" pitchFamily="18" charset="0"/>
                                    <a:ea typeface="Cambria Math" panose="02040503050406030204" pitchFamily="18" charset="0"/>
                                    <a:cs typeface="Times" panose="02020603050405020304" pitchFamily="18" charset="0"/>
                                  </a:rPr>
                                </m:ctrlPr>
                              </m:sSubPr>
                              <m:e>
                                <m:acc>
                                  <m:accPr>
                                    <m:chr m:val="̇"/>
                                    <m:ctrlPr>
                                      <a:rPr lang="en-US" altLang="zh-CN" sz="1800" i="1">
                                        <a:latin typeface="Cambria Math" panose="02040503050406030204" pitchFamily="18" charset="0"/>
                                        <a:ea typeface="Cambria Math" panose="02040503050406030204" pitchFamily="18" charset="0"/>
                                        <a:cs typeface="Times" panose="02020603050405020304" pitchFamily="18" charset="0"/>
                                      </a:rPr>
                                    </m:ctrlPr>
                                  </m:accPr>
                                  <m:e>
                                    <m:r>
                                      <a:rPr lang="en-US" altLang="zh-CN" sz="1800" i="1">
                                        <a:latin typeface="Cambria Math" panose="02040503050406030204" pitchFamily="18" charset="0"/>
                                        <a:ea typeface="Cambria Math" panose="02040503050406030204" pitchFamily="18" charset="0"/>
                                        <a:cs typeface="Times" panose="02020603050405020304" pitchFamily="18" charset="0"/>
                                      </a:rPr>
                                      <m:t>𝑦</m:t>
                                    </m:r>
                                  </m:e>
                                </m:acc>
                              </m:e>
                              <m:sub>
                                <m:r>
                                  <a:rPr lang="en-US" altLang="zh-CN" sz="1800" i="1">
                                    <a:latin typeface="Cambria Math" panose="02040503050406030204" pitchFamily="18" charset="0"/>
                                    <a:ea typeface="Cambria Math" panose="02040503050406030204" pitchFamily="18" charset="0"/>
                                    <a:cs typeface="Times" panose="02020603050405020304" pitchFamily="18" charset="0"/>
                                  </a:rPr>
                                  <m:t>0</m:t>
                                </m:r>
                              </m:sub>
                            </m:sSub>
                          </m:e>
                        </m:d>
                      </m:e>
                      <m:sup>
                        <m:r>
                          <a:rPr lang="en-US" altLang="zh-CN" sz="1800" i="1">
                            <a:latin typeface="Cambria Math" panose="02040503050406030204" pitchFamily="18" charset="0"/>
                            <a:cs typeface="Times" panose="02020603050405020304" pitchFamily="18" charset="0"/>
                          </a:rPr>
                          <m:t>𝑇</m:t>
                        </m:r>
                      </m:sup>
                    </m:sSup>
                    <m:r>
                      <a:rPr lang="en-US" altLang="zh-CN" sz="1800" b="0" i="1" smtClean="0">
                        <a:latin typeface="Cambria Math" panose="02040503050406030204" pitchFamily="18" charset="0"/>
                        <a:cs typeface="Times" panose="02020603050405020304" pitchFamily="18" charset="0"/>
                      </a:rPr>
                      <m:t>.</m:t>
                    </m:r>
                  </m:oMath>
                </a14:m>
                <a:r>
                  <a:rPr lang="en-US" altLang="zh-CN" sz="1800" dirty="0">
                    <a:latin typeface="Times" panose="02020603050405020304" pitchFamily="18" charset="0"/>
                    <a:cs typeface="Times" panose="02020603050405020304" pitchFamily="18" charset="0"/>
                  </a:rPr>
                  <a:t> Since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𝑦</m:t>
                        </m:r>
                      </m:e>
                      <m:sub>
                        <m:r>
                          <a:rPr lang="en-US" altLang="zh-CN" sz="1800" i="1">
                            <a:latin typeface="Cambria Math" panose="02040503050406030204" pitchFamily="18" charset="0"/>
                            <a:cs typeface="Times" panose="02020603050405020304" pitchFamily="18" charset="0"/>
                          </a:rPr>
                          <m:t>0</m:t>
                        </m:r>
                      </m:sub>
                    </m:sSub>
                    <m:r>
                      <a:rPr lang="en-US" altLang="zh-CN" sz="1800" b="0" i="1" smtClean="0">
                        <a:latin typeface="Cambria Math" panose="02040503050406030204" pitchFamily="18" charset="0"/>
                        <a:cs typeface="Times" panose="02020603050405020304" pitchFamily="18" charset="0"/>
                      </a:rPr>
                      <m:t>=</m:t>
                    </m:r>
                    <m:sSub>
                      <m:sSubPr>
                        <m:ctrlPr>
                          <a:rPr lang="en-US" altLang="zh-CN" sz="1800" b="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𝑣</m:t>
                        </m:r>
                      </m:e>
                      <m:sub>
                        <m:r>
                          <a:rPr lang="en-US" altLang="zh-CN" sz="1800" b="0" i="1" smtClean="0">
                            <a:latin typeface="Cambria Math" panose="02040503050406030204" pitchFamily="18" charset="0"/>
                            <a:cs typeface="Times" panose="02020603050405020304" pitchFamily="18" charset="0"/>
                          </a:rPr>
                          <m:t>𝑟𝑒𝑓</m:t>
                        </m:r>
                      </m:sub>
                    </m:sSub>
                  </m:oMath>
                </a14:m>
                <a:r>
                  <a:rPr lang="en-US" altLang="zh-CN" sz="1800" dirty="0">
                    <a:latin typeface="Times" panose="02020603050405020304" pitchFamily="18" charset="0"/>
                    <a:cs typeface="Times" panose="02020603050405020304" pitchFamily="18" charset="0"/>
                  </a:rPr>
                  <a:t> is constant,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acc>
                          <m:accPr>
                            <m:chr m:val="̇"/>
                            <m:ctrlPr>
                              <a:rPr lang="en-US" altLang="zh-CN" sz="1800" i="1" smtClean="0">
                                <a:latin typeface="Cambria Math" panose="02040503050406030204" pitchFamily="18" charset="0"/>
                                <a:cs typeface="Times" panose="02020603050405020304" pitchFamily="18" charset="0"/>
                              </a:rPr>
                            </m:ctrlPr>
                          </m:accPr>
                          <m:e>
                            <m:r>
                              <a:rPr lang="en-US" altLang="zh-CN" sz="1800" b="0" i="1" smtClean="0">
                                <a:latin typeface="Cambria Math" panose="02040503050406030204" pitchFamily="18" charset="0"/>
                                <a:cs typeface="Times" panose="02020603050405020304" pitchFamily="18" charset="0"/>
                              </a:rPr>
                              <m:t>𝑦</m:t>
                            </m:r>
                          </m:e>
                        </m:acc>
                      </m:e>
                      <m:sub>
                        <m:r>
                          <a:rPr lang="en-US" altLang="zh-CN" sz="1800" i="1">
                            <a:latin typeface="Cambria Math" panose="02040503050406030204" pitchFamily="18" charset="0"/>
                            <a:cs typeface="Times" panose="02020603050405020304" pitchFamily="18" charset="0"/>
                          </a:rPr>
                          <m:t>0</m:t>
                        </m:r>
                      </m:sub>
                    </m:sSub>
                    <m:r>
                      <a:rPr lang="en-US" altLang="zh-CN" sz="1800" b="0" i="1" smtClean="0">
                        <a:latin typeface="Cambria Math" panose="02040503050406030204" pitchFamily="18" charset="0"/>
                        <a:cs typeface="Times" panose="02020603050405020304" pitchFamily="18" charset="0"/>
                      </a:rPr>
                      <m:t>=0.</m:t>
                    </m:r>
                  </m:oMath>
                </a14:m>
                <a:endParaRPr lang="en-US" altLang="zh-CN" sz="1800" dirty="0">
                  <a:latin typeface="Times" panose="02020603050405020304" pitchFamily="18" charset="0"/>
                  <a:cs typeface="Times" panose="02020603050405020304" pitchFamily="18" charset="0"/>
                </a:endParaRPr>
              </a:p>
              <a:p>
                <a:pPr marL="0" indent="0" algn="just">
                  <a:spcAft>
                    <a:spcPts val="600"/>
                  </a:spcAft>
                  <a:buNone/>
                </a:pPr>
                <a:r>
                  <a:rPr lang="en-US" altLang="zh-CN" sz="1800" dirty="0">
                    <a:latin typeface="Times" panose="02020603050405020304" pitchFamily="18" charset="0"/>
                    <a:cs typeface="Times" panose="02020603050405020304" pitchFamily="18" charset="0"/>
                  </a:rPr>
                  <a:t>It is assumed that DGs can communicate with each other through a communication network described by the digraph </a:t>
                </a:r>
                <a14:m>
                  <m:oMath xmlns:m="http://schemas.openxmlformats.org/officeDocument/2006/math">
                    <m:sSub>
                      <m:sSubPr>
                        <m:ctrlPr>
                          <a:rPr lang="en-US" altLang="zh-CN" sz="180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𝐺</m:t>
                        </m:r>
                      </m:e>
                      <m:sub>
                        <m:r>
                          <a:rPr lang="en-US" altLang="zh-CN" sz="1800" b="0" i="1" smtClean="0">
                            <a:latin typeface="Cambria Math" panose="02040503050406030204" pitchFamily="18" charset="0"/>
                            <a:cs typeface="Times" panose="02020603050405020304" pitchFamily="18" charset="0"/>
                          </a:rPr>
                          <m:t>𝑟</m:t>
                        </m:r>
                      </m:sub>
                    </m:sSub>
                  </m:oMath>
                </a14:m>
                <a:r>
                  <a:rPr lang="en-US" altLang="zh-CN" sz="1800" dirty="0">
                    <a:latin typeface="Times" panose="02020603050405020304" pitchFamily="18" charset="0"/>
                    <a:cs typeface="Times" panose="02020603050405020304" pitchFamily="18" charset="0"/>
                  </a:rPr>
                  <a:t>. Based on the digraph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𝐺</m:t>
                        </m:r>
                      </m:e>
                      <m:sub>
                        <m:r>
                          <a:rPr lang="en-US" altLang="zh-CN" sz="1800" i="1">
                            <a:latin typeface="Cambria Math" panose="02040503050406030204" pitchFamily="18" charset="0"/>
                            <a:cs typeface="Times" panose="02020603050405020304" pitchFamily="18" charset="0"/>
                          </a:rPr>
                          <m:t>𝑟</m:t>
                        </m:r>
                      </m:sub>
                    </m:sSub>
                  </m:oMath>
                </a14:m>
                <a:r>
                  <a:rPr lang="en-US" altLang="zh-CN" sz="1800" dirty="0">
                    <a:latin typeface="Times" panose="02020603050405020304" pitchFamily="18" charset="0"/>
                    <a:cs typeface="Times" panose="02020603050405020304" pitchFamily="18" charset="0"/>
                  </a:rPr>
                  <a:t>, the </a:t>
                </a:r>
                <a14:m>
                  <m:oMath xmlns:m="http://schemas.openxmlformats.org/officeDocument/2006/math">
                    <m:r>
                      <a:rPr lang="en-US" altLang="zh-CN" sz="1800" i="1" dirty="0" smtClean="0">
                        <a:latin typeface="Cambria Math" panose="02040503050406030204" pitchFamily="18" charset="0"/>
                        <a:cs typeface="Times" panose="02020603050405020304" pitchFamily="18" charset="0"/>
                      </a:rPr>
                      <m:t>𝑖</m:t>
                    </m:r>
                  </m:oMath>
                </a14:m>
                <a:r>
                  <a:rPr lang="en-US" altLang="zh-CN" sz="1800" dirty="0" err="1">
                    <a:latin typeface="Times" panose="02020603050405020304" pitchFamily="18" charset="0"/>
                    <a:cs typeface="Times" panose="02020603050405020304" pitchFamily="18" charset="0"/>
                  </a:rPr>
                  <a:t>th</a:t>
                </a:r>
                <a:r>
                  <a:rPr lang="en-US" altLang="zh-CN" sz="1800" dirty="0">
                    <a:latin typeface="Times" panose="02020603050405020304" pitchFamily="18" charset="0"/>
                    <a:cs typeface="Times" panose="02020603050405020304" pitchFamily="18" charset="0"/>
                  </a:rPr>
                  <a:t> DG may need to transmit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b="1" i="1">
                            <a:latin typeface="Cambria Math" panose="02040503050406030204" pitchFamily="18" charset="0"/>
                            <a:cs typeface="Times" panose="02020603050405020304" pitchFamily="18" charset="0"/>
                          </a:rPr>
                          <m:t>𝒚</m:t>
                        </m:r>
                      </m:e>
                      <m:sub>
                        <m:r>
                          <a:rPr lang="en-US" altLang="zh-CN" sz="1800" i="1">
                            <a:latin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 in (59) through the communication network. It is assumed that only one DG has access to the reference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b="1" i="1">
                            <a:latin typeface="Cambria Math" panose="02040503050406030204" pitchFamily="18" charset="0"/>
                            <a:cs typeface="Times" panose="02020603050405020304" pitchFamily="18" charset="0"/>
                          </a:rPr>
                          <m:t>𝒚</m:t>
                        </m:r>
                      </m:e>
                      <m:sub>
                        <m:r>
                          <a:rPr lang="en-US" altLang="zh-CN" sz="1800" b="0" i="1" smtClean="0">
                            <a:latin typeface="Cambria Math" panose="02040503050406030204" pitchFamily="18" charset="0"/>
                            <a:cs typeface="Times" panose="02020603050405020304" pitchFamily="18" charset="0"/>
                          </a:rPr>
                          <m:t>0</m:t>
                        </m:r>
                      </m:sub>
                    </m:sSub>
                  </m:oMath>
                </a14:m>
                <a:r>
                  <a:rPr lang="en-US" altLang="zh-CN" sz="1800" dirty="0">
                    <a:latin typeface="Times" panose="02020603050405020304" pitchFamily="18" charset="0"/>
                    <a:cs typeface="Times" panose="02020603050405020304" pitchFamily="18" charset="0"/>
                  </a:rPr>
                  <a:t> in (60) by a weight factor known as the pinning gain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𝑏</m:t>
                        </m:r>
                      </m:e>
                      <m:sub>
                        <m:r>
                          <a:rPr lang="en-US" altLang="zh-CN" sz="1800" i="1">
                            <a:latin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 . The secondary voltage control problem is to find a distributed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𝑣</m:t>
                        </m:r>
                      </m:e>
                      <m:sub>
                        <m:r>
                          <a:rPr lang="en-US" altLang="zh-CN" sz="1800" i="1">
                            <a:latin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 in (57) such that DG output voltage magnitudes and their first derivatives synchronize to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b="1" i="1">
                            <a:latin typeface="Cambria Math" panose="02040503050406030204" pitchFamily="18" charset="0"/>
                            <a:cs typeface="Times" panose="02020603050405020304" pitchFamily="18" charset="0"/>
                          </a:rPr>
                          <m:t>𝒚</m:t>
                        </m:r>
                      </m:e>
                      <m:sub>
                        <m:r>
                          <a:rPr lang="en-US" altLang="zh-CN" sz="1800" i="1">
                            <a:latin typeface="Cambria Math" panose="02040503050406030204" pitchFamily="18" charset="0"/>
                            <a:cs typeface="Times" panose="02020603050405020304" pitchFamily="18" charset="0"/>
                          </a:rPr>
                          <m:t>0</m:t>
                        </m:r>
                      </m:sub>
                    </m:sSub>
                  </m:oMath>
                </a14:m>
                <a:r>
                  <a:rPr lang="en-US" altLang="zh-CN" sz="1800" dirty="0">
                    <a:latin typeface="Times" panose="02020603050405020304" pitchFamily="18" charset="0"/>
                    <a:cs typeface="Times" panose="02020603050405020304" pitchFamily="18" charset="0"/>
                  </a:rPr>
                  <a:t> in (60), that is,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b="1" i="1" smtClean="0">
                            <a:latin typeface="Cambria Math" panose="02040503050406030204" pitchFamily="18" charset="0"/>
                            <a:cs typeface="Times" panose="02020603050405020304" pitchFamily="18" charset="0"/>
                          </a:rPr>
                          <m:t>𝒚</m:t>
                        </m:r>
                      </m:e>
                      <m:sub>
                        <m:r>
                          <a:rPr lang="en-US" altLang="zh-CN" sz="1800" i="1">
                            <a:latin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 synchronizes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b="1" i="1">
                            <a:latin typeface="Cambria Math" panose="02040503050406030204" pitchFamily="18" charset="0"/>
                            <a:cs typeface="Times" panose="02020603050405020304" pitchFamily="18" charset="0"/>
                          </a:rPr>
                          <m:t>𝒚</m:t>
                        </m:r>
                      </m:e>
                      <m:sub>
                        <m:r>
                          <a:rPr lang="en-US" altLang="zh-CN" sz="1800" b="0" i="1" smtClean="0">
                            <a:latin typeface="Cambria Math" panose="02040503050406030204" pitchFamily="18" charset="0"/>
                            <a:cs typeface="Times" panose="02020603050405020304" pitchFamily="18" charset="0"/>
                          </a:rPr>
                          <m:t>0</m:t>
                        </m:r>
                      </m:sub>
                    </m:sSub>
                  </m:oMath>
                </a14:m>
                <a:r>
                  <a:rPr lang="en-US" altLang="zh-CN" sz="1800" dirty="0">
                    <a:latin typeface="Times" panose="02020603050405020304" pitchFamily="18" charset="0"/>
                    <a:cs typeface="Times" panose="02020603050405020304" pitchFamily="18" charset="0"/>
                  </a:rPr>
                  <a:t> for all </a:t>
                </a:r>
                <a14:m>
                  <m:oMath xmlns:m="http://schemas.openxmlformats.org/officeDocument/2006/math">
                    <m:r>
                      <a:rPr lang="en-US" altLang="zh-CN" sz="1800" i="1" dirty="0" smtClean="0">
                        <a:latin typeface="Cambria Math" panose="02040503050406030204" pitchFamily="18" charset="0"/>
                        <a:cs typeface="Times" panose="02020603050405020304" pitchFamily="18" charset="0"/>
                      </a:rPr>
                      <m:t>𝑖</m:t>
                    </m:r>
                  </m:oMath>
                </a14:m>
                <a:r>
                  <a:rPr lang="en-US" altLang="zh-CN" sz="1800" dirty="0">
                    <a:latin typeface="Times" panose="02020603050405020304" pitchFamily="18" charset="0"/>
                    <a:cs typeface="Times" panose="02020603050405020304" pitchFamily="18" charset="0"/>
                  </a:rPr>
                  <a:t>. </a:t>
                </a:r>
              </a:p>
            </p:txBody>
          </p:sp>
        </mc:Choice>
        <mc:Fallback xmlns="">
          <p:sp>
            <p:nvSpPr>
              <p:cNvPr id="10" name="TextBox 2">
                <a:extLst>
                  <a:ext uri="{FF2B5EF4-FFF2-40B4-BE49-F238E27FC236}">
                    <a16:creationId xmlns:a16="http://schemas.microsoft.com/office/drawing/2014/main" id="{5973813F-D952-4841-8F68-FE3FFB325B14}"/>
                  </a:ext>
                </a:extLst>
              </p:cNvPr>
              <p:cNvSpPr txBox="1">
                <a:spLocks noRot="1" noChangeAspect="1" noMove="1" noResize="1" noEditPoints="1" noAdjustHandles="1" noChangeArrowheads="1" noChangeShapeType="1" noTextEdit="1"/>
              </p:cNvSpPr>
              <p:nvPr/>
            </p:nvSpPr>
            <p:spPr>
              <a:xfrm>
                <a:off x="533400" y="706244"/>
                <a:ext cx="7924800" cy="4379469"/>
              </a:xfrm>
              <a:prstGeom prst="rect">
                <a:avLst/>
              </a:prstGeom>
              <a:blipFill>
                <a:blip r:embed="rId2"/>
                <a:stretch>
                  <a:fillRect l="-692" t="-836" r="-615" b="-975"/>
                </a:stretch>
              </a:blipFill>
            </p:spPr>
            <p:txBody>
              <a:bodyPr/>
              <a:lstStyle/>
              <a:p>
                <a:r>
                  <a:rPr lang="zh-CN" altLang="en-US">
                    <a:noFill/>
                  </a:rPr>
                  <a:t> </a:t>
                </a:r>
              </a:p>
            </p:txBody>
          </p:sp>
        </mc:Fallback>
      </mc:AlternateContent>
      <p:sp>
        <p:nvSpPr>
          <p:cNvPr id="7" name="文本框 14">
            <a:extLst>
              <a:ext uri="{FF2B5EF4-FFF2-40B4-BE49-F238E27FC236}">
                <a16:creationId xmlns:a16="http://schemas.microsoft.com/office/drawing/2014/main" id="{47219FE6-337F-4825-8678-58C61E6821C9}"/>
              </a:ext>
            </a:extLst>
          </p:cNvPr>
          <p:cNvSpPr txBox="1"/>
          <p:nvPr/>
        </p:nvSpPr>
        <p:spPr>
          <a:xfrm>
            <a:off x="7947169" y="1066800"/>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(59)</a:t>
            </a:r>
            <a:endParaRPr lang="zh-CN" altLang="en-US" sz="1800" dirty="0">
              <a:latin typeface="Times" panose="02020603050405020304" pitchFamily="18" charset="0"/>
              <a:cs typeface="Times" panose="02020603050405020304" pitchFamily="18" charset="0"/>
            </a:endParaRPr>
          </a:p>
        </p:txBody>
      </p:sp>
      <p:sp>
        <p:nvSpPr>
          <p:cNvPr id="12" name="文本框 14">
            <a:extLst>
              <a:ext uri="{FF2B5EF4-FFF2-40B4-BE49-F238E27FC236}">
                <a16:creationId xmlns:a16="http://schemas.microsoft.com/office/drawing/2014/main" id="{D5AEA5C1-CC3C-4570-8253-3C3A178DB74D}"/>
              </a:ext>
            </a:extLst>
          </p:cNvPr>
          <p:cNvSpPr txBox="1"/>
          <p:nvPr/>
        </p:nvSpPr>
        <p:spPr>
          <a:xfrm>
            <a:off x="7947169" y="2286000"/>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(60)</a:t>
            </a:r>
            <a:endParaRPr lang="zh-CN" alt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1277462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56</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9437406"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Distributed </a:t>
            </a:r>
            <a:r>
              <a:rPr lang="en-US" altLang="zh-CN" sz="2800" kern="0" dirty="0">
                <a:latin typeface="Times New Roman" panose="02020603050405020304" pitchFamily="18" charset="0"/>
                <a:cs typeface="Times New Roman" panose="02020603050405020304" pitchFamily="18" charset="0"/>
              </a:rPr>
              <a:t>Secondary Voltage Control: Feedback linearization</a:t>
            </a:r>
            <a:endParaRPr lang="en-US" sz="2800" kern="0" dirty="0"/>
          </a:p>
        </p:txBody>
      </p:sp>
      <mc:AlternateContent xmlns:mc="http://schemas.openxmlformats.org/markup-compatibility/2006" xmlns:a14="http://schemas.microsoft.com/office/drawing/2010/main">
        <mc:Choice Requires="a14">
          <p:sp>
            <p:nvSpPr>
              <p:cNvPr id="10" name="TextBox 2">
                <a:extLst>
                  <a:ext uri="{FF2B5EF4-FFF2-40B4-BE49-F238E27FC236}">
                    <a16:creationId xmlns:a16="http://schemas.microsoft.com/office/drawing/2014/main" id="{5973813F-D952-4841-8F68-FE3FFB325B14}"/>
                  </a:ext>
                </a:extLst>
              </p:cNvPr>
              <p:cNvSpPr txBox="1"/>
              <p:nvPr/>
            </p:nvSpPr>
            <p:spPr>
              <a:xfrm>
                <a:off x="533400" y="706244"/>
                <a:ext cx="7924800" cy="5346528"/>
              </a:xfrm>
              <a:prstGeom prst="rect">
                <a:avLst/>
              </a:prstGeom>
              <a:noFill/>
            </p:spPr>
            <p:txBody>
              <a:bodyPr wrap="square" rtlCol="0">
                <a:spAutoFit/>
              </a:bodyPr>
              <a:lstStyle/>
              <a:p>
                <a:pPr algn="just">
                  <a:spcAft>
                    <a:spcPts val="600"/>
                  </a:spcAft>
                  <a:buClr>
                    <a:srgbClr val="FF0000"/>
                  </a:buClr>
                </a:pPr>
                <a:r>
                  <a:rPr lang="en-US" altLang="zh-CN" sz="1800" dirty="0">
                    <a:latin typeface="Times" panose="02020603050405020304" pitchFamily="18" charset="0"/>
                    <a:cs typeface="Times" panose="02020603050405020304" pitchFamily="18" charset="0"/>
                  </a:rPr>
                  <a:t>To solve this problem, the cooperative team objectives are expressed in terms of the local neighborhood tracking error</a:t>
                </a:r>
              </a:p>
              <a:p>
                <a:pPr algn="just">
                  <a:spcAft>
                    <a:spcPts val="600"/>
                  </a:spcAft>
                  <a:buClr>
                    <a:srgbClr val="FF0000"/>
                  </a:buClr>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cs typeface="Times" panose="02020603050405020304" pitchFamily="18" charset="0"/>
                            </a:rPr>
                          </m:ctrlPr>
                        </m:sSubPr>
                        <m:e>
                          <m:r>
                            <a:rPr lang="en-US" altLang="zh-CN" sz="1800" b="1" i="1" smtClean="0">
                              <a:latin typeface="Cambria Math" panose="02040503050406030204" pitchFamily="18" charset="0"/>
                              <a:cs typeface="Times" panose="02020603050405020304" pitchFamily="18" charset="0"/>
                            </a:rPr>
                            <m:t>𝒆</m:t>
                          </m:r>
                        </m:e>
                        <m:sub>
                          <m:r>
                            <a:rPr lang="en-US" altLang="zh-CN" sz="1800" b="0" i="1" smtClean="0">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nary>
                        <m:naryPr>
                          <m:chr m:val="∑"/>
                          <m:supHide m:val="on"/>
                          <m:ctrlPr>
                            <a:rPr lang="en-US" altLang="zh-CN" sz="1800" i="1" smtClean="0">
                              <a:latin typeface="Cambria Math" panose="02040503050406030204" pitchFamily="18" charset="0"/>
                              <a:cs typeface="Times" panose="02020603050405020304" pitchFamily="18" charset="0"/>
                            </a:rPr>
                          </m:ctrlPr>
                        </m:naryPr>
                        <m:sub>
                          <m:r>
                            <m:rPr>
                              <m:brk m:alnAt="7"/>
                            </m:rPr>
                            <a:rPr lang="en-US" altLang="zh-CN" sz="1800" b="0" i="1" smtClean="0">
                              <a:latin typeface="Cambria Math" panose="02040503050406030204" pitchFamily="18" charset="0"/>
                              <a:cs typeface="Times" panose="02020603050405020304" pitchFamily="18" charset="0"/>
                            </a:rPr>
                            <m:t>𝑗</m:t>
                          </m:r>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m:t>
                          </m:r>
                          <m:sSub>
                            <m:sSubPr>
                              <m:ctrlPr>
                                <a:rPr lang="en-US" altLang="zh-CN" sz="1800" b="0" i="1" smtClean="0">
                                  <a:latin typeface="Cambria Math" panose="02040503050406030204" pitchFamily="18" charset="0"/>
                                  <a:ea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𝑁</m:t>
                              </m:r>
                            </m:e>
                            <m:sub>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𝑖</m:t>
                              </m:r>
                            </m:sub>
                          </m:sSub>
                        </m:sub>
                        <m:sup/>
                        <m:e>
                          <m:sSub>
                            <m:sSubPr>
                              <m:ctrlPr>
                                <a:rPr lang="en-US" altLang="zh-CN" sz="180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𝑎</m:t>
                              </m:r>
                            </m:e>
                            <m:sub>
                              <m:r>
                                <a:rPr lang="en-US" altLang="zh-CN" sz="1800" b="0" i="1" smtClean="0">
                                  <a:latin typeface="Cambria Math" panose="02040503050406030204" pitchFamily="18" charset="0"/>
                                  <a:cs typeface="Times" panose="02020603050405020304" pitchFamily="18" charset="0"/>
                                </a:rPr>
                                <m:t>𝑖𝑗</m:t>
                              </m:r>
                            </m:sub>
                          </m:sSub>
                          <m:d>
                            <m:dPr>
                              <m:ctrlPr>
                                <a:rPr lang="en-US" altLang="zh-CN" sz="1800" i="1" smtClean="0">
                                  <a:latin typeface="Cambria Math" panose="02040503050406030204" pitchFamily="18" charset="0"/>
                                  <a:cs typeface="Times" panose="02020603050405020304" pitchFamily="18" charset="0"/>
                                </a:rPr>
                              </m:ctrlPr>
                            </m:dPr>
                            <m:e>
                              <m:sSub>
                                <m:sSubPr>
                                  <m:ctrlPr>
                                    <a:rPr lang="en-US" altLang="zh-CN" sz="1800" i="1" smtClean="0">
                                      <a:latin typeface="Cambria Math" panose="02040503050406030204" pitchFamily="18" charset="0"/>
                                      <a:cs typeface="Times" panose="02020603050405020304" pitchFamily="18" charset="0"/>
                                    </a:rPr>
                                  </m:ctrlPr>
                                </m:sSubPr>
                                <m:e>
                                  <m:r>
                                    <a:rPr lang="en-US" altLang="zh-CN" sz="1800" b="1" i="1" smtClean="0">
                                      <a:latin typeface="Cambria Math" panose="02040503050406030204" pitchFamily="18" charset="0"/>
                                      <a:cs typeface="Times" panose="02020603050405020304" pitchFamily="18" charset="0"/>
                                    </a:rPr>
                                    <m:t>𝒚</m:t>
                                  </m:r>
                                </m:e>
                                <m:sub>
                                  <m:r>
                                    <a:rPr lang="en-US" altLang="zh-CN" sz="1800" b="0" i="1" smtClean="0">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sSub>
                                <m:sSubPr>
                                  <m:ctrlPr>
                                    <a:rPr lang="en-US" altLang="zh-CN" sz="1800" i="1">
                                      <a:latin typeface="Cambria Math" panose="02040503050406030204" pitchFamily="18" charset="0"/>
                                      <a:cs typeface="Times" panose="02020603050405020304" pitchFamily="18" charset="0"/>
                                    </a:rPr>
                                  </m:ctrlPr>
                                </m:sSubPr>
                                <m:e>
                                  <m:r>
                                    <a:rPr lang="en-US" altLang="zh-CN" sz="1800" b="1" i="1" smtClean="0">
                                      <a:latin typeface="Cambria Math" panose="02040503050406030204" pitchFamily="18" charset="0"/>
                                      <a:cs typeface="Times" panose="02020603050405020304" pitchFamily="18" charset="0"/>
                                    </a:rPr>
                                    <m:t>𝒚</m:t>
                                  </m:r>
                                </m:e>
                                <m:sub>
                                  <m:r>
                                    <a:rPr lang="en-US" altLang="zh-CN" sz="1800" b="0" i="1" smtClean="0">
                                      <a:latin typeface="Cambria Math" panose="02040503050406030204" pitchFamily="18" charset="0"/>
                                      <a:cs typeface="Times" panose="02020603050405020304" pitchFamily="18" charset="0"/>
                                    </a:rPr>
                                    <m:t>𝑗</m:t>
                                  </m:r>
                                </m:sub>
                              </m:sSub>
                            </m:e>
                          </m:d>
                        </m:e>
                      </m:nary>
                      <m:r>
                        <a:rPr lang="en-US" altLang="zh-CN" sz="1800" b="0" i="1" smtClean="0">
                          <a:latin typeface="Cambria Math" panose="02040503050406030204" pitchFamily="18" charset="0"/>
                          <a:cs typeface="Times" panose="02020603050405020304" pitchFamily="18" charset="0"/>
                        </a:rPr>
                        <m:t>+</m:t>
                      </m:r>
                      <m:sSub>
                        <m:sSubPr>
                          <m:ctrlPr>
                            <a:rPr lang="en-US" altLang="zh-CN" sz="1800" b="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𝑏</m:t>
                          </m:r>
                        </m:e>
                        <m:sub>
                          <m:r>
                            <a:rPr lang="en-US" altLang="zh-CN" sz="1800" b="0" i="1" smtClean="0">
                              <a:latin typeface="Cambria Math" panose="02040503050406030204" pitchFamily="18" charset="0"/>
                              <a:cs typeface="Times" panose="02020603050405020304" pitchFamily="18" charset="0"/>
                            </a:rPr>
                            <m:t>𝑖</m:t>
                          </m:r>
                        </m:sub>
                      </m:sSub>
                      <m:d>
                        <m:dPr>
                          <m:ctrlPr>
                            <a:rPr lang="en-US" altLang="zh-CN" sz="1800" b="0" i="1" smtClean="0">
                              <a:latin typeface="Cambria Math" panose="02040503050406030204" pitchFamily="18" charset="0"/>
                              <a:cs typeface="Times" panose="02020603050405020304" pitchFamily="18" charset="0"/>
                            </a:rPr>
                          </m:ctrlPr>
                        </m:dPr>
                        <m:e>
                          <m:sSub>
                            <m:sSubPr>
                              <m:ctrlPr>
                                <a:rPr lang="en-US" altLang="zh-CN" sz="1800" i="1">
                                  <a:latin typeface="Cambria Math" panose="02040503050406030204" pitchFamily="18" charset="0"/>
                                  <a:cs typeface="Times" panose="02020603050405020304" pitchFamily="18" charset="0"/>
                                </a:rPr>
                              </m:ctrlPr>
                            </m:sSubPr>
                            <m:e>
                              <m:r>
                                <a:rPr lang="en-US" altLang="zh-CN" sz="1800" b="1" i="1" smtClean="0">
                                  <a:latin typeface="Cambria Math" panose="02040503050406030204" pitchFamily="18" charset="0"/>
                                  <a:cs typeface="Times" panose="02020603050405020304" pitchFamily="18" charset="0"/>
                                </a:rPr>
                                <m:t>𝒚</m:t>
                              </m:r>
                            </m:e>
                            <m:sub>
                              <m:r>
                                <a:rPr lang="en-US" altLang="zh-CN" sz="1800" i="1">
                                  <a:latin typeface="Cambria Math" panose="02040503050406030204" pitchFamily="18" charset="0"/>
                                  <a:cs typeface="Times" panose="02020603050405020304" pitchFamily="18" charset="0"/>
                                </a:rPr>
                                <m:t>𝑖</m:t>
                              </m:r>
                            </m:sub>
                          </m:sSub>
                          <m:r>
                            <a:rPr lang="en-US" altLang="zh-CN" sz="1800" i="1">
                              <a:latin typeface="Cambria Math" panose="02040503050406030204" pitchFamily="18" charset="0"/>
                              <a:cs typeface="Times" panose="02020603050405020304" pitchFamily="18" charset="0"/>
                            </a:rPr>
                            <m:t>−</m:t>
                          </m:r>
                          <m:sSub>
                            <m:sSubPr>
                              <m:ctrlPr>
                                <a:rPr lang="en-US" altLang="zh-CN" sz="1800" i="1">
                                  <a:latin typeface="Cambria Math" panose="02040503050406030204" pitchFamily="18" charset="0"/>
                                  <a:cs typeface="Times" panose="02020603050405020304" pitchFamily="18" charset="0"/>
                                </a:rPr>
                              </m:ctrlPr>
                            </m:sSubPr>
                            <m:e>
                              <m:r>
                                <a:rPr lang="en-US" altLang="zh-CN" sz="1800" b="1" i="1" smtClean="0">
                                  <a:latin typeface="Cambria Math" panose="02040503050406030204" pitchFamily="18" charset="0"/>
                                  <a:cs typeface="Times" panose="02020603050405020304" pitchFamily="18" charset="0"/>
                                </a:rPr>
                                <m:t>𝒚</m:t>
                              </m:r>
                            </m:e>
                            <m:sub>
                              <m:r>
                                <a:rPr lang="en-US" altLang="zh-CN" sz="1800" b="0" i="1" smtClean="0">
                                  <a:latin typeface="Cambria Math" panose="02040503050406030204" pitchFamily="18" charset="0"/>
                                  <a:cs typeface="Times" panose="02020603050405020304" pitchFamily="18" charset="0"/>
                                </a:rPr>
                                <m:t>0</m:t>
                              </m:r>
                            </m:sub>
                          </m:sSub>
                        </m:e>
                      </m:d>
                      <m:r>
                        <a:rPr lang="en-US" altLang="zh-CN" sz="1800" b="0" i="1" smtClean="0">
                          <a:latin typeface="Cambria Math" panose="02040503050406030204" pitchFamily="18" charset="0"/>
                          <a:cs typeface="Times" panose="02020603050405020304" pitchFamily="18" charset="0"/>
                        </a:rPr>
                        <m:t>,</m:t>
                      </m:r>
                    </m:oMath>
                  </m:oMathPara>
                </a14:m>
                <a:endParaRPr lang="en-US" altLang="zh-CN" sz="1800" dirty="0">
                  <a:latin typeface="Times" panose="02020603050405020304" pitchFamily="18" charset="0"/>
                  <a:cs typeface="Times" panose="02020603050405020304" pitchFamily="18" charset="0"/>
                </a:endParaRPr>
              </a:p>
              <a:p>
                <a:pPr algn="just">
                  <a:spcAft>
                    <a:spcPts val="600"/>
                  </a:spcAft>
                  <a:buClr>
                    <a:srgbClr val="FF0000"/>
                  </a:buClr>
                </a:pPr>
                <a:r>
                  <a:rPr lang="en-US" altLang="zh-CN" sz="1800" dirty="0">
                    <a:latin typeface="Times" panose="02020603050405020304" pitchFamily="18" charset="0"/>
                    <a:cs typeface="Times" panose="02020603050405020304" pitchFamily="18" charset="0"/>
                  </a:rPr>
                  <a:t>where </a:t>
                </a:r>
                <a14:m>
                  <m:oMath xmlns:m="http://schemas.openxmlformats.org/officeDocument/2006/math">
                    <m:sSub>
                      <m:sSubPr>
                        <m:ctrlPr>
                          <a:rPr lang="en-US" altLang="zh-CN" sz="1800" i="1">
                            <a:latin typeface="Cambria Math" panose="02040503050406030204" pitchFamily="18" charset="0"/>
                            <a:ea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ea typeface="Cambria Math" panose="02040503050406030204" pitchFamily="18" charset="0"/>
                            <a:cs typeface="Times" panose="02020603050405020304" pitchFamily="18" charset="0"/>
                          </a:rPr>
                          <m:t>𝑁</m:t>
                        </m:r>
                      </m:e>
                      <m:sub>
                        <m:r>
                          <a:rPr lang="en-US" altLang="zh-CN" sz="1800" i="1">
                            <a:latin typeface="Cambria Math" panose="02040503050406030204" pitchFamily="18" charset="0"/>
                            <a:ea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 denotes the set of DGs neighboring the </a:t>
                </a:r>
                <a14:m>
                  <m:oMath xmlns:m="http://schemas.openxmlformats.org/officeDocument/2006/math">
                    <m:r>
                      <a:rPr lang="en-US" altLang="zh-CN" sz="1800" i="1" dirty="0" smtClean="0">
                        <a:latin typeface="Cambria Math" panose="02040503050406030204" pitchFamily="18" charset="0"/>
                        <a:cs typeface="Times" panose="02020603050405020304" pitchFamily="18" charset="0"/>
                      </a:rPr>
                      <m:t>𝑖</m:t>
                    </m:r>
                  </m:oMath>
                </a14:m>
                <a:r>
                  <a:rPr lang="en-US" altLang="zh-CN" sz="1800" dirty="0" err="1">
                    <a:latin typeface="Times" panose="02020603050405020304" pitchFamily="18" charset="0"/>
                    <a:cs typeface="Times" panose="02020603050405020304" pitchFamily="18" charset="0"/>
                  </a:rPr>
                  <a:t>th</a:t>
                </a:r>
                <a:r>
                  <a:rPr lang="en-US" altLang="zh-CN" sz="1800" dirty="0">
                    <a:latin typeface="Times" panose="02020603050405020304" pitchFamily="18" charset="0"/>
                    <a:cs typeface="Times" panose="02020603050405020304" pitchFamily="18" charset="0"/>
                  </a:rPr>
                  <a:t> DG, and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𝑎</m:t>
                        </m:r>
                      </m:e>
                      <m:sub>
                        <m:r>
                          <a:rPr lang="en-US" altLang="zh-CN" sz="1800" i="1">
                            <a:latin typeface="Cambria Math" panose="02040503050406030204" pitchFamily="18" charset="0"/>
                            <a:cs typeface="Times" panose="02020603050405020304" pitchFamily="18" charset="0"/>
                          </a:rPr>
                          <m:t>𝑖𝑗</m:t>
                        </m:r>
                      </m:sub>
                    </m:sSub>
                  </m:oMath>
                </a14:m>
                <a:r>
                  <a:rPr lang="en-US" altLang="zh-CN" sz="1800" dirty="0">
                    <a:latin typeface="Times" panose="02020603050405020304" pitchFamily="18" charset="0"/>
                    <a:cs typeface="Times" panose="02020603050405020304" pitchFamily="18" charset="0"/>
                  </a:rPr>
                  <a:t> denotes the elements of the communication digraph adjacency matrix. The pinning gain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𝑏</m:t>
                        </m:r>
                      </m:e>
                      <m:sub>
                        <m:r>
                          <a:rPr lang="en-US" altLang="zh-CN" sz="1800" i="1">
                            <a:latin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 is nonzero for only one DG. For a microgrid including </a:t>
                </a:r>
                <a14:m>
                  <m:oMath xmlns:m="http://schemas.openxmlformats.org/officeDocument/2006/math">
                    <m:r>
                      <a:rPr lang="en-US" altLang="zh-CN" sz="1800" i="1" dirty="0" smtClean="0">
                        <a:latin typeface="Cambria Math" panose="02040503050406030204" pitchFamily="18" charset="0"/>
                        <a:cs typeface="Times" panose="02020603050405020304" pitchFamily="18" charset="0"/>
                      </a:rPr>
                      <m:t>𝑁</m:t>
                    </m:r>
                  </m:oMath>
                </a14:m>
                <a:r>
                  <a:rPr lang="en-US" altLang="zh-CN" sz="1800" dirty="0">
                    <a:latin typeface="Times" panose="02020603050405020304" pitchFamily="18" charset="0"/>
                    <a:cs typeface="Times" panose="02020603050405020304" pitchFamily="18" charset="0"/>
                  </a:rPr>
                  <a:t> DGs, the global error vector for graph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𝐺</m:t>
                        </m:r>
                      </m:e>
                      <m:sub>
                        <m:r>
                          <a:rPr lang="en-US" altLang="zh-CN" sz="1800" i="1">
                            <a:latin typeface="Cambria Math" panose="02040503050406030204" pitchFamily="18" charset="0"/>
                            <a:cs typeface="Times" panose="02020603050405020304" pitchFamily="18" charset="0"/>
                          </a:rPr>
                          <m:t>𝑟</m:t>
                        </m:r>
                      </m:sub>
                    </m:sSub>
                  </m:oMath>
                </a14:m>
                <a:r>
                  <a:rPr lang="en-US" altLang="zh-CN" sz="1800" dirty="0">
                    <a:latin typeface="Times" panose="02020603050405020304" pitchFamily="18" charset="0"/>
                    <a:cs typeface="Times" panose="02020603050405020304" pitchFamily="18" charset="0"/>
                  </a:rPr>
                  <a:t> is written from (61) as</a:t>
                </a:r>
              </a:p>
              <a:p>
                <a:pPr algn="just">
                  <a:spcAft>
                    <a:spcPts val="600"/>
                  </a:spcAft>
                  <a:buClr>
                    <a:srgbClr val="FF0000"/>
                  </a:buClr>
                </a:pPr>
                <a14:m>
                  <m:oMathPara xmlns:m="http://schemas.openxmlformats.org/officeDocument/2006/math">
                    <m:oMathParaPr>
                      <m:jc m:val="centerGroup"/>
                    </m:oMathParaPr>
                    <m:oMath xmlns:m="http://schemas.openxmlformats.org/officeDocument/2006/math">
                      <m:r>
                        <a:rPr lang="en-US" altLang="zh-CN" sz="1800" b="1" i="1" smtClean="0">
                          <a:latin typeface="Cambria Math" panose="02040503050406030204" pitchFamily="18" charset="0"/>
                          <a:cs typeface="Times" panose="02020603050405020304" pitchFamily="18" charset="0"/>
                        </a:rPr>
                        <m:t>𝒆</m:t>
                      </m:r>
                      <m:r>
                        <a:rPr lang="en-US" altLang="zh-CN" sz="1800" b="1" i="1" smtClean="0">
                          <a:latin typeface="Cambria Math" panose="02040503050406030204" pitchFamily="18" charset="0"/>
                          <a:cs typeface="Times" panose="02020603050405020304" pitchFamily="18" charset="0"/>
                        </a:rPr>
                        <m:t>=</m:t>
                      </m:r>
                      <m:d>
                        <m:dPr>
                          <m:begChr m:val="["/>
                          <m:endChr m:val="]"/>
                          <m:ctrlPr>
                            <a:rPr lang="en-US" altLang="zh-CN" sz="1800" b="1" i="1" smtClean="0">
                              <a:latin typeface="Cambria Math" panose="02040503050406030204" pitchFamily="18" charset="0"/>
                              <a:cs typeface="Times" panose="02020603050405020304" pitchFamily="18" charset="0"/>
                            </a:rPr>
                          </m:ctrlPr>
                        </m:dPr>
                        <m:e>
                          <m:d>
                            <m:dPr>
                              <m:ctrlPr>
                                <a:rPr lang="en-US" altLang="zh-CN" sz="1800" b="1" i="1" smtClean="0">
                                  <a:latin typeface="Cambria Math" panose="02040503050406030204" pitchFamily="18" charset="0"/>
                                  <a:cs typeface="Times" panose="02020603050405020304" pitchFamily="18" charset="0"/>
                                </a:rPr>
                              </m:ctrlPr>
                            </m:dPr>
                            <m:e>
                              <m:r>
                                <a:rPr lang="en-US" altLang="zh-CN" sz="1800" b="0" i="1" smtClean="0">
                                  <a:latin typeface="Cambria Math" panose="02040503050406030204" pitchFamily="18" charset="0"/>
                                  <a:cs typeface="Times" panose="02020603050405020304" pitchFamily="18" charset="0"/>
                                </a:rPr>
                                <m:t>𝐿</m:t>
                              </m:r>
                              <m:r>
                                <a:rPr lang="en-US" altLang="zh-CN" sz="1800" b="0" i="1" smtClean="0">
                                  <a:latin typeface="Cambria Math" panose="02040503050406030204" pitchFamily="18" charset="0"/>
                                  <a:cs typeface="Times" panose="02020603050405020304" pitchFamily="18" charset="0"/>
                                </a:rPr>
                                <m:t>+</m:t>
                              </m:r>
                              <m:r>
                                <a:rPr lang="en-US" altLang="zh-CN" sz="1800" b="0" i="1" smtClean="0">
                                  <a:latin typeface="Cambria Math" panose="02040503050406030204" pitchFamily="18" charset="0"/>
                                  <a:cs typeface="Times" panose="02020603050405020304" pitchFamily="18" charset="0"/>
                                </a:rPr>
                                <m:t>𝐵</m:t>
                              </m:r>
                            </m:e>
                          </m:d>
                          <m:r>
                            <a:rPr lang="en-US" altLang="zh-CN" sz="1800" b="1" i="1" smtClean="0">
                              <a:latin typeface="Cambria Math" panose="02040503050406030204" pitchFamily="18" charset="0"/>
                              <a:ea typeface="Cambria Math" panose="02040503050406030204" pitchFamily="18" charset="0"/>
                              <a:cs typeface="Times" panose="02020603050405020304" pitchFamily="18" charset="0"/>
                            </a:rPr>
                            <m:t>⊗</m:t>
                          </m:r>
                          <m:sSub>
                            <m:sSubPr>
                              <m:ctrlPr>
                                <a:rPr lang="en-US" altLang="zh-CN" sz="1800" i="1" smtClean="0">
                                  <a:latin typeface="Cambria Math" panose="02040503050406030204" pitchFamily="18" charset="0"/>
                                  <a:ea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𝐼</m:t>
                              </m:r>
                            </m:e>
                            <m:sub>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2</m:t>
                              </m:r>
                            </m:sub>
                          </m:sSub>
                        </m:e>
                      </m:d>
                      <m:d>
                        <m:dPr>
                          <m:ctrlPr>
                            <a:rPr lang="en-US" altLang="zh-CN" sz="1800" b="1" i="1" smtClean="0">
                              <a:latin typeface="Cambria Math" panose="02040503050406030204" pitchFamily="18" charset="0"/>
                              <a:cs typeface="Times" panose="02020603050405020304" pitchFamily="18" charset="0"/>
                            </a:rPr>
                          </m:ctrlPr>
                        </m:dPr>
                        <m:e>
                          <m:r>
                            <a:rPr lang="en-US" altLang="zh-CN" sz="1800" b="0" i="1" smtClean="0">
                              <a:latin typeface="Cambria Math" panose="02040503050406030204" pitchFamily="18" charset="0"/>
                              <a:cs typeface="Times" panose="02020603050405020304" pitchFamily="18" charset="0"/>
                            </a:rPr>
                            <m:t>𝑌</m:t>
                          </m:r>
                          <m:r>
                            <a:rPr lang="en-US" altLang="zh-CN" sz="1800" b="0" i="1" smtClean="0">
                              <a:latin typeface="Cambria Math" panose="02040503050406030204" pitchFamily="18" charset="0"/>
                              <a:cs typeface="Times" panose="02020603050405020304" pitchFamily="18" charset="0"/>
                            </a:rPr>
                            <m:t>−</m:t>
                          </m:r>
                          <m:sSub>
                            <m:sSubPr>
                              <m:ctrlPr>
                                <a:rPr lang="en-US" altLang="zh-CN" sz="1800" b="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𝑌</m:t>
                              </m:r>
                            </m:e>
                            <m:sub>
                              <m:r>
                                <a:rPr lang="en-US" altLang="zh-CN" sz="1800" b="0" i="1" smtClean="0">
                                  <a:latin typeface="Cambria Math" panose="02040503050406030204" pitchFamily="18" charset="0"/>
                                  <a:cs typeface="Times" panose="02020603050405020304" pitchFamily="18" charset="0"/>
                                </a:rPr>
                                <m:t>0</m:t>
                              </m:r>
                            </m:sub>
                          </m:sSub>
                        </m:e>
                      </m:d>
                      <m:r>
                        <a:rPr lang="en-US" altLang="zh-CN" sz="1800" b="1" i="1" smtClean="0">
                          <a:latin typeface="Cambria Math" panose="02040503050406030204" pitchFamily="18" charset="0"/>
                          <a:ea typeface="Cambria Math" panose="02040503050406030204" pitchFamily="18" charset="0"/>
                          <a:cs typeface="Times" panose="02020603050405020304" pitchFamily="18" charset="0"/>
                        </a:rPr>
                        <m:t>≡</m:t>
                      </m:r>
                      <m:d>
                        <m:dPr>
                          <m:begChr m:val="["/>
                          <m:endChr m:val="]"/>
                          <m:ctrlPr>
                            <a:rPr lang="en-US" altLang="zh-CN" sz="1800" b="1" i="1">
                              <a:latin typeface="Cambria Math" panose="02040503050406030204" pitchFamily="18" charset="0"/>
                              <a:cs typeface="Times" panose="02020603050405020304" pitchFamily="18" charset="0"/>
                            </a:rPr>
                          </m:ctrlPr>
                        </m:dPr>
                        <m:e>
                          <m:d>
                            <m:dPr>
                              <m:ctrlPr>
                                <a:rPr lang="en-US" altLang="zh-CN" sz="1800" b="1" i="1">
                                  <a:latin typeface="Cambria Math" panose="02040503050406030204" pitchFamily="18" charset="0"/>
                                  <a:cs typeface="Times" panose="02020603050405020304" pitchFamily="18" charset="0"/>
                                </a:rPr>
                              </m:ctrlPr>
                            </m:dPr>
                            <m:e>
                              <m:r>
                                <a:rPr lang="en-US" altLang="zh-CN" sz="1800" i="1">
                                  <a:latin typeface="Cambria Math" panose="02040503050406030204" pitchFamily="18" charset="0"/>
                                  <a:cs typeface="Times" panose="02020603050405020304" pitchFamily="18" charset="0"/>
                                </a:rPr>
                                <m:t>𝐿</m:t>
                              </m:r>
                              <m:r>
                                <a:rPr lang="en-US" altLang="zh-CN" sz="1800" i="1">
                                  <a:latin typeface="Cambria Math" panose="02040503050406030204" pitchFamily="18" charset="0"/>
                                  <a:cs typeface="Times" panose="02020603050405020304" pitchFamily="18" charset="0"/>
                                </a:rPr>
                                <m:t>+</m:t>
                              </m:r>
                              <m:r>
                                <a:rPr lang="en-US" altLang="zh-CN" sz="1800" i="1">
                                  <a:latin typeface="Cambria Math" panose="02040503050406030204" pitchFamily="18" charset="0"/>
                                  <a:cs typeface="Times" panose="02020603050405020304" pitchFamily="18" charset="0"/>
                                </a:rPr>
                                <m:t>𝐵</m:t>
                              </m:r>
                            </m:e>
                          </m:d>
                          <m:r>
                            <a:rPr lang="en-US" altLang="zh-CN" sz="1800" b="1" i="1">
                              <a:latin typeface="Cambria Math" panose="02040503050406030204" pitchFamily="18" charset="0"/>
                              <a:ea typeface="Cambria Math" panose="02040503050406030204" pitchFamily="18" charset="0"/>
                              <a:cs typeface="Times" panose="02020603050405020304" pitchFamily="18" charset="0"/>
                            </a:rPr>
                            <m:t>⊗</m:t>
                          </m:r>
                          <m:sSub>
                            <m:sSubPr>
                              <m:ctrlPr>
                                <a:rPr lang="en-US" altLang="zh-CN" sz="1800" i="1">
                                  <a:latin typeface="Cambria Math" panose="02040503050406030204" pitchFamily="18" charset="0"/>
                                  <a:ea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ea typeface="Cambria Math" panose="02040503050406030204" pitchFamily="18" charset="0"/>
                                  <a:cs typeface="Times" panose="02020603050405020304" pitchFamily="18" charset="0"/>
                                </a:rPr>
                                <m:t>𝐼</m:t>
                              </m:r>
                            </m:e>
                            <m:sub>
                              <m:r>
                                <a:rPr lang="en-US" altLang="zh-CN" sz="1800" i="1">
                                  <a:latin typeface="Cambria Math" panose="02040503050406030204" pitchFamily="18" charset="0"/>
                                  <a:ea typeface="Cambria Math" panose="02040503050406030204" pitchFamily="18" charset="0"/>
                                  <a:cs typeface="Times" panose="02020603050405020304" pitchFamily="18" charset="0"/>
                                </a:rPr>
                                <m:t>2</m:t>
                              </m:r>
                            </m:sub>
                          </m:sSub>
                        </m:e>
                      </m:d>
                      <m:r>
                        <a:rPr lang="zh-CN" altLang="en-US" sz="1800" b="1" i="1" smtClean="0">
                          <a:latin typeface="Cambria Math" panose="02040503050406030204" pitchFamily="18" charset="0"/>
                          <a:ea typeface="Cambria Math" panose="02040503050406030204" pitchFamily="18" charset="0"/>
                          <a:cs typeface="Times" panose="02020603050405020304" pitchFamily="18" charset="0"/>
                        </a:rPr>
                        <m:t>𝜹</m:t>
                      </m:r>
                      <m:r>
                        <a:rPr lang="en-US" altLang="zh-CN" sz="1800" b="1" i="1" smtClean="0">
                          <a:latin typeface="Cambria Math" panose="02040503050406030204" pitchFamily="18" charset="0"/>
                          <a:ea typeface="Cambria Math" panose="02040503050406030204" pitchFamily="18" charset="0"/>
                          <a:cs typeface="Times" panose="02020603050405020304" pitchFamily="18" charset="0"/>
                        </a:rPr>
                        <m:t>,</m:t>
                      </m:r>
                    </m:oMath>
                  </m:oMathPara>
                </a14:m>
                <a:endParaRPr lang="en-US" altLang="zh-CN" sz="1800" b="1" dirty="0">
                  <a:latin typeface="Times" panose="02020603050405020304" pitchFamily="18" charset="0"/>
                  <a:cs typeface="Times" panose="02020603050405020304" pitchFamily="18" charset="0"/>
                </a:endParaRPr>
              </a:p>
              <a:p>
                <a:pPr algn="just">
                  <a:spcAft>
                    <a:spcPts val="600"/>
                  </a:spcAft>
                  <a:buClr>
                    <a:srgbClr val="FF0000"/>
                  </a:buClr>
                </a:pPr>
                <a:r>
                  <a:rPr lang="en-US" altLang="zh-CN" sz="1800" dirty="0">
                    <a:latin typeface="Times" panose="02020603050405020304" pitchFamily="18" charset="0"/>
                    <a:cs typeface="Times" panose="02020603050405020304" pitchFamily="18" charset="0"/>
                  </a:rPr>
                  <a:t>where </a:t>
                </a:r>
                <a14:m>
                  <m:oMath xmlns:m="http://schemas.openxmlformats.org/officeDocument/2006/math">
                    <m:r>
                      <a:rPr lang="en-US" altLang="zh-CN" sz="1800" b="0" i="1" smtClean="0">
                        <a:latin typeface="Cambria Math" panose="02040503050406030204" pitchFamily="18" charset="0"/>
                        <a:cs typeface="Times" panose="02020603050405020304" pitchFamily="18" charset="0"/>
                      </a:rPr>
                      <m:t>𝑌</m:t>
                    </m:r>
                    <m:r>
                      <a:rPr lang="en-US" altLang="zh-CN" sz="1800" b="0" i="1" smtClean="0">
                        <a:latin typeface="Cambria Math" panose="02040503050406030204" pitchFamily="18" charset="0"/>
                        <a:cs typeface="Times" panose="02020603050405020304" pitchFamily="18" charset="0"/>
                      </a:rPr>
                      <m:t>=</m:t>
                    </m:r>
                    <m:sSup>
                      <m:sSupPr>
                        <m:ctrlPr>
                          <a:rPr lang="en-US" altLang="zh-CN" sz="1800" b="0" i="1" smtClean="0">
                            <a:latin typeface="Cambria Math" panose="02040503050406030204" pitchFamily="18" charset="0"/>
                            <a:cs typeface="Times" panose="02020603050405020304" pitchFamily="18" charset="0"/>
                          </a:rPr>
                        </m:ctrlPr>
                      </m:sSupPr>
                      <m:e>
                        <m:d>
                          <m:dPr>
                            <m:begChr m:val="["/>
                            <m:endChr m:val="]"/>
                            <m:ctrlPr>
                              <a:rPr lang="en-US" altLang="zh-CN" sz="1800" i="1">
                                <a:latin typeface="Cambria Math" panose="02040503050406030204" pitchFamily="18" charset="0"/>
                                <a:cs typeface="Times" panose="02020603050405020304" pitchFamily="18" charset="0"/>
                              </a:rPr>
                            </m:ctrlPr>
                          </m:dPr>
                          <m:e>
                            <m:sSubSup>
                              <m:sSubSupPr>
                                <m:ctrlPr>
                                  <a:rPr lang="en-US" altLang="zh-CN" sz="1800" i="1">
                                    <a:latin typeface="Cambria Math" panose="02040503050406030204" pitchFamily="18" charset="0"/>
                                    <a:cs typeface="Times" panose="02020603050405020304" pitchFamily="18" charset="0"/>
                                  </a:rPr>
                                </m:ctrlPr>
                              </m:sSubSupPr>
                              <m:e>
                                <m:r>
                                  <a:rPr lang="en-US" altLang="zh-CN" sz="1800" b="1" i="1">
                                    <a:latin typeface="Cambria Math" panose="02040503050406030204" pitchFamily="18" charset="0"/>
                                    <a:cs typeface="Times" panose="02020603050405020304" pitchFamily="18" charset="0"/>
                                  </a:rPr>
                                  <m:t>𝒚</m:t>
                                </m:r>
                              </m:e>
                              <m:sub>
                                <m:r>
                                  <a:rPr lang="en-US" altLang="zh-CN" sz="1800" i="1">
                                    <a:latin typeface="Cambria Math" panose="02040503050406030204" pitchFamily="18" charset="0"/>
                                    <a:cs typeface="Times" panose="02020603050405020304" pitchFamily="18" charset="0"/>
                                  </a:rPr>
                                  <m:t>1</m:t>
                                </m:r>
                              </m:sub>
                              <m:sup>
                                <m:r>
                                  <a:rPr lang="en-US" altLang="zh-CN" sz="1800" i="1">
                                    <a:latin typeface="Cambria Math" panose="02040503050406030204" pitchFamily="18" charset="0"/>
                                    <a:cs typeface="Times" panose="02020603050405020304" pitchFamily="18" charset="0"/>
                                  </a:rPr>
                                  <m:t>𝑇</m:t>
                                </m:r>
                              </m:sup>
                            </m:sSubSup>
                            <m:r>
                              <a:rPr lang="en-US" altLang="zh-CN" sz="1800" i="1">
                                <a:latin typeface="Cambria Math" panose="02040503050406030204" pitchFamily="18" charset="0"/>
                                <a:cs typeface="Times" panose="02020603050405020304" pitchFamily="18" charset="0"/>
                              </a:rPr>
                              <m:t>,</m:t>
                            </m:r>
                            <m:sSubSup>
                              <m:sSubSupPr>
                                <m:ctrlPr>
                                  <a:rPr lang="en-US" altLang="zh-CN" sz="1800" i="1">
                                    <a:latin typeface="Cambria Math" panose="02040503050406030204" pitchFamily="18" charset="0"/>
                                    <a:cs typeface="Times" panose="02020603050405020304" pitchFamily="18" charset="0"/>
                                  </a:rPr>
                                </m:ctrlPr>
                              </m:sSubSupPr>
                              <m:e>
                                <m:r>
                                  <a:rPr lang="en-US" altLang="zh-CN" sz="1800" b="1" i="1">
                                    <a:latin typeface="Cambria Math" panose="02040503050406030204" pitchFamily="18" charset="0"/>
                                    <a:cs typeface="Times" panose="02020603050405020304" pitchFamily="18" charset="0"/>
                                  </a:rPr>
                                  <m:t>𝒚</m:t>
                                </m:r>
                              </m:e>
                              <m:sub>
                                <m:r>
                                  <a:rPr lang="en-US" altLang="zh-CN" sz="1800" i="1">
                                    <a:latin typeface="Cambria Math" panose="02040503050406030204" pitchFamily="18" charset="0"/>
                                    <a:cs typeface="Times" panose="02020603050405020304" pitchFamily="18" charset="0"/>
                                  </a:rPr>
                                  <m:t>2</m:t>
                                </m:r>
                              </m:sub>
                              <m:sup>
                                <m:r>
                                  <a:rPr lang="en-US" altLang="zh-CN" sz="1800" i="1">
                                    <a:latin typeface="Cambria Math" panose="02040503050406030204" pitchFamily="18" charset="0"/>
                                    <a:cs typeface="Times" panose="02020603050405020304" pitchFamily="18" charset="0"/>
                                  </a:rPr>
                                  <m:t>𝑇</m:t>
                                </m:r>
                              </m:sup>
                            </m:sSubSup>
                            <m:r>
                              <a:rPr lang="en-US" altLang="zh-CN" sz="1800" i="1">
                                <a:latin typeface="Cambria Math" panose="02040503050406030204" pitchFamily="18" charset="0"/>
                                <a:cs typeface="Times" panose="02020603050405020304" pitchFamily="18" charset="0"/>
                              </a:rPr>
                              <m:t>,…,</m:t>
                            </m:r>
                            <m:sSubSup>
                              <m:sSubSupPr>
                                <m:ctrlPr>
                                  <a:rPr lang="en-US" altLang="zh-CN" sz="1800" i="1">
                                    <a:latin typeface="Cambria Math" panose="02040503050406030204" pitchFamily="18" charset="0"/>
                                    <a:cs typeface="Times" panose="02020603050405020304" pitchFamily="18" charset="0"/>
                                  </a:rPr>
                                </m:ctrlPr>
                              </m:sSubSupPr>
                              <m:e>
                                <m:r>
                                  <a:rPr lang="en-US" altLang="zh-CN" sz="1800" b="1" i="1">
                                    <a:latin typeface="Cambria Math" panose="02040503050406030204" pitchFamily="18" charset="0"/>
                                    <a:cs typeface="Times" panose="02020603050405020304" pitchFamily="18" charset="0"/>
                                  </a:rPr>
                                  <m:t>𝒚</m:t>
                                </m:r>
                              </m:e>
                              <m:sub>
                                <m:r>
                                  <a:rPr lang="en-US" altLang="zh-CN" sz="1800" i="1">
                                    <a:latin typeface="Cambria Math" panose="02040503050406030204" pitchFamily="18" charset="0"/>
                                    <a:cs typeface="Times" panose="02020603050405020304" pitchFamily="18" charset="0"/>
                                  </a:rPr>
                                  <m:t>𝑁</m:t>
                                </m:r>
                              </m:sub>
                              <m:sup>
                                <m:r>
                                  <a:rPr lang="en-US" altLang="zh-CN" sz="1800" i="1">
                                    <a:latin typeface="Cambria Math" panose="02040503050406030204" pitchFamily="18" charset="0"/>
                                    <a:cs typeface="Times" panose="02020603050405020304" pitchFamily="18" charset="0"/>
                                  </a:rPr>
                                  <m:t>𝑇</m:t>
                                </m:r>
                              </m:sup>
                            </m:sSubSup>
                          </m:e>
                        </m:d>
                      </m:e>
                      <m:sup>
                        <m:r>
                          <a:rPr lang="en-US" altLang="zh-CN" sz="1800" b="0" i="1" smtClean="0">
                            <a:latin typeface="Cambria Math" panose="02040503050406030204" pitchFamily="18" charset="0"/>
                            <a:cs typeface="Times" panose="02020603050405020304" pitchFamily="18" charset="0"/>
                          </a:rPr>
                          <m:t>𝑇</m:t>
                        </m:r>
                      </m:sup>
                    </m:sSup>
                    <m:r>
                      <a:rPr lang="en-US" altLang="zh-CN" sz="1800" b="0" i="1" smtClean="0">
                        <a:latin typeface="Cambria Math" panose="02040503050406030204" pitchFamily="18" charset="0"/>
                        <a:cs typeface="Times" panose="02020603050405020304" pitchFamily="18" charset="0"/>
                      </a:rPr>
                      <m:t>,</m:t>
                    </m:r>
                  </m:oMath>
                </a14:m>
                <a:r>
                  <a:rPr lang="en-US" altLang="zh-CN" sz="1800" dirty="0">
                    <a:latin typeface="Times" panose="02020603050405020304" pitchFamily="18" charset="0"/>
                    <a:cs typeface="Times" panose="02020603050405020304" pitchFamily="18" charset="0"/>
                  </a:rPr>
                  <a:t> </a:t>
                </a:r>
                <a14:m>
                  <m:oMath xmlns:m="http://schemas.openxmlformats.org/officeDocument/2006/math">
                    <m:r>
                      <a:rPr lang="en-US" altLang="zh-CN" sz="1800" b="1" i="1" dirty="0" smtClean="0">
                        <a:latin typeface="Cambria Math" panose="02040503050406030204" pitchFamily="18" charset="0"/>
                        <a:cs typeface="Times" panose="02020603050405020304" pitchFamily="18" charset="0"/>
                      </a:rPr>
                      <m:t>𝒆</m:t>
                    </m:r>
                    <m:r>
                      <a:rPr lang="en-US" altLang="zh-CN" sz="1800" b="0" i="1" dirty="0" smtClean="0">
                        <a:latin typeface="Cambria Math" panose="02040503050406030204" pitchFamily="18" charset="0"/>
                        <a:cs typeface="Times" panose="02020603050405020304" pitchFamily="18" charset="0"/>
                      </a:rPr>
                      <m:t>=</m:t>
                    </m:r>
                    <m:sSup>
                      <m:sSupPr>
                        <m:ctrlPr>
                          <a:rPr lang="en-US" altLang="zh-CN" sz="1800" i="1">
                            <a:latin typeface="Cambria Math" panose="02040503050406030204" pitchFamily="18" charset="0"/>
                            <a:cs typeface="Times" panose="02020603050405020304" pitchFamily="18" charset="0"/>
                          </a:rPr>
                        </m:ctrlPr>
                      </m:sSupPr>
                      <m:e>
                        <m:d>
                          <m:dPr>
                            <m:begChr m:val="["/>
                            <m:endChr m:val="]"/>
                            <m:ctrlPr>
                              <a:rPr lang="en-US" altLang="zh-CN" sz="1800" i="1">
                                <a:latin typeface="Cambria Math" panose="02040503050406030204" pitchFamily="18" charset="0"/>
                                <a:cs typeface="Times" panose="02020603050405020304" pitchFamily="18" charset="0"/>
                              </a:rPr>
                            </m:ctrlPr>
                          </m:dPr>
                          <m:e>
                            <m:sSubSup>
                              <m:sSubSupPr>
                                <m:ctrlPr>
                                  <a:rPr lang="en-US" altLang="zh-CN" sz="1800" i="1">
                                    <a:latin typeface="Cambria Math" panose="02040503050406030204" pitchFamily="18" charset="0"/>
                                    <a:cs typeface="Times" panose="02020603050405020304" pitchFamily="18" charset="0"/>
                                  </a:rPr>
                                </m:ctrlPr>
                              </m:sSubSupPr>
                              <m:e>
                                <m:r>
                                  <a:rPr lang="en-US" altLang="zh-CN" sz="1800" b="1" i="1" smtClean="0">
                                    <a:latin typeface="Cambria Math" panose="02040503050406030204" pitchFamily="18" charset="0"/>
                                    <a:cs typeface="Times" panose="02020603050405020304" pitchFamily="18" charset="0"/>
                                  </a:rPr>
                                  <m:t>𝒆</m:t>
                                </m:r>
                              </m:e>
                              <m:sub>
                                <m:r>
                                  <a:rPr lang="en-US" altLang="zh-CN" sz="1800" i="1">
                                    <a:latin typeface="Cambria Math" panose="02040503050406030204" pitchFamily="18" charset="0"/>
                                    <a:cs typeface="Times" panose="02020603050405020304" pitchFamily="18" charset="0"/>
                                  </a:rPr>
                                  <m:t>1</m:t>
                                </m:r>
                              </m:sub>
                              <m:sup>
                                <m:r>
                                  <a:rPr lang="en-US" altLang="zh-CN" sz="1800" i="1">
                                    <a:latin typeface="Cambria Math" panose="02040503050406030204" pitchFamily="18" charset="0"/>
                                    <a:cs typeface="Times" panose="02020603050405020304" pitchFamily="18" charset="0"/>
                                  </a:rPr>
                                  <m:t>𝑇</m:t>
                                </m:r>
                              </m:sup>
                            </m:sSubSup>
                            <m:r>
                              <a:rPr lang="en-US" altLang="zh-CN" sz="1800" i="1">
                                <a:latin typeface="Cambria Math" panose="02040503050406030204" pitchFamily="18" charset="0"/>
                                <a:cs typeface="Times" panose="02020603050405020304" pitchFamily="18" charset="0"/>
                              </a:rPr>
                              <m:t>,</m:t>
                            </m:r>
                            <m:sSubSup>
                              <m:sSubSupPr>
                                <m:ctrlPr>
                                  <a:rPr lang="en-US" altLang="zh-CN" sz="1800" i="1">
                                    <a:latin typeface="Cambria Math" panose="02040503050406030204" pitchFamily="18" charset="0"/>
                                    <a:cs typeface="Times" panose="02020603050405020304" pitchFamily="18" charset="0"/>
                                  </a:rPr>
                                </m:ctrlPr>
                              </m:sSubSupPr>
                              <m:e>
                                <m:r>
                                  <a:rPr lang="en-US" altLang="zh-CN" sz="1800" b="1" i="1" smtClean="0">
                                    <a:latin typeface="Cambria Math" panose="02040503050406030204" pitchFamily="18" charset="0"/>
                                    <a:cs typeface="Times" panose="02020603050405020304" pitchFamily="18" charset="0"/>
                                  </a:rPr>
                                  <m:t>𝒆</m:t>
                                </m:r>
                              </m:e>
                              <m:sub>
                                <m:r>
                                  <a:rPr lang="en-US" altLang="zh-CN" sz="1800" i="1">
                                    <a:latin typeface="Cambria Math" panose="02040503050406030204" pitchFamily="18" charset="0"/>
                                    <a:cs typeface="Times" panose="02020603050405020304" pitchFamily="18" charset="0"/>
                                  </a:rPr>
                                  <m:t>2</m:t>
                                </m:r>
                              </m:sub>
                              <m:sup>
                                <m:r>
                                  <a:rPr lang="en-US" altLang="zh-CN" sz="1800" i="1">
                                    <a:latin typeface="Cambria Math" panose="02040503050406030204" pitchFamily="18" charset="0"/>
                                    <a:cs typeface="Times" panose="02020603050405020304" pitchFamily="18" charset="0"/>
                                  </a:rPr>
                                  <m:t>𝑇</m:t>
                                </m:r>
                              </m:sup>
                            </m:sSubSup>
                            <m:r>
                              <a:rPr lang="en-US" altLang="zh-CN" sz="1800" i="1">
                                <a:latin typeface="Cambria Math" panose="02040503050406030204" pitchFamily="18" charset="0"/>
                                <a:cs typeface="Times" panose="02020603050405020304" pitchFamily="18" charset="0"/>
                              </a:rPr>
                              <m:t>,…,</m:t>
                            </m:r>
                            <m:sSubSup>
                              <m:sSubSupPr>
                                <m:ctrlPr>
                                  <a:rPr lang="en-US" altLang="zh-CN" sz="1800" i="1">
                                    <a:latin typeface="Cambria Math" panose="02040503050406030204" pitchFamily="18" charset="0"/>
                                    <a:cs typeface="Times" panose="02020603050405020304" pitchFamily="18" charset="0"/>
                                  </a:rPr>
                                </m:ctrlPr>
                              </m:sSubSupPr>
                              <m:e>
                                <m:r>
                                  <a:rPr lang="en-US" altLang="zh-CN" sz="1800" b="1" i="1" smtClean="0">
                                    <a:latin typeface="Cambria Math" panose="02040503050406030204" pitchFamily="18" charset="0"/>
                                    <a:cs typeface="Times" panose="02020603050405020304" pitchFamily="18" charset="0"/>
                                  </a:rPr>
                                  <m:t>𝒆</m:t>
                                </m:r>
                              </m:e>
                              <m:sub>
                                <m:r>
                                  <a:rPr lang="en-US" altLang="zh-CN" sz="1800" i="1">
                                    <a:latin typeface="Cambria Math" panose="02040503050406030204" pitchFamily="18" charset="0"/>
                                    <a:cs typeface="Times" panose="02020603050405020304" pitchFamily="18" charset="0"/>
                                  </a:rPr>
                                  <m:t>𝑁</m:t>
                                </m:r>
                              </m:sub>
                              <m:sup>
                                <m:r>
                                  <a:rPr lang="en-US" altLang="zh-CN" sz="1800" i="1">
                                    <a:latin typeface="Cambria Math" panose="02040503050406030204" pitchFamily="18" charset="0"/>
                                    <a:cs typeface="Times" panose="02020603050405020304" pitchFamily="18" charset="0"/>
                                  </a:rPr>
                                  <m:t>𝑇</m:t>
                                </m:r>
                              </m:sup>
                            </m:sSubSup>
                          </m:e>
                        </m:d>
                      </m:e>
                      <m:sup>
                        <m:r>
                          <a:rPr lang="en-US" altLang="zh-CN" sz="1800" i="1">
                            <a:latin typeface="Cambria Math" panose="02040503050406030204" pitchFamily="18" charset="0"/>
                            <a:cs typeface="Times" panose="02020603050405020304" pitchFamily="18" charset="0"/>
                          </a:rPr>
                          <m:t>𝑇</m:t>
                        </m:r>
                      </m:sup>
                    </m:sSup>
                    <m:r>
                      <a:rPr lang="en-US" altLang="zh-CN" sz="1800" b="0" i="1" smtClean="0">
                        <a:latin typeface="Cambria Math" panose="02040503050406030204" pitchFamily="18" charset="0"/>
                        <a:cs typeface="Times" panose="02020603050405020304" pitchFamily="18" charset="0"/>
                      </a:rPr>
                      <m:t>,</m:t>
                    </m:r>
                  </m:oMath>
                </a14:m>
                <a:r>
                  <a:rPr lang="en-US" altLang="zh-CN" sz="1800" dirty="0">
                    <a:latin typeface="Times" panose="02020603050405020304" pitchFamily="18" charset="0"/>
                    <a:cs typeface="Times" panose="02020603050405020304" pitchFamily="18" charset="0"/>
                  </a:rPr>
                  <a:t> </a:t>
                </a:r>
                <a14:m>
                  <m:oMath xmlns:m="http://schemas.openxmlformats.org/officeDocument/2006/math">
                    <m:sSub>
                      <m:sSubPr>
                        <m:ctrlPr>
                          <a:rPr lang="en-US" altLang="zh-CN" sz="1800" i="1" dirty="0" smtClean="0">
                            <a:latin typeface="Cambria Math" panose="02040503050406030204" pitchFamily="18" charset="0"/>
                            <a:cs typeface="Times" panose="02020603050405020304" pitchFamily="18" charset="0"/>
                          </a:rPr>
                        </m:ctrlPr>
                      </m:sSubPr>
                      <m:e>
                        <m:r>
                          <a:rPr lang="en-US" altLang="zh-CN" sz="1800" b="0" i="1" dirty="0" smtClean="0">
                            <a:latin typeface="Cambria Math" panose="02040503050406030204" pitchFamily="18" charset="0"/>
                            <a:cs typeface="Times" panose="02020603050405020304" pitchFamily="18" charset="0"/>
                          </a:rPr>
                          <m:t>𝑌</m:t>
                        </m:r>
                      </m:e>
                      <m:sub>
                        <m:r>
                          <a:rPr lang="en-US" altLang="zh-CN" sz="1800" b="0" i="1" dirty="0" smtClean="0">
                            <a:latin typeface="Cambria Math" panose="02040503050406030204" pitchFamily="18" charset="0"/>
                            <a:cs typeface="Times" panose="02020603050405020304" pitchFamily="18" charset="0"/>
                          </a:rPr>
                          <m:t>0</m:t>
                        </m:r>
                      </m:sub>
                    </m:sSub>
                    <m:r>
                      <a:rPr lang="en-US" altLang="zh-CN" sz="1800" b="0" i="1" dirty="0" smtClean="0">
                        <a:latin typeface="Cambria Math" panose="02040503050406030204" pitchFamily="18" charset="0"/>
                        <a:cs typeface="Times" panose="02020603050405020304" pitchFamily="18" charset="0"/>
                      </a:rPr>
                      <m:t>=</m:t>
                    </m:r>
                    <m:sSub>
                      <m:sSubPr>
                        <m:ctrlPr>
                          <a:rPr lang="en-US" altLang="zh-CN" sz="1800" b="0" i="1" dirty="0" smtClean="0">
                            <a:latin typeface="Cambria Math" panose="02040503050406030204" pitchFamily="18" charset="0"/>
                            <a:cs typeface="Times" panose="02020603050405020304" pitchFamily="18" charset="0"/>
                          </a:rPr>
                        </m:ctrlPr>
                      </m:sSubPr>
                      <m:e>
                        <m:r>
                          <a:rPr lang="en-US" altLang="zh-CN" sz="1800" b="1" i="1" dirty="0" smtClean="0">
                            <a:latin typeface="Cambria Math" panose="02040503050406030204" pitchFamily="18" charset="0"/>
                            <a:cs typeface="Times" panose="02020603050405020304" pitchFamily="18" charset="0"/>
                          </a:rPr>
                          <m:t>𝟏</m:t>
                        </m:r>
                      </m:e>
                      <m:sub>
                        <m:r>
                          <a:rPr lang="en-US" altLang="zh-CN" sz="1800" b="0" i="1" dirty="0" smtClean="0">
                            <a:latin typeface="Cambria Math" panose="02040503050406030204" pitchFamily="18" charset="0"/>
                            <a:cs typeface="Times" panose="02020603050405020304" pitchFamily="18" charset="0"/>
                          </a:rPr>
                          <m:t>𝑁</m:t>
                        </m:r>
                      </m:sub>
                    </m:sSub>
                    <m:sSub>
                      <m:sSubPr>
                        <m:ctrlPr>
                          <a:rPr lang="en-US" altLang="zh-CN" sz="1800" b="0" i="1" dirty="0" smtClean="0">
                            <a:latin typeface="Cambria Math" panose="02040503050406030204" pitchFamily="18" charset="0"/>
                            <a:cs typeface="Times" panose="02020603050405020304" pitchFamily="18" charset="0"/>
                          </a:rPr>
                        </m:ctrlPr>
                      </m:sSubPr>
                      <m:e>
                        <m:r>
                          <a:rPr lang="en-US" altLang="zh-CN" sz="1800" b="1" i="1" dirty="0" smtClean="0">
                            <a:latin typeface="Cambria Math" panose="02040503050406030204" pitchFamily="18" charset="0"/>
                            <a:cs typeface="Times" panose="02020603050405020304" pitchFamily="18" charset="0"/>
                          </a:rPr>
                          <m:t>𝒚</m:t>
                        </m:r>
                      </m:e>
                      <m:sub>
                        <m:r>
                          <a:rPr lang="en-US" altLang="zh-CN" sz="1800" b="0" i="1" dirty="0" smtClean="0">
                            <a:latin typeface="Cambria Math" panose="02040503050406030204" pitchFamily="18" charset="0"/>
                            <a:cs typeface="Times" panose="02020603050405020304" pitchFamily="18" charset="0"/>
                          </a:rPr>
                          <m:t>0</m:t>
                        </m:r>
                      </m:sub>
                    </m:sSub>
                  </m:oMath>
                </a14:m>
                <a:r>
                  <a:rPr lang="en-US" altLang="zh-CN" sz="1800" dirty="0">
                    <a:latin typeface="Times" panose="02020603050405020304" pitchFamily="18" charset="0"/>
                    <a:cs typeface="Times" panose="02020603050405020304" pitchFamily="18" charset="0"/>
                  </a:rPr>
                  <a:t> (</a:t>
                </a:r>
                <a14:m>
                  <m:oMath xmlns:m="http://schemas.openxmlformats.org/officeDocument/2006/math">
                    <m:sSub>
                      <m:sSubPr>
                        <m:ctrlPr>
                          <a:rPr lang="en-US" altLang="zh-CN" sz="1800" i="1" dirty="0">
                            <a:latin typeface="Cambria Math" panose="02040503050406030204" pitchFamily="18" charset="0"/>
                            <a:cs typeface="Times" panose="02020603050405020304" pitchFamily="18" charset="0"/>
                          </a:rPr>
                        </m:ctrlPr>
                      </m:sSubPr>
                      <m:e>
                        <m:r>
                          <a:rPr lang="en-US" altLang="zh-CN" sz="1800" b="1" i="1" dirty="0">
                            <a:latin typeface="Cambria Math" panose="02040503050406030204" pitchFamily="18" charset="0"/>
                            <a:cs typeface="Times" panose="02020603050405020304" pitchFamily="18" charset="0"/>
                          </a:rPr>
                          <m:t>𝟏</m:t>
                        </m:r>
                      </m:e>
                      <m:sub>
                        <m:r>
                          <a:rPr lang="en-US" altLang="zh-CN" sz="1800" i="1" dirty="0">
                            <a:latin typeface="Cambria Math" panose="02040503050406030204" pitchFamily="18" charset="0"/>
                            <a:cs typeface="Times" panose="02020603050405020304" pitchFamily="18" charset="0"/>
                          </a:rPr>
                          <m:t>𝑁</m:t>
                        </m:r>
                      </m:sub>
                    </m:sSub>
                    <m:r>
                      <a:rPr lang="en-US" altLang="zh-CN" sz="1800" i="1" dirty="0">
                        <a:latin typeface="Cambria Math" panose="02040503050406030204" pitchFamily="18" charset="0"/>
                        <a:cs typeface="Times" panose="02020603050405020304" pitchFamily="18" charset="0"/>
                      </a:rPr>
                      <m:t> </m:t>
                    </m:r>
                  </m:oMath>
                </a14:m>
                <a:r>
                  <a:rPr lang="en-US" altLang="zh-CN" sz="1800" dirty="0">
                    <a:latin typeface="Times" panose="02020603050405020304" pitchFamily="18" charset="0"/>
                    <a:cs typeface="Times" panose="02020603050405020304" pitchFamily="18" charset="0"/>
                  </a:rPr>
                  <a:t>is the vector of ones with the length of </a:t>
                </a:r>
                <a14:m>
                  <m:oMath xmlns:m="http://schemas.openxmlformats.org/officeDocument/2006/math">
                    <m:r>
                      <a:rPr lang="en-US" altLang="zh-CN" sz="1800" i="1" dirty="0" smtClean="0">
                        <a:latin typeface="Cambria Math" panose="02040503050406030204" pitchFamily="18" charset="0"/>
                        <a:cs typeface="Times" panose="02020603050405020304" pitchFamily="18" charset="0"/>
                      </a:rPr>
                      <m:t>𝑁</m:t>
                    </m:r>
                  </m:oMath>
                </a14:m>
                <a:r>
                  <a:rPr lang="en-US" altLang="zh-CN" sz="1800" dirty="0">
                    <a:latin typeface="Times" panose="02020603050405020304" pitchFamily="18" charset="0"/>
                    <a:cs typeface="Times" panose="02020603050405020304" pitchFamily="18" charset="0"/>
                  </a:rPr>
                  <a:t>), </a:t>
                </a:r>
                <a14:m>
                  <m:oMath xmlns:m="http://schemas.openxmlformats.org/officeDocument/2006/math">
                    <m:r>
                      <a:rPr lang="en-US" altLang="zh-CN" sz="1800" b="0" i="1" smtClean="0">
                        <a:latin typeface="Cambria Math" panose="02040503050406030204" pitchFamily="18" charset="0"/>
                        <a:cs typeface="Times" panose="02020603050405020304" pitchFamily="18" charset="0"/>
                      </a:rPr>
                      <m:t>𝐵</m:t>
                    </m:r>
                    <m:r>
                      <a:rPr lang="en-US" altLang="zh-CN" sz="1800" b="0" i="1" smtClean="0">
                        <a:latin typeface="Cambria Math" panose="02040503050406030204" pitchFamily="18" charset="0"/>
                        <a:cs typeface="Times" panose="02020603050405020304" pitchFamily="18" charset="0"/>
                      </a:rPr>
                      <m:t>=</m:t>
                    </m:r>
                    <m:r>
                      <a:rPr lang="en-US" altLang="zh-CN" sz="1800" b="0" i="1" smtClean="0">
                        <a:latin typeface="Cambria Math" panose="02040503050406030204" pitchFamily="18" charset="0"/>
                        <a:cs typeface="Times" panose="02020603050405020304" pitchFamily="18" charset="0"/>
                      </a:rPr>
                      <m:t>𝑑𝑖𝑎𝑔</m:t>
                    </m:r>
                    <m:d>
                      <m:dPr>
                        <m:begChr m:val="{"/>
                        <m:endChr m:val="}"/>
                        <m:ctrlPr>
                          <a:rPr lang="en-US" altLang="zh-CN" sz="1800" b="0" i="1" smtClean="0">
                            <a:latin typeface="Cambria Math" panose="02040503050406030204" pitchFamily="18" charset="0"/>
                            <a:cs typeface="Times" panose="02020603050405020304" pitchFamily="18" charset="0"/>
                          </a:rPr>
                        </m:ctrlPr>
                      </m:dPr>
                      <m:e>
                        <m:sSub>
                          <m:sSubPr>
                            <m:ctrlPr>
                              <a:rPr lang="en-US" altLang="zh-CN" sz="1800" b="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𝑏</m:t>
                            </m:r>
                          </m:e>
                          <m:sub>
                            <m:r>
                              <a:rPr lang="en-US" altLang="zh-CN" sz="1800" b="0" i="1" smtClean="0">
                                <a:latin typeface="Cambria Math" panose="02040503050406030204" pitchFamily="18" charset="0"/>
                                <a:cs typeface="Times" panose="02020603050405020304" pitchFamily="18" charset="0"/>
                              </a:rPr>
                              <m:t>𝑖</m:t>
                            </m:r>
                          </m:sub>
                        </m:sSub>
                      </m:e>
                    </m:d>
                  </m:oMath>
                </a14:m>
                <a:r>
                  <a:rPr lang="en-US" altLang="zh-CN" sz="1800" dirty="0">
                    <a:latin typeface="Times" panose="02020603050405020304" pitchFamily="18" charset="0"/>
                    <a:cs typeface="Times" panose="02020603050405020304" pitchFamily="18" charset="0"/>
                  </a:rPr>
                  <a:t>, </a:t>
                </a:r>
                <a14:m>
                  <m:oMath xmlns:m="http://schemas.openxmlformats.org/officeDocument/2006/math">
                    <m:sSub>
                      <m:sSubPr>
                        <m:ctrlPr>
                          <a:rPr lang="en-US" altLang="zh-CN" sz="1800" i="1">
                            <a:latin typeface="Cambria Math" panose="02040503050406030204" pitchFamily="18" charset="0"/>
                            <a:ea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ea typeface="Cambria Math" panose="02040503050406030204" pitchFamily="18" charset="0"/>
                            <a:cs typeface="Times" panose="02020603050405020304" pitchFamily="18" charset="0"/>
                          </a:rPr>
                          <m:t>𝐼</m:t>
                        </m:r>
                      </m:e>
                      <m:sub>
                        <m:r>
                          <a:rPr lang="en-US" altLang="zh-CN" sz="1800" i="1">
                            <a:latin typeface="Cambria Math" panose="02040503050406030204" pitchFamily="18" charset="0"/>
                            <a:ea typeface="Cambria Math" panose="02040503050406030204" pitchFamily="18" charset="0"/>
                            <a:cs typeface="Times" panose="02020603050405020304" pitchFamily="18" charset="0"/>
                          </a:rPr>
                          <m:t>2</m:t>
                        </m:r>
                      </m:sub>
                    </m:sSub>
                  </m:oMath>
                </a14:m>
                <a:r>
                  <a:rPr lang="en-US" altLang="zh-CN" sz="1800" dirty="0">
                    <a:latin typeface="Times" panose="02020603050405020304" pitchFamily="18" charset="0"/>
                    <a:cs typeface="Times" panose="02020603050405020304" pitchFamily="18" charset="0"/>
                  </a:rPr>
                  <a:t> is the </a:t>
                </a:r>
                <a14:m>
                  <m:oMath xmlns:m="http://schemas.openxmlformats.org/officeDocument/2006/math">
                    <m:r>
                      <a:rPr lang="en-US" altLang="zh-CN" sz="1800" b="0" i="1" smtClean="0">
                        <a:latin typeface="Cambria Math" panose="02040503050406030204" pitchFamily="18" charset="0"/>
                        <a:cs typeface="Times" panose="02020603050405020304" pitchFamily="18" charset="0"/>
                      </a:rPr>
                      <m:t>2</m:t>
                    </m:r>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×2</m:t>
                    </m:r>
                  </m:oMath>
                </a14:m>
                <a:r>
                  <a:rPr lang="en-US" altLang="zh-CN" sz="1800" dirty="0">
                    <a:latin typeface="Times" panose="02020603050405020304" pitchFamily="18" charset="0"/>
                    <a:cs typeface="Times" panose="02020603050405020304" pitchFamily="18" charset="0"/>
                  </a:rPr>
                  <a:t> identity matrix, </a:t>
                </a:r>
                <a14:m>
                  <m:oMath xmlns:m="http://schemas.openxmlformats.org/officeDocument/2006/math">
                    <m:r>
                      <a:rPr lang="en-US" altLang="zh-CN" sz="1800" b="0" i="0" smtClean="0">
                        <a:latin typeface="Cambria Math" panose="02040503050406030204" pitchFamily="18" charset="0"/>
                        <a:ea typeface="Cambria Math" panose="02040503050406030204" pitchFamily="18" charset="0"/>
                        <a:cs typeface="Times" panose="02020603050405020304" pitchFamily="18" charset="0"/>
                      </a:rPr>
                      <m:t> </m:t>
                    </m:r>
                    <m:r>
                      <a:rPr lang="zh-CN" altLang="en-US" sz="1800" b="1" i="1">
                        <a:latin typeface="Cambria Math" panose="02040503050406030204" pitchFamily="18" charset="0"/>
                        <a:ea typeface="Cambria Math" panose="02040503050406030204" pitchFamily="18" charset="0"/>
                        <a:cs typeface="Times" panose="02020603050405020304" pitchFamily="18" charset="0"/>
                      </a:rPr>
                      <m:t>𝜹</m:t>
                    </m:r>
                  </m:oMath>
                </a14:m>
                <a:r>
                  <a:rPr lang="en-US" altLang="zh-CN" sz="1800" dirty="0">
                    <a:latin typeface="Times" panose="02020603050405020304" pitchFamily="18" charset="0"/>
                    <a:cs typeface="Times" panose="02020603050405020304" pitchFamily="18" charset="0"/>
                  </a:rPr>
                  <a:t> is the global disagreement vector, </a:t>
                </a:r>
                <a14:m>
                  <m:oMath xmlns:m="http://schemas.openxmlformats.org/officeDocument/2006/math">
                    <m:r>
                      <a:rPr lang="en-US" altLang="zh-CN" sz="1800" b="1" i="1">
                        <a:latin typeface="Cambria Math" panose="02040503050406030204" pitchFamily="18" charset="0"/>
                        <a:ea typeface="Cambria Math" panose="02040503050406030204" pitchFamily="18" charset="0"/>
                        <a:cs typeface="Times" panose="02020603050405020304" pitchFamily="18" charset="0"/>
                      </a:rPr>
                      <m:t>⊗</m:t>
                    </m:r>
                  </m:oMath>
                </a14:m>
                <a:r>
                  <a:rPr lang="en-US" altLang="zh-CN" sz="1800" dirty="0">
                    <a:latin typeface="Times" panose="02020603050405020304" pitchFamily="18" charset="0"/>
                    <a:cs typeface="Times" panose="02020603050405020304" pitchFamily="18" charset="0"/>
                  </a:rPr>
                  <a:t> denotes the Kronecker product, then it follows that</a:t>
                </a:r>
              </a:p>
              <a:p>
                <a:pPr algn="just">
                  <a:spcAft>
                    <a:spcPts val="600"/>
                  </a:spcAft>
                  <a:buClr>
                    <a:srgbClr val="FF0000"/>
                  </a:buClr>
                </a:pPr>
                <a14:m>
                  <m:oMathPara xmlns:m="http://schemas.openxmlformats.org/officeDocument/2006/math">
                    <m:oMathParaPr>
                      <m:jc m:val="centerGroup"/>
                    </m:oMathParaPr>
                    <m:oMath xmlns:m="http://schemas.openxmlformats.org/officeDocument/2006/math">
                      <m:acc>
                        <m:accPr>
                          <m:chr m:val="̇"/>
                          <m:ctrlPr>
                            <a:rPr lang="en-US" altLang="zh-CN" sz="1800" i="1" smtClean="0">
                              <a:latin typeface="Cambria Math" panose="02040503050406030204" pitchFamily="18" charset="0"/>
                              <a:cs typeface="Times" panose="02020603050405020304" pitchFamily="18" charset="0"/>
                            </a:rPr>
                          </m:ctrlPr>
                        </m:accPr>
                        <m:e>
                          <m:r>
                            <a:rPr lang="en-US" altLang="zh-CN" sz="1800" b="0" i="1" smtClean="0">
                              <a:latin typeface="Cambria Math" panose="02040503050406030204" pitchFamily="18" charset="0"/>
                              <a:cs typeface="Times" panose="02020603050405020304" pitchFamily="18" charset="0"/>
                            </a:rPr>
                            <m:t>𝑌</m:t>
                          </m:r>
                        </m:e>
                      </m:acc>
                      <m:r>
                        <a:rPr lang="en-US" altLang="zh-CN" sz="1800" b="0" i="1" smtClean="0">
                          <a:latin typeface="Cambria Math" panose="02040503050406030204" pitchFamily="18" charset="0"/>
                          <a:cs typeface="Times" panose="02020603050405020304" pitchFamily="18" charset="0"/>
                        </a:rPr>
                        <m:t>=</m:t>
                      </m:r>
                      <m:d>
                        <m:dPr>
                          <m:ctrlPr>
                            <a:rPr lang="en-US" altLang="zh-CN" sz="1800" b="0" i="1" smtClean="0">
                              <a:latin typeface="Cambria Math" panose="02040503050406030204" pitchFamily="18" charset="0"/>
                              <a:cs typeface="Times" panose="02020603050405020304" pitchFamily="18" charset="0"/>
                            </a:rPr>
                          </m:ctrlPr>
                        </m:dPr>
                        <m:e>
                          <m:sSub>
                            <m:sSubPr>
                              <m:ctrlPr>
                                <a:rPr lang="en-US" altLang="zh-CN" sz="1800" b="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𝐼</m:t>
                              </m:r>
                            </m:e>
                            <m:sub>
                              <m:r>
                                <a:rPr lang="en-US" altLang="zh-CN" sz="1800" b="0" i="1" smtClean="0">
                                  <a:latin typeface="Cambria Math" panose="02040503050406030204" pitchFamily="18" charset="0"/>
                                  <a:cs typeface="Times" panose="02020603050405020304" pitchFamily="18" charset="0"/>
                                </a:rPr>
                                <m:t>𝑁</m:t>
                              </m:r>
                            </m:sub>
                          </m:sSub>
                          <m:r>
                            <a:rPr lang="en-US" altLang="zh-CN" sz="1800" b="1" i="1">
                              <a:latin typeface="Cambria Math" panose="02040503050406030204" pitchFamily="18" charset="0"/>
                              <a:ea typeface="Cambria Math" panose="02040503050406030204" pitchFamily="18" charset="0"/>
                              <a:cs typeface="Times" panose="02020603050405020304" pitchFamily="18" charset="0"/>
                            </a:rPr>
                            <m:t>⊗</m:t>
                          </m:r>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𝐴</m:t>
                          </m:r>
                        </m:e>
                      </m:d>
                      <m:r>
                        <a:rPr lang="en-US" altLang="zh-CN" sz="1800" b="0" i="1" smtClean="0">
                          <a:latin typeface="Cambria Math" panose="02040503050406030204" pitchFamily="18" charset="0"/>
                          <a:cs typeface="Times" panose="02020603050405020304" pitchFamily="18" charset="0"/>
                        </a:rPr>
                        <m:t>𝑌</m:t>
                      </m:r>
                      <m:r>
                        <a:rPr lang="en-US" altLang="zh-CN" sz="1800" b="0" i="1" smtClean="0">
                          <a:latin typeface="Cambria Math" panose="02040503050406030204" pitchFamily="18" charset="0"/>
                          <a:cs typeface="Times" panose="02020603050405020304" pitchFamily="18" charset="0"/>
                        </a:rPr>
                        <m:t>+</m:t>
                      </m:r>
                      <m:d>
                        <m:dPr>
                          <m:ctrlPr>
                            <a:rPr lang="en-US" altLang="zh-CN" sz="1800" i="1">
                              <a:latin typeface="Cambria Math" panose="02040503050406030204" pitchFamily="18" charset="0"/>
                              <a:cs typeface="Times" panose="02020603050405020304" pitchFamily="18" charset="0"/>
                            </a:rPr>
                          </m:ctrlPr>
                        </m:dPr>
                        <m:e>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𝐼</m:t>
                              </m:r>
                            </m:e>
                            <m:sub>
                              <m:r>
                                <a:rPr lang="en-US" altLang="zh-CN" sz="1800" i="1">
                                  <a:latin typeface="Cambria Math" panose="02040503050406030204" pitchFamily="18" charset="0"/>
                                  <a:cs typeface="Times" panose="02020603050405020304" pitchFamily="18" charset="0"/>
                                </a:rPr>
                                <m:t>𝑁</m:t>
                              </m:r>
                            </m:sub>
                          </m:sSub>
                          <m:r>
                            <a:rPr lang="en-US" altLang="zh-CN" sz="1800" b="1" i="1">
                              <a:latin typeface="Cambria Math" panose="02040503050406030204" pitchFamily="18" charset="0"/>
                              <a:ea typeface="Cambria Math" panose="02040503050406030204" pitchFamily="18" charset="0"/>
                              <a:cs typeface="Times" panose="02020603050405020304" pitchFamily="18" charset="0"/>
                            </a:rPr>
                            <m:t>⊗</m:t>
                          </m:r>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𝐵</m:t>
                          </m:r>
                        </m:e>
                      </m:d>
                      <m:r>
                        <a:rPr lang="en-US" altLang="zh-CN" sz="1800" b="1" i="1" smtClean="0">
                          <a:latin typeface="Cambria Math" panose="02040503050406030204" pitchFamily="18" charset="0"/>
                          <a:ea typeface="Cambria Math" panose="02040503050406030204" pitchFamily="18" charset="0"/>
                          <a:cs typeface="Times" panose="02020603050405020304" pitchFamily="18" charset="0"/>
                        </a:rPr>
                        <m:t>𝒗</m:t>
                      </m:r>
                      <m:r>
                        <a:rPr lang="en-US" altLang="zh-CN" sz="1800" b="1" i="1" smtClean="0">
                          <a:latin typeface="Cambria Math" panose="02040503050406030204" pitchFamily="18" charset="0"/>
                          <a:ea typeface="Cambria Math" panose="02040503050406030204" pitchFamily="18" charset="0"/>
                          <a:cs typeface="Times" panose="02020603050405020304" pitchFamily="18" charset="0"/>
                        </a:rPr>
                        <m:t>,</m:t>
                      </m:r>
                    </m:oMath>
                  </m:oMathPara>
                </a14:m>
                <a:endParaRPr lang="en-US" altLang="zh-CN" sz="1800" b="1" dirty="0">
                  <a:latin typeface="Times" panose="02020603050405020304" pitchFamily="18" charset="0"/>
                  <a:cs typeface="Times" panose="02020603050405020304" pitchFamily="18" charset="0"/>
                </a:endParaRPr>
              </a:p>
              <a:p>
                <a:pPr algn="just">
                  <a:spcAft>
                    <a:spcPts val="600"/>
                  </a:spcAft>
                  <a:buClr>
                    <a:srgbClr val="FF0000"/>
                  </a:buClr>
                </a:pPr>
                <a:r>
                  <a:rPr lang="en-US" altLang="zh-CN" sz="1800" dirty="0">
                    <a:latin typeface="Times" panose="02020603050405020304" pitchFamily="18" charset="0"/>
                    <a:cs typeface="Times" panose="02020603050405020304" pitchFamily="18" charset="0"/>
                  </a:rPr>
                  <a:t>where </a:t>
                </a:r>
                <a14:m>
                  <m:oMath xmlns:m="http://schemas.openxmlformats.org/officeDocument/2006/math">
                    <m:r>
                      <a:rPr lang="en-US" altLang="zh-CN" sz="1800" b="1" i="1">
                        <a:latin typeface="Cambria Math" panose="02040503050406030204" pitchFamily="18" charset="0"/>
                        <a:ea typeface="Cambria Math" panose="02040503050406030204" pitchFamily="18" charset="0"/>
                        <a:cs typeface="Times" panose="02020603050405020304" pitchFamily="18" charset="0"/>
                      </a:rPr>
                      <m:t>𝒗</m:t>
                    </m:r>
                    <m:r>
                      <a:rPr lang="en-US" altLang="zh-CN" sz="1800" b="1" i="1" smtClean="0">
                        <a:latin typeface="Cambria Math" panose="02040503050406030204" pitchFamily="18" charset="0"/>
                        <a:ea typeface="Cambria Math" panose="02040503050406030204" pitchFamily="18" charset="0"/>
                        <a:cs typeface="Times" panose="02020603050405020304" pitchFamily="18" charset="0"/>
                      </a:rPr>
                      <m:t>=</m:t>
                    </m:r>
                    <m:sSup>
                      <m:sSupPr>
                        <m:ctrlPr>
                          <a:rPr lang="en-US" altLang="zh-CN" sz="1800" b="1" i="1" smtClean="0">
                            <a:latin typeface="Cambria Math" panose="02040503050406030204" pitchFamily="18" charset="0"/>
                            <a:ea typeface="Cambria Math" panose="02040503050406030204" pitchFamily="18" charset="0"/>
                            <a:cs typeface="Times" panose="02020603050405020304" pitchFamily="18" charset="0"/>
                          </a:rPr>
                        </m:ctrlPr>
                      </m:sSupPr>
                      <m:e>
                        <m:d>
                          <m:dPr>
                            <m:begChr m:val="["/>
                            <m:endChr m:val="]"/>
                            <m:ctrlPr>
                              <a:rPr lang="en-US" altLang="zh-CN" sz="1800" b="1" i="1" smtClean="0">
                                <a:latin typeface="Cambria Math" panose="02040503050406030204" pitchFamily="18" charset="0"/>
                                <a:ea typeface="Cambria Math" panose="02040503050406030204" pitchFamily="18" charset="0"/>
                                <a:cs typeface="Times" panose="02020603050405020304" pitchFamily="18" charset="0"/>
                              </a:rPr>
                            </m:ctrlPr>
                          </m:dPr>
                          <m:e>
                            <m:sSub>
                              <m:sSubPr>
                                <m:ctrlPr>
                                  <a:rPr lang="en-US" altLang="zh-CN" sz="1800" i="1" dirty="0">
                                    <a:latin typeface="Cambria Math" panose="02040503050406030204" pitchFamily="18" charset="0"/>
                                    <a:cs typeface="Times" panose="02020603050405020304" pitchFamily="18" charset="0"/>
                                  </a:rPr>
                                </m:ctrlPr>
                              </m:sSubPr>
                              <m:e>
                                <m:r>
                                  <a:rPr lang="en-US" altLang="zh-CN" sz="1800" i="1" dirty="0">
                                    <a:latin typeface="Cambria Math" panose="02040503050406030204" pitchFamily="18" charset="0"/>
                                    <a:cs typeface="Times" panose="02020603050405020304" pitchFamily="18" charset="0"/>
                                  </a:rPr>
                                  <m:t>𝑣</m:t>
                                </m:r>
                              </m:e>
                              <m:sub>
                                <m:r>
                                  <a:rPr lang="en-US" altLang="zh-CN" sz="1800" b="0" i="1" dirty="0" smtClean="0">
                                    <a:latin typeface="Cambria Math" panose="02040503050406030204" pitchFamily="18" charset="0"/>
                                    <a:cs typeface="Times" panose="02020603050405020304" pitchFamily="18" charset="0"/>
                                  </a:rPr>
                                  <m:t>1</m:t>
                                </m:r>
                              </m:sub>
                            </m:sSub>
                            <m:r>
                              <a:rPr lang="en-US" altLang="zh-CN" sz="1800" b="1" i="1" dirty="0" smtClean="0">
                                <a:latin typeface="Cambria Math" panose="02040503050406030204" pitchFamily="18" charset="0"/>
                                <a:cs typeface="Times" panose="02020603050405020304" pitchFamily="18" charset="0"/>
                              </a:rPr>
                              <m:t>,</m:t>
                            </m:r>
                            <m:sSub>
                              <m:sSubPr>
                                <m:ctrlPr>
                                  <a:rPr lang="en-US" altLang="zh-CN" sz="1800" i="1" dirty="0">
                                    <a:latin typeface="Cambria Math" panose="02040503050406030204" pitchFamily="18" charset="0"/>
                                    <a:cs typeface="Times" panose="02020603050405020304" pitchFamily="18" charset="0"/>
                                  </a:rPr>
                                </m:ctrlPr>
                              </m:sSubPr>
                              <m:e>
                                <m:r>
                                  <a:rPr lang="en-US" altLang="zh-CN" sz="1800" i="1" dirty="0">
                                    <a:latin typeface="Cambria Math" panose="02040503050406030204" pitchFamily="18" charset="0"/>
                                    <a:cs typeface="Times" panose="02020603050405020304" pitchFamily="18" charset="0"/>
                                  </a:rPr>
                                  <m:t>𝑣</m:t>
                                </m:r>
                              </m:e>
                              <m:sub>
                                <m:r>
                                  <a:rPr lang="en-US" altLang="zh-CN" sz="1800" b="0" i="1" dirty="0" smtClean="0">
                                    <a:latin typeface="Cambria Math" panose="02040503050406030204" pitchFamily="18" charset="0"/>
                                    <a:cs typeface="Times" panose="02020603050405020304" pitchFamily="18" charset="0"/>
                                  </a:rPr>
                                  <m:t>2</m:t>
                                </m:r>
                              </m:sub>
                            </m:sSub>
                            <m:r>
                              <a:rPr lang="en-US" altLang="zh-CN" sz="1800" b="1" i="1" dirty="0" smtClean="0">
                                <a:latin typeface="Cambria Math" panose="02040503050406030204" pitchFamily="18" charset="0"/>
                                <a:cs typeface="Times" panose="02020603050405020304" pitchFamily="18" charset="0"/>
                              </a:rPr>
                              <m:t>,…,</m:t>
                            </m:r>
                            <m:sSub>
                              <m:sSubPr>
                                <m:ctrlPr>
                                  <a:rPr lang="en-US" altLang="zh-CN" sz="1800" i="1" dirty="0">
                                    <a:latin typeface="Cambria Math" panose="02040503050406030204" pitchFamily="18" charset="0"/>
                                    <a:cs typeface="Times" panose="02020603050405020304" pitchFamily="18" charset="0"/>
                                  </a:rPr>
                                </m:ctrlPr>
                              </m:sSubPr>
                              <m:e>
                                <m:r>
                                  <a:rPr lang="en-US" altLang="zh-CN" sz="1800" i="1" dirty="0">
                                    <a:latin typeface="Cambria Math" panose="02040503050406030204" pitchFamily="18" charset="0"/>
                                    <a:cs typeface="Times" panose="02020603050405020304" pitchFamily="18" charset="0"/>
                                  </a:rPr>
                                  <m:t>𝑣</m:t>
                                </m:r>
                              </m:e>
                              <m:sub>
                                <m:r>
                                  <a:rPr lang="en-US" altLang="zh-CN" sz="1800" b="0" i="1" dirty="0" smtClean="0">
                                    <a:latin typeface="Cambria Math" panose="02040503050406030204" pitchFamily="18" charset="0"/>
                                    <a:cs typeface="Times" panose="02020603050405020304" pitchFamily="18" charset="0"/>
                                  </a:rPr>
                                  <m:t>𝑁</m:t>
                                </m:r>
                              </m:sub>
                            </m:sSub>
                          </m:e>
                        </m:d>
                      </m:e>
                      <m:sup>
                        <m:r>
                          <a:rPr lang="en-US" altLang="zh-CN" sz="1800" b="1" i="1" smtClean="0">
                            <a:latin typeface="Cambria Math" panose="02040503050406030204" pitchFamily="18" charset="0"/>
                            <a:ea typeface="Cambria Math" panose="02040503050406030204" pitchFamily="18" charset="0"/>
                            <a:cs typeface="Times" panose="02020603050405020304" pitchFamily="18" charset="0"/>
                          </a:rPr>
                          <m:t>𝑻</m:t>
                        </m:r>
                      </m:sup>
                    </m:sSup>
                  </m:oMath>
                </a14:m>
                <a:r>
                  <a:rPr lang="en-US" altLang="zh-CN" sz="1800" dirty="0">
                    <a:latin typeface="Times" panose="02020603050405020304" pitchFamily="18" charset="0"/>
                    <a:cs typeface="Times" panose="02020603050405020304" pitchFamily="18" charset="0"/>
                  </a:rPr>
                  <a:t> is the global auxiliary control vector, and </a:t>
                </a:r>
                <a14:m>
                  <m:oMath xmlns:m="http://schemas.openxmlformats.org/officeDocument/2006/math">
                    <m:sSub>
                      <m:sSubPr>
                        <m:ctrlPr>
                          <a:rPr lang="en-US" altLang="zh-CN" sz="1800" i="1" dirty="0">
                            <a:latin typeface="Cambria Math" panose="02040503050406030204" pitchFamily="18" charset="0"/>
                            <a:cs typeface="Times" panose="02020603050405020304" pitchFamily="18" charset="0"/>
                          </a:rPr>
                        </m:ctrlPr>
                      </m:sSubPr>
                      <m:e>
                        <m:acc>
                          <m:accPr>
                            <m:chr m:val="̇"/>
                            <m:ctrlPr>
                              <a:rPr lang="en-US" altLang="zh-CN" sz="1800" i="1" dirty="0" smtClean="0">
                                <a:latin typeface="Cambria Math" panose="02040503050406030204" pitchFamily="18" charset="0"/>
                                <a:cs typeface="Times" panose="02020603050405020304" pitchFamily="18" charset="0"/>
                              </a:rPr>
                            </m:ctrlPr>
                          </m:accPr>
                          <m:e>
                            <m:r>
                              <a:rPr lang="en-US" altLang="zh-CN" sz="1800" b="0" i="1" dirty="0" smtClean="0">
                                <a:latin typeface="Cambria Math" panose="02040503050406030204" pitchFamily="18" charset="0"/>
                                <a:cs typeface="Times" panose="02020603050405020304" pitchFamily="18" charset="0"/>
                              </a:rPr>
                              <m:t>𝑌</m:t>
                            </m:r>
                          </m:e>
                        </m:acc>
                      </m:e>
                      <m:sub>
                        <m:r>
                          <a:rPr lang="en-US" altLang="zh-CN" sz="1800" i="1" dirty="0">
                            <a:latin typeface="Cambria Math" panose="02040503050406030204" pitchFamily="18" charset="0"/>
                            <a:cs typeface="Times" panose="02020603050405020304" pitchFamily="18" charset="0"/>
                          </a:rPr>
                          <m:t>0</m:t>
                        </m:r>
                      </m:sub>
                    </m:sSub>
                  </m:oMath>
                </a14:m>
                <a:r>
                  <a:rPr lang="en-US" altLang="zh-CN" sz="1800" dirty="0">
                    <a:latin typeface="Times" panose="02020603050405020304" pitchFamily="18" charset="0"/>
                    <a:cs typeface="Times" panose="02020603050405020304" pitchFamily="18" charset="0"/>
                  </a:rPr>
                  <a:t> can be written as</a:t>
                </a:r>
              </a:p>
              <a:p>
                <a:pPr algn="just">
                  <a:spcAft>
                    <a:spcPts val="600"/>
                  </a:spcAft>
                  <a:buClr>
                    <a:srgbClr val="FF0000"/>
                  </a:buClr>
                </a:pPr>
                <a14:m>
                  <m:oMathPara xmlns:m="http://schemas.openxmlformats.org/officeDocument/2006/math">
                    <m:oMathParaPr>
                      <m:jc m:val="centerGroup"/>
                    </m:oMathParaPr>
                    <m:oMath xmlns:m="http://schemas.openxmlformats.org/officeDocument/2006/math">
                      <m:sSub>
                        <m:sSubPr>
                          <m:ctrlPr>
                            <a:rPr lang="en-US" altLang="zh-CN" sz="1800" i="1" dirty="0">
                              <a:latin typeface="Cambria Math" panose="02040503050406030204" pitchFamily="18" charset="0"/>
                              <a:cs typeface="Times" panose="02020603050405020304" pitchFamily="18" charset="0"/>
                            </a:rPr>
                          </m:ctrlPr>
                        </m:sSubPr>
                        <m:e>
                          <m:acc>
                            <m:accPr>
                              <m:chr m:val="̇"/>
                              <m:ctrlPr>
                                <a:rPr lang="en-US" altLang="zh-CN" sz="1800" i="1" dirty="0">
                                  <a:latin typeface="Cambria Math" panose="02040503050406030204" pitchFamily="18" charset="0"/>
                                  <a:cs typeface="Times" panose="02020603050405020304" pitchFamily="18" charset="0"/>
                                </a:rPr>
                              </m:ctrlPr>
                            </m:accPr>
                            <m:e>
                              <m:r>
                                <a:rPr lang="en-US" altLang="zh-CN" sz="1800" i="1" dirty="0">
                                  <a:latin typeface="Cambria Math" panose="02040503050406030204" pitchFamily="18" charset="0"/>
                                  <a:cs typeface="Times" panose="02020603050405020304" pitchFamily="18" charset="0"/>
                                </a:rPr>
                                <m:t>𝑌</m:t>
                              </m:r>
                            </m:e>
                          </m:acc>
                        </m:e>
                        <m:sub>
                          <m:r>
                            <a:rPr lang="en-US" altLang="zh-CN" sz="1800" i="1" dirty="0">
                              <a:latin typeface="Cambria Math" panose="02040503050406030204" pitchFamily="18" charset="0"/>
                              <a:cs typeface="Times" panose="02020603050405020304" pitchFamily="18" charset="0"/>
                            </a:rPr>
                            <m:t>0</m:t>
                          </m:r>
                        </m:sub>
                      </m:sSub>
                      <m:r>
                        <a:rPr lang="en-US" altLang="zh-CN" sz="1800" b="0" i="1" dirty="0" smtClean="0">
                          <a:latin typeface="Cambria Math" panose="02040503050406030204" pitchFamily="18" charset="0"/>
                          <a:cs typeface="Times" panose="02020603050405020304" pitchFamily="18" charset="0"/>
                        </a:rPr>
                        <m:t>=</m:t>
                      </m:r>
                      <m:d>
                        <m:dPr>
                          <m:ctrlPr>
                            <a:rPr lang="en-US" altLang="zh-CN" sz="1800" i="1">
                              <a:latin typeface="Cambria Math" panose="02040503050406030204" pitchFamily="18" charset="0"/>
                              <a:cs typeface="Times" panose="02020603050405020304" pitchFamily="18" charset="0"/>
                            </a:rPr>
                          </m:ctrlPr>
                        </m:dPr>
                        <m:e>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𝐼</m:t>
                              </m:r>
                            </m:e>
                            <m:sub>
                              <m:r>
                                <a:rPr lang="en-US" altLang="zh-CN" sz="1800" i="1">
                                  <a:latin typeface="Cambria Math" panose="02040503050406030204" pitchFamily="18" charset="0"/>
                                  <a:cs typeface="Times" panose="02020603050405020304" pitchFamily="18" charset="0"/>
                                </a:rPr>
                                <m:t>𝑁</m:t>
                              </m:r>
                            </m:sub>
                          </m:sSub>
                          <m:r>
                            <a:rPr lang="en-US" altLang="zh-CN" sz="1800" b="1" i="1">
                              <a:latin typeface="Cambria Math" panose="02040503050406030204" pitchFamily="18" charset="0"/>
                              <a:ea typeface="Cambria Math" panose="02040503050406030204" pitchFamily="18" charset="0"/>
                              <a:cs typeface="Times" panose="02020603050405020304" pitchFamily="18" charset="0"/>
                            </a:rPr>
                            <m:t>⊗</m:t>
                          </m:r>
                          <m:r>
                            <a:rPr lang="en-US" altLang="zh-CN" sz="1800" i="1">
                              <a:latin typeface="Cambria Math" panose="02040503050406030204" pitchFamily="18" charset="0"/>
                              <a:ea typeface="Cambria Math" panose="02040503050406030204" pitchFamily="18" charset="0"/>
                              <a:cs typeface="Times" panose="02020603050405020304" pitchFamily="18" charset="0"/>
                            </a:rPr>
                            <m:t>𝐴</m:t>
                          </m:r>
                        </m:e>
                      </m:d>
                      <m:sSub>
                        <m:sSubPr>
                          <m:ctrlPr>
                            <a:rPr lang="en-US" altLang="zh-CN" sz="180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𝑌</m:t>
                          </m:r>
                        </m:e>
                        <m:sub>
                          <m:r>
                            <a:rPr lang="en-US" altLang="zh-CN" sz="1800" b="0" i="1" smtClean="0">
                              <a:latin typeface="Cambria Math" panose="02040503050406030204" pitchFamily="18" charset="0"/>
                              <a:cs typeface="Times" panose="02020603050405020304" pitchFamily="18" charset="0"/>
                            </a:rPr>
                            <m:t>0</m:t>
                          </m:r>
                        </m:sub>
                      </m:sSub>
                      <m:r>
                        <a:rPr lang="en-US" altLang="zh-CN" sz="1800" b="0" i="1" smtClean="0">
                          <a:latin typeface="Cambria Math" panose="02040503050406030204" pitchFamily="18" charset="0"/>
                          <a:cs typeface="Times" panose="02020603050405020304" pitchFamily="18" charset="0"/>
                        </a:rPr>
                        <m:t>.</m:t>
                      </m:r>
                    </m:oMath>
                  </m:oMathPara>
                </a14:m>
                <a:endParaRPr lang="en-US" altLang="zh-CN" sz="1800" dirty="0">
                  <a:latin typeface="Times" panose="02020603050405020304" pitchFamily="18" charset="0"/>
                  <a:cs typeface="Times" panose="02020603050405020304" pitchFamily="18" charset="0"/>
                </a:endParaRPr>
              </a:p>
            </p:txBody>
          </p:sp>
        </mc:Choice>
        <mc:Fallback xmlns="">
          <p:sp>
            <p:nvSpPr>
              <p:cNvPr id="10" name="TextBox 2">
                <a:extLst>
                  <a:ext uri="{FF2B5EF4-FFF2-40B4-BE49-F238E27FC236}">
                    <a16:creationId xmlns:a16="http://schemas.microsoft.com/office/drawing/2014/main" id="{5973813F-D952-4841-8F68-FE3FFB325B14}"/>
                  </a:ext>
                </a:extLst>
              </p:cNvPr>
              <p:cNvSpPr txBox="1">
                <a:spLocks noRot="1" noChangeAspect="1" noMove="1" noResize="1" noEditPoints="1" noAdjustHandles="1" noChangeArrowheads="1" noChangeShapeType="1" noTextEdit="1"/>
              </p:cNvSpPr>
              <p:nvPr/>
            </p:nvSpPr>
            <p:spPr>
              <a:xfrm>
                <a:off x="533400" y="706244"/>
                <a:ext cx="7924800" cy="5346528"/>
              </a:xfrm>
              <a:prstGeom prst="rect">
                <a:avLst/>
              </a:prstGeom>
              <a:blipFill>
                <a:blip r:embed="rId2"/>
                <a:stretch>
                  <a:fillRect l="-692" t="-684" r="-615"/>
                </a:stretch>
              </a:blipFill>
            </p:spPr>
            <p:txBody>
              <a:bodyPr/>
              <a:lstStyle/>
              <a:p>
                <a:r>
                  <a:rPr lang="zh-CN" altLang="en-US">
                    <a:noFill/>
                  </a:rPr>
                  <a:t> </a:t>
                </a:r>
              </a:p>
            </p:txBody>
          </p:sp>
        </mc:Fallback>
      </mc:AlternateContent>
      <p:sp>
        <p:nvSpPr>
          <p:cNvPr id="7" name="文本框 14">
            <a:extLst>
              <a:ext uri="{FF2B5EF4-FFF2-40B4-BE49-F238E27FC236}">
                <a16:creationId xmlns:a16="http://schemas.microsoft.com/office/drawing/2014/main" id="{47219FE6-337F-4825-8678-58C61E6821C9}"/>
              </a:ext>
            </a:extLst>
          </p:cNvPr>
          <p:cNvSpPr txBox="1"/>
          <p:nvPr/>
        </p:nvSpPr>
        <p:spPr>
          <a:xfrm>
            <a:off x="7947169" y="1537880"/>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(61)</a:t>
            </a:r>
            <a:endParaRPr lang="zh-CN" altLang="en-US" sz="1800" dirty="0">
              <a:latin typeface="Times" panose="02020603050405020304" pitchFamily="18" charset="0"/>
              <a:cs typeface="Times" panose="02020603050405020304" pitchFamily="18" charset="0"/>
            </a:endParaRPr>
          </a:p>
        </p:txBody>
      </p:sp>
      <p:sp>
        <p:nvSpPr>
          <p:cNvPr id="8" name="文本框 14">
            <a:extLst>
              <a:ext uri="{FF2B5EF4-FFF2-40B4-BE49-F238E27FC236}">
                <a16:creationId xmlns:a16="http://schemas.microsoft.com/office/drawing/2014/main" id="{ED93949A-C7E0-43BE-9D4F-2E44D33DF679}"/>
              </a:ext>
            </a:extLst>
          </p:cNvPr>
          <p:cNvSpPr txBox="1"/>
          <p:nvPr/>
        </p:nvSpPr>
        <p:spPr>
          <a:xfrm>
            <a:off x="7945110" y="3288268"/>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(62)</a:t>
            </a:r>
            <a:endParaRPr lang="zh-CN" altLang="en-US" sz="1800" dirty="0">
              <a:latin typeface="Times" panose="02020603050405020304" pitchFamily="18" charset="0"/>
              <a:cs typeface="Times" panose="02020603050405020304" pitchFamily="18" charset="0"/>
            </a:endParaRPr>
          </a:p>
        </p:txBody>
      </p:sp>
      <p:sp>
        <p:nvSpPr>
          <p:cNvPr id="11" name="文本框 14">
            <a:extLst>
              <a:ext uri="{FF2B5EF4-FFF2-40B4-BE49-F238E27FC236}">
                <a16:creationId xmlns:a16="http://schemas.microsoft.com/office/drawing/2014/main" id="{3574EAC8-656A-4228-8694-503B7FAD38B7}"/>
              </a:ext>
            </a:extLst>
          </p:cNvPr>
          <p:cNvSpPr txBox="1"/>
          <p:nvPr/>
        </p:nvSpPr>
        <p:spPr>
          <a:xfrm>
            <a:off x="7945110" y="4572000"/>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(63)</a:t>
            </a:r>
            <a:endParaRPr lang="zh-CN" altLang="en-US" sz="1800" dirty="0">
              <a:latin typeface="Times" panose="02020603050405020304" pitchFamily="18" charset="0"/>
              <a:cs typeface="Times" panose="02020603050405020304" pitchFamily="18" charset="0"/>
            </a:endParaRPr>
          </a:p>
        </p:txBody>
      </p:sp>
      <p:sp>
        <p:nvSpPr>
          <p:cNvPr id="12" name="文本框 14">
            <a:extLst>
              <a:ext uri="{FF2B5EF4-FFF2-40B4-BE49-F238E27FC236}">
                <a16:creationId xmlns:a16="http://schemas.microsoft.com/office/drawing/2014/main" id="{7B5B9792-01A6-41C3-83F7-2F9FB86C3599}"/>
              </a:ext>
            </a:extLst>
          </p:cNvPr>
          <p:cNvSpPr txBox="1"/>
          <p:nvPr/>
        </p:nvSpPr>
        <p:spPr>
          <a:xfrm>
            <a:off x="7945110" y="5554515"/>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(64)</a:t>
            </a:r>
            <a:endParaRPr lang="zh-CN" alt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6847560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57</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9437406"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Distributed </a:t>
            </a:r>
            <a:r>
              <a:rPr lang="en-US" altLang="zh-CN" sz="2800" kern="0" dirty="0">
                <a:latin typeface="Times New Roman" panose="02020603050405020304" pitchFamily="18" charset="0"/>
                <a:cs typeface="Times New Roman" panose="02020603050405020304" pitchFamily="18" charset="0"/>
              </a:rPr>
              <a:t>Secondary Voltage Control: Feedback linearization</a:t>
            </a:r>
            <a:endParaRPr lang="en-US" sz="2800" kern="0" dirty="0"/>
          </a:p>
        </p:txBody>
      </p:sp>
      <mc:AlternateContent xmlns:mc="http://schemas.openxmlformats.org/markup-compatibility/2006" xmlns:a14="http://schemas.microsoft.com/office/drawing/2010/main">
        <mc:Choice Requires="a14">
          <p:sp>
            <p:nvSpPr>
              <p:cNvPr id="10" name="TextBox 2">
                <a:extLst>
                  <a:ext uri="{FF2B5EF4-FFF2-40B4-BE49-F238E27FC236}">
                    <a16:creationId xmlns:a16="http://schemas.microsoft.com/office/drawing/2014/main" id="{5973813F-D952-4841-8F68-FE3FFB325B14}"/>
                  </a:ext>
                </a:extLst>
              </p:cNvPr>
              <p:cNvSpPr txBox="1"/>
              <p:nvPr/>
            </p:nvSpPr>
            <p:spPr>
              <a:xfrm>
                <a:off x="533400" y="706244"/>
                <a:ext cx="7924800" cy="5175391"/>
              </a:xfrm>
              <a:prstGeom prst="rect">
                <a:avLst/>
              </a:prstGeom>
              <a:noFill/>
            </p:spPr>
            <p:txBody>
              <a:bodyPr wrap="square" rtlCol="0">
                <a:spAutoFit/>
              </a:bodyPr>
              <a:lstStyle/>
              <a:p>
                <a:pPr algn="just">
                  <a:spcAft>
                    <a:spcPts val="600"/>
                  </a:spcAft>
                  <a:buClr>
                    <a:srgbClr val="FF0000"/>
                  </a:buClr>
                </a:pPr>
                <a:r>
                  <a:rPr lang="en-US" altLang="zh-CN" sz="1800" dirty="0">
                    <a:latin typeface="Times" panose="02020603050405020304" pitchFamily="18" charset="0"/>
                    <a:cs typeface="Times" panose="02020603050405020304" pitchFamily="18" charset="0"/>
                  </a:rPr>
                  <a:t>Let the digraph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𝐺</m:t>
                        </m:r>
                      </m:e>
                      <m:sub>
                        <m:r>
                          <a:rPr lang="en-US" altLang="zh-CN" sz="1800" i="1">
                            <a:latin typeface="Cambria Math" panose="02040503050406030204" pitchFamily="18" charset="0"/>
                            <a:cs typeface="Times" panose="02020603050405020304" pitchFamily="18" charset="0"/>
                          </a:rPr>
                          <m:t>𝑟</m:t>
                        </m:r>
                      </m:sub>
                    </m:sSub>
                  </m:oMath>
                </a14:m>
                <a:r>
                  <a:rPr lang="en-US" altLang="zh-CN" sz="1800" dirty="0">
                    <a:latin typeface="Times" panose="02020603050405020304" pitchFamily="18" charset="0"/>
                    <a:cs typeface="Times" panose="02020603050405020304" pitchFamily="18" charset="0"/>
                  </a:rPr>
                  <a:t> have a spanning tree and </a:t>
                </a:r>
                <a14:m>
                  <m:oMath xmlns:m="http://schemas.openxmlformats.org/officeDocument/2006/math">
                    <m:sSub>
                      <m:sSubPr>
                        <m:ctrlPr>
                          <a:rPr lang="en-US" altLang="zh-CN" sz="180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𝑏</m:t>
                        </m:r>
                      </m:e>
                      <m:sub>
                        <m:r>
                          <a:rPr lang="en-US" altLang="zh-CN" sz="1800" b="0" i="1" smtClean="0">
                            <a:latin typeface="Cambria Math" panose="02040503050406030204" pitchFamily="18" charset="0"/>
                            <a:cs typeface="Times" panose="02020603050405020304" pitchFamily="18" charset="0"/>
                          </a:rPr>
                          <m:t>𝑖</m:t>
                        </m:r>
                      </m:sub>
                    </m:sSub>
                    <m:r>
                      <a:rPr lang="en-US" altLang="zh-CN" sz="1800" i="1" smtClean="0">
                        <a:latin typeface="Cambria Math" panose="02040503050406030204" pitchFamily="18" charset="0"/>
                        <a:ea typeface="Cambria Math" panose="02040503050406030204" pitchFamily="18" charset="0"/>
                        <a:cs typeface="Times" panose="02020603050405020304" pitchFamily="18" charset="0"/>
                      </a:rPr>
                      <m:t>≠</m:t>
                    </m:r>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0</m:t>
                    </m:r>
                  </m:oMath>
                </a14:m>
                <a:r>
                  <a:rPr lang="en-US" altLang="zh-CN" sz="1800" dirty="0">
                    <a:latin typeface="Times" panose="02020603050405020304" pitchFamily="18" charset="0"/>
                    <a:cs typeface="Times" panose="02020603050405020304" pitchFamily="18" charset="0"/>
                  </a:rPr>
                  <a:t> for one DG placed on a root node of the digraph Gr. It is assumed that the internal dynamics of each DG are asymptotically stable. Let the auxiliary control </a:t>
                </a:r>
                <a14:m>
                  <m:oMath xmlns:m="http://schemas.openxmlformats.org/officeDocument/2006/math">
                    <m:sSub>
                      <m:sSubPr>
                        <m:ctrlPr>
                          <a:rPr lang="en-US" altLang="zh-CN" sz="1800" i="1" dirty="0">
                            <a:latin typeface="Cambria Math" panose="02040503050406030204" pitchFamily="18" charset="0"/>
                            <a:cs typeface="Times" panose="02020603050405020304" pitchFamily="18" charset="0"/>
                          </a:rPr>
                        </m:ctrlPr>
                      </m:sSubPr>
                      <m:e>
                        <m:r>
                          <a:rPr lang="en-US" altLang="zh-CN" sz="1800" i="1" dirty="0">
                            <a:latin typeface="Cambria Math" panose="02040503050406030204" pitchFamily="18" charset="0"/>
                            <a:cs typeface="Times" panose="02020603050405020304" pitchFamily="18" charset="0"/>
                          </a:rPr>
                          <m:t>𝑣</m:t>
                        </m:r>
                      </m:e>
                      <m:sub>
                        <m:r>
                          <a:rPr lang="en-US" altLang="zh-CN" sz="1800" i="1" dirty="0">
                            <a:latin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 in (57) be</a:t>
                </a:r>
              </a:p>
              <a:p>
                <a:pPr algn="just">
                  <a:spcAft>
                    <a:spcPts val="600"/>
                  </a:spcAft>
                  <a:buClr>
                    <a:srgbClr val="FF0000"/>
                  </a:buClr>
                </a:pPr>
                <a14:m>
                  <m:oMathPara xmlns:m="http://schemas.openxmlformats.org/officeDocument/2006/math">
                    <m:oMathParaPr>
                      <m:jc m:val="centerGroup"/>
                    </m:oMathParaPr>
                    <m:oMath xmlns:m="http://schemas.openxmlformats.org/officeDocument/2006/math">
                      <m:sSub>
                        <m:sSubPr>
                          <m:ctrlPr>
                            <a:rPr lang="en-US" altLang="zh-CN" sz="1800" i="1" dirty="0">
                              <a:latin typeface="Cambria Math" panose="02040503050406030204" pitchFamily="18" charset="0"/>
                              <a:cs typeface="Times" panose="02020603050405020304" pitchFamily="18" charset="0"/>
                            </a:rPr>
                          </m:ctrlPr>
                        </m:sSubPr>
                        <m:e>
                          <m:r>
                            <a:rPr lang="en-US" altLang="zh-CN" sz="1800" i="1" dirty="0">
                              <a:latin typeface="Cambria Math" panose="02040503050406030204" pitchFamily="18" charset="0"/>
                              <a:cs typeface="Times" panose="02020603050405020304" pitchFamily="18" charset="0"/>
                            </a:rPr>
                            <m:t>𝑣</m:t>
                          </m:r>
                        </m:e>
                        <m:sub>
                          <m:r>
                            <a:rPr lang="en-US" altLang="zh-CN" sz="1800" i="1" dirty="0">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r>
                        <a:rPr lang="en-US" altLang="zh-CN" sz="1800" b="0" i="1" smtClean="0">
                          <a:latin typeface="Cambria Math" panose="02040503050406030204" pitchFamily="18" charset="0"/>
                          <a:cs typeface="Times" panose="02020603050405020304" pitchFamily="18" charset="0"/>
                        </a:rPr>
                        <m:t>𝑐𝐾</m:t>
                      </m:r>
                      <m:sSub>
                        <m:sSubPr>
                          <m:ctrlPr>
                            <a:rPr lang="en-US" altLang="zh-CN" sz="1800" i="1">
                              <a:latin typeface="Cambria Math" panose="02040503050406030204" pitchFamily="18" charset="0"/>
                              <a:cs typeface="Times" panose="02020603050405020304" pitchFamily="18" charset="0"/>
                            </a:rPr>
                          </m:ctrlPr>
                        </m:sSubPr>
                        <m:e>
                          <m:r>
                            <a:rPr lang="en-US" altLang="zh-CN" sz="1800" b="1" i="1">
                              <a:latin typeface="Cambria Math" panose="02040503050406030204" pitchFamily="18" charset="0"/>
                              <a:cs typeface="Times" panose="02020603050405020304" pitchFamily="18" charset="0"/>
                            </a:rPr>
                            <m:t>𝒆</m:t>
                          </m:r>
                        </m:e>
                        <m:sub>
                          <m:r>
                            <a:rPr lang="en-US" altLang="zh-CN" sz="1800" i="1">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oMath>
                  </m:oMathPara>
                </a14:m>
                <a:endParaRPr lang="en-US" altLang="zh-CN" sz="1800" dirty="0">
                  <a:latin typeface="Times" panose="02020603050405020304" pitchFamily="18" charset="0"/>
                  <a:cs typeface="Times" panose="02020603050405020304" pitchFamily="18" charset="0"/>
                </a:endParaRPr>
              </a:p>
              <a:p>
                <a:pPr algn="just">
                  <a:spcAft>
                    <a:spcPts val="600"/>
                  </a:spcAft>
                  <a:buClr>
                    <a:srgbClr val="FF0000"/>
                  </a:buClr>
                </a:pPr>
                <a:r>
                  <a:rPr lang="en-US" altLang="zh-CN" sz="1800" dirty="0">
                    <a:latin typeface="Times" panose="02020603050405020304" pitchFamily="18" charset="0"/>
                    <a:cs typeface="Times" panose="02020603050405020304" pitchFamily="18" charset="0"/>
                  </a:rPr>
                  <a:t>where </a:t>
                </a:r>
                <a14:m>
                  <m:oMath xmlns:m="http://schemas.openxmlformats.org/officeDocument/2006/math">
                    <m:r>
                      <a:rPr lang="en-US" altLang="zh-CN" sz="1800" b="0" i="1" smtClean="0">
                        <a:latin typeface="Cambria Math" panose="02040503050406030204" pitchFamily="18" charset="0"/>
                        <a:cs typeface="Times" panose="02020603050405020304" pitchFamily="18" charset="0"/>
                      </a:rPr>
                      <m:t>𝑐</m:t>
                    </m:r>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m:t>
                    </m:r>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ℝ</m:t>
                    </m:r>
                  </m:oMath>
                </a14:m>
                <a:r>
                  <a:rPr lang="en-US" altLang="zh-CN" sz="1800" dirty="0">
                    <a:latin typeface="Times" panose="02020603050405020304" pitchFamily="18" charset="0"/>
                    <a:cs typeface="Times" panose="02020603050405020304" pitchFamily="18" charset="0"/>
                  </a:rPr>
                  <a:t> is the coupling gain and </a:t>
                </a:r>
                <a14:m>
                  <m:oMath xmlns:m="http://schemas.openxmlformats.org/officeDocument/2006/math">
                    <m:r>
                      <a:rPr lang="en-US" altLang="zh-CN" sz="1800" i="1">
                        <a:latin typeface="Cambria Math" panose="02040503050406030204" pitchFamily="18" charset="0"/>
                        <a:cs typeface="Times" panose="02020603050405020304" pitchFamily="18" charset="0"/>
                      </a:rPr>
                      <m:t>𝑐</m:t>
                    </m:r>
                    <m:r>
                      <a:rPr lang="en-US" altLang="zh-CN" sz="1800" i="1">
                        <a:latin typeface="Cambria Math" panose="02040503050406030204" pitchFamily="18" charset="0"/>
                        <a:ea typeface="Cambria Math" panose="02040503050406030204" pitchFamily="18" charset="0"/>
                        <a:cs typeface="Times" panose="02020603050405020304" pitchFamily="18" charset="0"/>
                      </a:rPr>
                      <m:t>∈</m:t>
                    </m:r>
                    <m:sSup>
                      <m:sSupPr>
                        <m:ctrlPr>
                          <a:rPr lang="en-US" altLang="zh-CN" sz="1800" i="1" smtClean="0">
                            <a:latin typeface="Cambria Math" panose="02040503050406030204" pitchFamily="18" charset="0"/>
                            <a:ea typeface="Cambria Math" panose="02040503050406030204" pitchFamily="18" charset="0"/>
                            <a:cs typeface="Times" panose="02020603050405020304" pitchFamily="18" charset="0"/>
                          </a:rPr>
                        </m:ctrlPr>
                      </m:sSupPr>
                      <m:e>
                        <m:r>
                          <a:rPr lang="en-US" altLang="zh-CN" sz="1800" i="1">
                            <a:latin typeface="Cambria Math" panose="02040503050406030204" pitchFamily="18" charset="0"/>
                            <a:ea typeface="Cambria Math" panose="02040503050406030204" pitchFamily="18" charset="0"/>
                            <a:cs typeface="Times" panose="02020603050405020304" pitchFamily="18" charset="0"/>
                          </a:rPr>
                          <m:t>ℝ</m:t>
                        </m:r>
                      </m:e>
                      <m:sup>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1×2</m:t>
                        </m:r>
                      </m:sup>
                    </m:sSup>
                  </m:oMath>
                </a14:m>
                <a:r>
                  <a:rPr lang="en-US" altLang="zh-CN" sz="1800" dirty="0">
                    <a:latin typeface="Times" panose="02020603050405020304" pitchFamily="18" charset="0"/>
                    <a:cs typeface="Times" panose="02020603050405020304" pitchFamily="18" charset="0"/>
                  </a:rPr>
                  <a:t> is the feedback control vector. Then, all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b="1" i="1">
                            <a:latin typeface="Cambria Math" panose="02040503050406030204" pitchFamily="18" charset="0"/>
                            <a:cs typeface="Times" panose="02020603050405020304" pitchFamily="18" charset="0"/>
                          </a:rPr>
                          <m:t>𝒚</m:t>
                        </m:r>
                      </m:e>
                      <m:sub>
                        <m:r>
                          <a:rPr lang="en-US" altLang="zh-CN" sz="1800" i="1">
                            <a:latin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 in (59) synchronize to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b="1" i="1">
                            <a:latin typeface="Cambria Math" panose="02040503050406030204" pitchFamily="18" charset="0"/>
                            <a:cs typeface="Times" panose="02020603050405020304" pitchFamily="18" charset="0"/>
                          </a:rPr>
                          <m:t>𝒚</m:t>
                        </m:r>
                      </m:e>
                      <m:sub>
                        <m:r>
                          <a:rPr lang="en-US" altLang="zh-CN" sz="1800" b="0" i="1" smtClean="0">
                            <a:latin typeface="Cambria Math" panose="02040503050406030204" pitchFamily="18" charset="0"/>
                            <a:cs typeface="Times" panose="02020603050405020304" pitchFamily="18" charset="0"/>
                          </a:rPr>
                          <m:t>0</m:t>
                        </m:r>
                      </m:sub>
                    </m:sSub>
                  </m:oMath>
                </a14:m>
                <a:r>
                  <a:rPr lang="en-US" altLang="zh-CN" sz="1800" dirty="0">
                    <a:latin typeface="Times" panose="02020603050405020304" pitchFamily="18" charset="0"/>
                    <a:cs typeface="Times" panose="02020603050405020304" pitchFamily="18" charset="0"/>
                  </a:rPr>
                  <a:t> in (60) and hence the direct term of DG output voltages </a:t>
                </a:r>
                <a14:m>
                  <m:oMath xmlns:m="http://schemas.openxmlformats.org/officeDocument/2006/math">
                    <m:sSub>
                      <m:sSubPr>
                        <m:ctrlPr>
                          <a:rPr lang="en-US" altLang="zh-CN" sz="180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𝑣</m:t>
                        </m:r>
                      </m:e>
                      <m:sub>
                        <m:r>
                          <a:rPr lang="en-US" altLang="zh-CN" sz="1800" b="0" i="1" smtClean="0">
                            <a:latin typeface="Cambria Math" panose="02040503050406030204" pitchFamily="18" charset="0"/>
                            <a:cs typeface="Times" panose="02020603050405020304" pitchFamily="18" charset="0"/>
                          </a:rPr>
                          <m:t>𝑜𝑑𝑖</m:t>
                        </m:r>
                      </m:sub>
                    </m:sSub>
                  </m:oMath>
                </a14:m>
                <a:r>
                  <a:rPr lang="en-US" altLang="zh-CN" sz="1800" dirty="0">
                    <a:latin typeface="Times" panose="02020603050405020304" pitchFamily="18" charset="0"/>
                    <a:cs typeface="Times" panose="02020603050405020304" pitchFamily="18" charset="0"/>
                  </a:rPr>
                  <a:t> synchronizes to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𝑣</m:t>
                        </m:r>
                      </m:e>
                      <m:sub>
                        <m:r>
                          <a:rPr lang="en-US" altLang="zh-CN" sz="1800" b="0" i="1" smtClean="0">
                            <a:latin typeface="Cambria Math" panose="02040503050406030204" pitchFamily="18" charset="0"/>
                            <a:cs typeface="Times" panose="02020603050405020304" pitchFamily="18" charset="0"/>
                          </a:rPr>
                          <m:t>𝑟𝑒𝑓</m:t>
                        </m:r>
                      </m:sub>
                    </m:sSub>
                  </m:oMath>
                </a14:m>
                <a:r>
                  <a:rPr lang="en-US" altLang="zh-CN" sz="1800" dirty="0">
                    <a:latin typeface="Times" panose="02020603050405020304" pitchFamily="18" charset="0"/>
                    <a:cs typeface="Times" panose="02020603050405020304" pitchFamily="18" charset="0"/>
                  </a:rPr>
                  <a:t>, if the feedback gain </a:t>
                </a:r>
                <a14:m>
                  <m:oMath xmlns:m="http://schemas.openxmlformats.org/officeDocument/2006/math">
                    <m:r>
                      <a:rPr lang="en-US" altLang="zh-CN" sz="1800" i="1" dirty="0" smtClean="0">
                        <a:latin typeface="Cambria Math" panose="02040503050406030204" pitchFamily="18" charset="0"/>
                        <a:cs typeface="Times" panose="02020603050405020304" pitchFamily="18" charset="0"/>
                      </a:rPr>
                      <m:t>𝐾</m:t>
                    </m:r>
                  </m:oMath>
                </a14:m>
                <a:r>
                  <a:rPr lang="en-US" altLang="zh-CN" sz="1800" dirty="0">
                    <a:latin typeface="Times" panose="02020603050405020304" pitchFamily="18" charset="0"/>
                    <a:cs typeface="Times" panose="02020603050405020304" pitchFamily="18" charset="0"/>
                  </a:rPr>
                  <a:t> is chosen as</a:t>
                </a:r>
              </a:p>
              <a:p>
                <a:pPr algn="just">
                  <a:spcAft>
                    <a:spcPts val="600"/>
                  </a:spcAft>
                  <a:buClr>
                    <a:srgbClr val="FF0000"/>
                  </a:buClr>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cs typeface="Times" panose="02020603050405020304" pitchFamily="18" charset="0"/>
                        </a:rPr>
                        <m:t>𝐾</m:t>
                      </m:r>
                      <m:r>
                        <a:rPr lang="en-US" altLang="zh-CN" sz="1800" b="0" i="1" smtClean="0">
                          <a:latin typeface="Cambria Math" panose="02040503050406030204" pitchFamily="18" charset="0"/>
                          <a:cs typeface="Times" panose="02020603050405020304" pitchFamily="18" charset="0"/>
                        </a:rPr>
                        <m:t>=</m:t>
                      </m:r>
                      <m:sSup>
                        <m:sSupPr>
                          <m:ctrlPr>
                            <a:rPr lang="en-US" altLang="zh-CN" sz="1800" b="0" i="1" smtClean="0">
                              <a:latin typeface="Cambria Math" panose="02040503050406030204" pitchFamily="18" charset="0"/>
                              <a:cs typeface="Times" panose="02020603050405020304" pitchFamily="18" charset="0"/>
                            </a:rPr>
                          </m:ctrlPr>
                        </m:sSupPr>
                        <m:e>
                          <m:r>
                            <a:rPr lang="en-US" altLang="zh-CN" sz="1800" b="0" i="1" smtClean="0">
                              <a:latin typeface="Cambria Math" panose="02040503050406030204" pitchFamily="18" charset="0"/>
                              <a:cs typeface="Times" panose="02020603050405020304" pitchFamily="18" charset="0"/>
                            </a:rPr>
                            <m:t>𝑅</m:t>
                          </m:r>
                        </m:e>
                        <m:sup>
                          <m:r>
                            <a:rPr lang="en-US" altLang="zh-CN" sz="1800" b="0" i="1" smtClean="0">
                              <a:latin typeface="Cambria Math" panose="02040503050406030204" pitchFamily="18" charset="0"/>
                              <a:cs typeface="Times" panose="02020603050405020304" pitchFamily="18" charset="0"/>
                            </a:rPr>
                            <m:t>−1</m:t>
                          </m:r>
                        </m:sup>
                      </m:sSup>
                      <m:sSup>
                        <m:sSupPr>
                          <m:ctrlPr>
                            <a:rPr lang="en-US" altLang="zh-CN" sz="1800" b="0" i="1" smtClean="0">
                              <a:latin typeface="Cambria Math" panose="02040503050406030204" pitchFamily="18" charset="0"/>
                              <a:cs typeface="Times" panose="02020603050405020304" pitchFamily="18" charset="0"/>
                            </a:rPr>
                          </m:ctrlPr>
                        </m:sSupPr>
                        <m:e>
                          <m:r>
                            <a:rPr lang="en-US" altLang="zh-CN" sz="1800" b="0" i="1" smtClean="0">
                              <a:latin typeface="Cambria Math" panose="02040503050406030204" pitchFamily="18" charset="0"/>
                              <a:cs typeface="Times" panose="02020603050405020304" pitchFamily="18" charset="0"/>
                            </a:rPr>
                            <m:t>𝐵</m:t>
                          </m:r>
                        </m:e>
                        <m:sup>
                          <m:r>
                            <a:rPr lang="en-US" altLang="zh-CN" sz="1800" b="0" i="1" smtClean="0">
                              <a:latin typeface="Cambria Math" panose="02040503050406030204" pitchFamily="18" charset="0"/>
                              <a:cs typeface="Times" panose="02020603050405020304" pitchFamily="18" charset="0"/>
                            </a:rPr>
                            <m:t>𝑇</m:t>
                          </m:r>
                        </m:sup>
                      </m:sSup>
                      <m:sSub>
                        <m:sSubPr>
                          <m:ctrlPr>
                            <a:rPr lang="en-US" altLang="zh-CN" sz="1800" b="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𝑃</m:t>
                          </m:r>
                        </m:e>
                        <m:sub>
                          <m:r>
                            <a:rPr lang="en-US" altLang="zh-CN" sz="1800" b="0" i="1" smtClean="0">
                              <a:latin typeface="Cambria Math" panose="02040503050406030204" pitchFamily="18" charset="0"/>
                              <a:cs typeface="Times" panose="02020603050405020304" pitchFamily="18" charset="0"/>
                            </a:rPr>
                            <m:t>1</m:t>
                          </m:r>
                        </m:sub>
                      </m:sSub>
                      <m:r>
                        <a:rPr lang="en-US" altLang="zh-CN" sz="1800" b="0" i="1" smtClean="0">
                          <a:latin typeface="Cambria Math" panose="02040503050406030204" pitchFamily="18" charset="0"/>
                          <a:cs typeface="Times" panose="02020603050405020304" pitchFamily="18" charset="0"/>
                        </a:rPr>
                        <m:t>,</m:t>
                      </m:r>
                    </m:oMath>
                  </m:oMathPara>
                </a14:m>
                <a:endParaRPr lang="en-US" altLang="zh-CN" sz="1800" b="0" dirty="0">
                  <a:latin typeface="Times" panose="02020603050405020304" pitchFamily="18" charset="0"/>
                  <a:cs typeface="Times" panose="02020603050405020304" pitchFamily="18" charset="0"/>
                </a:endParaRPr>
              </a:p>
              <a:p>
                <a:pPr algn="just">
                  <a:spcAft>
                    <a:spcPts val="600"/>
                  </a:spcAft>
                  <a:buClr>
                    <a:srgbClr val="FF0000"/>
                  </a:buClr>
                </a:pPr>
                <a:r>
                  <a:rPr lang="en-US" altLang="zh-CN" sz="1800" dirty="0">
                    <a:latin typeface="Times" panose="02020603050405020304" pitchFamily="18" charset="0"/>
                    <a:cs typeface="Times" panose="02020603050405020304" pitchFamily="18" charset="0"/>
                  </a:rPr>
                  <a:t>where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𝑃</m:t>
                        </m:r>
                      </m:e>
                      <m:sub>
                        <m:r>
                          <a:rPr lang="en-US" altLang="zh-CN" sz="1800" i="1">
                            <a:latin typeface="Cambria Math" panose="02040503050406030204" pitchFamily="18" charset="0"/>
                            <a:cs typeface="Times" panose="02020603050405020304" pitchFamily="18" charset="0"/>
                          </a:rPr>
                          <m:t>1</m:t>
                        </m:r>
                      </m:sub>
                    </m:sSub>
                  </m:oMath>
                </a14:m>
                <a:r>
                  <a:rPr lang="en-US" altLang="zh-CN" sz="1800" dirty="0">
                    <a:latin typeface="Times" panose="02020603050405020304" pitchFamily="18" charset="0"/>
                    <a:cs typeface="Times" panose="02020603050405020304" pitchFamily="18" charset="0"/>
                  </a:rPr>
                  <a:t> is the unique positive-definite solution of the control algebraic </a:t>
                </a:r>
                <a:r>
                  <a:rPr lang="en-US" altLang="zh-CN" sz="1800" dirty="0" err="1">
                    <a:latin typeface="Times" panose="02020603050405020304" pitchFamily="18" charset="0"/>
                    <a:cs typeface="Times" panose="02020603050405020304" pitchFamily="18" charset="0"/>
                  </a:rPr>
                  <a:t>Riccati</a:t>
                </a:r>
                <a:r>
                  <a:rPr lang="en-US" altLang="zh-CN" sz="1800" dirty="0">
                    <a:latin typeface="Times" panose="02020603050405020304" pitchFamily="18" charset="0"/>
                    <a:cs typeface="Times" panose="02020603050405020304" pitchFamily="18" charset="0"/>
                  </a:rPr>
                  <a:t> equation (ARE)</a:t>
                </a:r>
              </a:p>
              <a:p>
                <a:pPr algn="just">
                  <a:spcAft>
                    <a:spcPts val="600"/>
                  </a:spcAft>
                  <a:buClr>
                    <a:srgbClr val="FF0000"/>
                  </a:buClr>
                </a:pPr>
                <a14:m>
                  <m:oMathPara xmlns:m="http://schemas.openxmlformats.org/officeDocument/2006/math">
                    <m:oMathParaPr>
                      <m:jc m:val="centerGroup"/>
                    </m:oMathParaPr>
                    <m:oMath xmlns:m="http://schemas.openxmlformats.org/officeDocument/2006/math">
                      <m:sSup>
                        <m:sSupPr>
                          <m:ctrlPr>
                            <a:rPr lang="en-US" altLang="zh-CN" sz="1800" i="1" smtClean="0">
                              <a:latin typeface="Cambria Math" panose="02040503050406030204" pitchFamily="18" charset="0"/>
                              <a:cs typeface="Times" panose="02020603050405020304" pitchFamily="18" charset="0"/>
                            </a:rPr>
                          </m:ctrlPr>
                        </m:sSupPr>
                        <m:e>
                          <m:r>
                            <a:rPr lang="en-US" altLang="zh-CN" sz="1800" b="0" i="1" smtClean="0">
                              <a:latin typeface="Cambria Math" panose="02040503050406030204" pitchFamily="18" charset="0"/>
                              <a:cs typeface="Times" panose="02020603050405020304" pitchFamily="18" charset="0"/>
                            </a:rPr>
                            <m:t>𝐴</m:t>
                          </m:r>
                        </m:e>
                        <m:sup>
                          <m:r>
                            <a:rPr lang="en-US" altLang="zh-CN" sz="1800" b="0" i="1" smtClean="0">
                              <a:latin typeface="Cambria Math" panose="02040503050406030204" pitchFamily="18" charset="0"/>
                              <a:cs typeface="Times" panose="02020603050405020304" pitchFamily="18" charset="0"/>
                            </a:rPr>
                            <m:t>𝑇</m:t>
                          </m:r>
                        </m:sup>
                      </m:sSup>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𝑃</m:t>
                          </m:r>
                        </m:e>
                        <m:sub>
                          <m:r>
                            <a:rPr lang="en-US" altLang="zh-CN" sz="1800" i="1">
                              <a:latin typeface="Cambria Math" panose="02040503050406030204" pitchFamily="18" charset="0"/>
                              <a:cs typeface="Times" panose="02020603050405020304" pitchFamily="18" charset="0"/>
                            </a:rPr>
                            <m:t>1</m:t>
                          </m:r>
                        </m:sub>
                      </m:sSub>
                      <m:r>
                        <a:rPr lang="en-US" altLang="zh-CN" sz="1800" b="1" i="1" smtClean="0">
                          <a:latin typeface="Cambria Math" panose="02040503050406030204" pitchFamily="18" charset="0"/>
                          <a:cs typeface="Times" panose="02020603050405020304" pitchFamily="18" charset="0"/>
                        </a:rPr>
                        <m:t>+</m:t>
                      </m:r>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𝑃</m:t>
                          </m:r>
                        </m:e>
                        <m:sub>
                          <m:r>
                            <a:rPr lang="en-US" altLang="zh-CN" sz="1800" i="1">
                              <a:latin typeface="Cambria Math" panose="02040503050406030204" pitchFamily="18" charset="0"/>
                              <a:cs typeface="Times" panose="02020603050405020304" pitchFamily="18" charset="0"/>
                            </a:rPr>
                            <m:t>1</m:t>
                          </m:r>
                        </m:sub>
                      </m:sSub>
                      <m:r>
                        <a:rPr lang="en-US" altLang="zh-CN" sz="1800" b="0" i="1" smtClean="0">
                          <a:latin typeface="Cambria Math" panose="02040503050406030204" pitchFamily="18" charset="0"/>
                          <a:cs typeface="Times" panose="02020603050405020304" pitchFamily="18" charset="0"/>
                        </a:rPr>
                        <m:t>𝐴</m:t>
                      </m:r>
                      <m:r>
                        <a:rPr lang="en-US" altLang="zh-CN" sz="1800" b="0" i="1" smtClean="0">
                          <a:latin typeface="Cambria Math" panose="02040503050406030204" pitchFamily="18" charset="0"/>
                          <a:cs typeface="Times" panose="02020603050405020304" pitchFamily="18" charset="0"/>
                        </a:rPr>
                        <m:t>+</m:t>
                      </m:r>
                      <m:r>
                        <a:rPr lang="en-US" altLang="zh-CN" sz="1800" b="0" i="1" smtClean="0">
                          <a:latin typeface="Cambria Math" panose="02040503050406030204" pitchFamily="18" charset="0"/>
                          <a:cs typeface="Times" panose="02020603050405020304" pitchFamily="18" charset="0"/>
                        </a:rPr>
                        <m:t>𝑄</m:t>
                      </m:r>
                      <m:r>
                        <a:rPr lang="en-US" altLang="zh-CN" sz="1800" b="0" i="1" smtClean="0">
                          <a:latin typeface="Cambria Math" panose="02040503050406030204" pitchFamily="18" charset="0"/>
                          <a:cs typeface="Times" panose="02020603050405020304" pitchFamily="18" charset="0"/>
                        </a:rPr>
                        <m:t>−</m:t>
                      </m:r>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𝑃</m:t>
                          </m:r>
                        </m:e>
                        <m:sub>
                          <m:r>
                            <a:rPr lang="en-US" altLang="zh-CN" sz="1800" i="1">
                              <a:latin typeface="Cambria Math" panose="02040503050406030204" pitchFamily="18" charset="0"/>
                              <a:cs typeface="Times" panose="02020603050405020304" pitchFamily="18" charset="0"/>
                            </a:rPr>
                            <m:t>1</m:t>
                          </m:r>
                        </m:sub>
                      </m:sSub>
                      <m:r>
                        <a:rPr lang="en-US" altLang="zh-CN" sz="1800" b="0" i="1" smtClean="0">
                          <a:latin typeface="Cambria Math" panose="02040503050406030204" pitchFamily="18" charset="0"/>
                          <a:cs typeface="Times" panose="02020603050405020304" pitchFamily="18" charset="0"/>
                        </a:rPr>
                        <m:t>𝐵</m:t>
                      </m:r>
                      <m:sSup>
                        <m:sSupPr>
                          <m:ctrlPr>
                            <a:rPr lang="en-US" altLang="zh-CN" sz="1800" i="1">
                              <a:latin typeface="Cambria Math" panose="02040503050406030204" pitchFamily="18" charset="0"/>
                              <a:cs typeface="Times" panose="02020603050405020304" pitchFamily="18" charset="0"/>
                            </a:rPr>
                          </m:ctrlPr>
                        </m:sSupPr>
                        <m:e>
                          <m:r>
                            <a:rPr lang="en-US" altLang="zh-CN" sz="1800" i="1">
                              <a:latin typeface="Cambria Math" panose="02040503050406030204" pitchFamily="18" charset="0"/>
                              <a:cs typeface="Times" panose="02020603050405020304" pitchFamily="18" charset="0"/>
                            </a:rPr>
                            <m:t>𝑅</m:t>
                          </m:r>
                        </m:e>
                        <m:sup>
                          <m:r>
                            <a:rPr lang="en-US" altLang="zh-CN" sz="1800" i="1">
                              <a:latin typeface="Cambria Math" panose="02040503050406030204" pitchFamily="18" charset="0"/>
                              <a:cs typeface="Times" panose="02020603050405020304" pitchFamily="18" charset="0"/>
                            </a:rPr>
                            <m:t>−1</m:t>
                          </m:r>
                        </m:sup>
                      </m:sSup>
                      <m:sSup>
                        <m:sSupPr>
                          <m:ctrlPr>
                            <a:rPr lang="en-US" altLang="zh-CN" sz="1800" i="1">
                              <a:latin typeface="Cambria Math" panose="02040503050406030204" pitchFamily="18" charset="0"/>
                              <a:cs typeface="Times" panose="02020603050405020304" pitchFamily="18" charset="0"/>
                            </a:rPr>
                          </m:ctrlPr>
                        </m:sSupPr>
                        <m:e>
                          <m:r>
                            <a:rPr lang="en-US" altLang="zh-CN" sz="1800" i="1">
                              <a:latin typeface="Cambria Math" panose="02040503050406030204" pitchFamily="18" charset="0"/>
                              <a:cs typeface="Times" panose="02020603050405020304" pitchFamily="18" charset="0"/>
                            </a:rPr>
                            <m:t>𝐵</m:t>
                          </m:r>
                        </m:e>
                        <m:sup>
                          <m:r>
                            <a:rPr lang="en-US" altLang="zh-CN" sz="1800" i="1">
                              <a:latin typeface="Cambria Math" panose="02040503050406030204" pitchFamily="18" charset="0"/>
                              <a:cs typeface="Times" panose="02020603050405020304" pitchFamily="18" charset="0"/>
                            </a:rPr>
                            <m:t>𝑇</m:t>
                          </m:r>
                        </m:sup>
                      </m:sSup>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𝑃</m:t>
                          </m:r>
                        </m:e>
                        <m:sub>
                          <m:r>
                            <a:rPr lang="en-US" altLang="zh-CN" sz="1800" i="1">
                              <a:latin typeface="Cambria Math" panose="02040503050406030204" pitchFamily="18" charset="0"/>
                              <a:cs typeface="Times" panose="02020603050405020304" pitchFamily="18" charset="0"/>
                            </a:rPr>
                            <m:t>1</m:t>
                          </m:r>
                        </m:sub>
                      </m:sSub>
                      <m:r>
                        <a:rPr lang="en-US" altLang="zh-CN" sz="1800" b="1" i="1" smtClean="0">
                          <a:latin typeface="Cambria Math" panose="02040503050406030204" pitchFamily="18" charset="0"/>
                          <a:cs typeface="Times" panose="02020603050405020304" pitchFamily="18" charset="0"/>
                        </a:rPr>
                        <m:t>=</m:t>
                      </m:r>
                      <m:r>
                        <a:rPr lang="en-US" altLang="zh-CN" sz="1800" b="0" i="1" smtClean="0">
                          <a:latin typeface="Cambria Math" panose="02040503050406030204" pitchFamily="18" charset="0"/>
                          <a:cs typeface="Times" panose="02020603050405020304" pitchFamily="18" charset="0"/>
                        </a:rPr>
                        <m:t>0</m:t>
                      </m:r>
                      <m:r>
                        <a:rPr lang="en-US" altLang="zh-CN" sz="1800" b="1" i="1" smtClean="0">
                          <a:latin typeface="Cambria Math" panose="02040503050406030204" pitchFamily="18" charset="0"/>
                          <a:ea typeface="Cambria Math" panose="02040503050406030204" pitchFamily="18" charset="0"/>
                          <a:cs typeface="Times" panose="02020603050405020304" pitchFamily="18" charset="0"/>
                        </a:rPr>
                        <m:t>,</m:t>
                      </m:r>
                    </m:oMath>
                  </m:oMathPara>
                </a14:m>
                <a:endParaRPr lang="en-US" altLang="zh-CN" sz="1800" b="1" dirty="0">
                  <a:latin typeface="Times" panose="02020603050405020304" pitchFamily="18" charset="0"/>
                  <a:cs typeface="Times" panose="02020603050405020304" pitchFamily="18" charset="0"/>
                </a:endParaRPr>
              </a:p>
              <a:p>
                <a:pPr algn="just">
                  <a:spcAft>
                    <a:spcPts val="600"/>
                  </a:spcAft>
                  <a:buClr>
                    <a:srgbClr val="FF0000"/>
                  </a:buClr>
                </a:pPr>
                <a:r>
                  <a:rPr lang="en-US" altLang="zh-CN" sz="1800" dirty="0">
                    <a:latin typeface="Times" panose="02020603050405020304" pitchFamily="18" charset="0"/>
                    <a:cs typeface="Times" panose="02020603050405020304" pitchFamily="18" charset="0"/>
                  </a:rPr>
                  <a:t>and</a:t>
                </a:r>
              </a:p>
              <a:p>
                <a:pPr algn="just">
                  <a:spcAft>
                    <a:spcPts val="600"/>
                  </a:spcAft>
                  <a:buClr>
                    <a:srgbClr val="FF0000"/>
                  </a:buClr>
                </a:pPr>
                <a14:m>
                  <m:oMathPara xmlns:m="http://schemas.openxmlformats.org/officeDocument/2006/math">
                    <m:oMathParaPr>
                      <m:jc m:val="centerGroup"/>
                    </m:oMathParaPr>
                    <m:oMath xmlns:m="http://schemas.openxmlformats.org/officeDocument/2006/math">
                      <m:r>
                        <a:rPr lang="en-US" altLang="zh-CN" sz="1800" b="0" i="1" smtClean="0">
                          <a:latin typeface="Cambria Math" panose="02040503050406030204" pitchFamily="18" charset="0"/>
                          <a:cs typeface="Times" panose="02020603050405020304" pitchFamily="18" charset="0"/>
                        </a:rPr>
                        <m:t>𝑐</m:t>
                      </m:r>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m:t>
                      </m:r>
                      <m:f>
                        <m:fPr>
                          <m:ctrlPr>
                            <a:rPr lang="en-US" altLang="zh-CN" sz="1800" b="0" i="1" smtClean="0">
                              <a:latin typeface="Cambria Math" panose="02040503050406030204" pitchFamily="18" charset="0"/>
                              <a:ea typeface="Cambria Math" panose="02040503050406030204" pitchFamily="18" charset="0"/>
                              <a:cs typeface="Times" panose="02020603050405020304" pitchFamily="18" charset="0"/>
                            </a:rPr>
                          </m:ctrlPr>
                        </m:fPr>
                        <m:num>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1</m:t>
                          </m:r>
                        </m:num>
                        <m:den>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2</m:t>
                          </m:r>
                          <m:sSub>
                            <m:sSubPr>
                              <m:ctrlPr>
                                <a:rPr lang="en-US" altLang="zh-CN" sz="1800" b="0" i="1" smtClean="0">
                                  <a:latin typeface="Cambria Math" panose="02040503050406030204" pitchFamily="18" charset="0"/>
                                  <a:ea typeface="Cambria Math" panose="02040503050406030204" pitchFamily="18" charset="0"/>
                                  <a:cs typeface="Times" panose="02020603050405020304" pitchFamily="18" charset="0"/>
                                </a:rPr>
                              </m:ctrlPr>
                            </m:sSubPr>
                            <m:e>
                              <m:r>
                                <a:rPr lang="zh-CN" altLang="en-US" sz="1800" b="0" i="1" smtClean="0">
                                  <a:latin typeface="Cambria Math" panose="02040503050406030204" pitchFamily="18" charset="0"/>
                                  <a:ea typeface="Cambria Math" panose="02040503050406030204" pitchFamily="18" charset="0"/>
                                  <a:cs typeface="Times" panose="02020603050405020304" pitchFamily="18" charset="0"/>
                                </a:rPr>
                                <m:t>𝜆</m:t>
                              </m:r>
                            </m:e>
                            <m:sub>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𝑚𝑖𝑛</m:t>
                              </m:r>
                            </m:sub>
                          </m:sSub>
                        </m:den>
                      </m:f>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m:t>
                      </m:r>
                    </m:oMath>
                  </m:oMathPara>
                </a14:m>
                <a:endParaRPr lang="en-US" altLang="zh-CN" sz="1800" dirty="0">
                  <a:latin typeface="Times" panose="02020603050405020304" pitchFamily="18" charset="0"/>
                  <a:cs typeface="Times" panose="02020603050405020304" pitchFamily="18" charset="0"/>
                </a:endParaRPr>
              </a:p>
              <a:p>
                <a:pPr algn="just">
                  <a:spcAft>
                    <a:spcPts val="600"/>
                  </a:spcAft>
                  <a:buClr>
                    <a:srgbClr val="FF0000"/>
                  </a:buClr>
                </a:pPr>
                <a:r>
                  <a:rPr lang="en-US" altLang="zh-CN" sz="1800" dirty="0">
                    <a:latin typeface="Times" panose="02020603050405020304" pitchFamily="18" charset="0"/>
                    <a:cs typeface="Times" panose="02020603050405020304" pitchFamily="18" charset="0"/>
                  </a:rPr>
                  <a:t>where </a:t>
                </a:r>
                <a14:m>
                  <m:oMath xmlns:m="http://schemas.openxmlformats.org/officeDocument/2006/math">
                    <m:sSub>
                      <m:sSubPr>
                        <m:ctrlPr>
                          <a:rPr lang="en-US" altLang="zh-CN" sz="1800" i="1" smtClean="0">
                            <a:latin typeface="Cambria Math" panose="02040503050406030204" pitchFamily="18" charset="0"/>
                            <a:cs typeface="Times" panose="02020603050405020304" pitchFamily="18" charset="0"/>
                          </a:rPr>
                        </m:ctrlPr>
                      </m:sSubPr>
                      <m:e>
                        <m:r>
                          <a:rPr lang="zh-CN" altLang="en-US" sz="1800" i="1" smtClean="0">
                            <a:latin typeface="Cambria Math" panose="02040503050406030204" pitchFamily="18" charset="0"/>
                            <a:cs typeface="Times" panose="02020603050405020304" pitchFamily="18" charset="0"/>
                          </a:rPr>
                          <m:t>𝜆</m:t>
                        </m:r>
                      </m:e>
                      <m:sub>
                        <m:r>
                          <a:rPr lang="en-US" altLang="zh-CN" sz="1800" b="0" i="1" smtClean="0">
                            <a:latin typeface="Cambria Math" panose="02040503050406030204" pitchFamily="18" charset="0"/>
                            <a:cs typeface="Times" panose="02020603050405020304" pitchFamily="18" charset="0"/>
                          </a:rPr>
                          <m:t>𝑚𝑖𝑛</m:t>
                        </m:r>
                      </m:sub>
                    </m:sSub>
                    <m:r>
                      <a:rPr lang="en-US" altLang="zh-CN" sz="1800" b="0" i="1" smtClean="0">
                        <a:latin typeface="Cambria Math" panose="02040503050406030204" pitchFamily="18" charset="0"/>
                        <a:cs typeface="Times" panose="02020603050405020304" pitchFamily="18" charset="0"/>
                      </a:rPr>
                      <m:t>=</m:t>
                    </m:r>
                    <m:sSub>
                      <m:sSubPr>
                        <m:ctrlPr>
                          <a:rPr lang="en-US" altLang="zh-CN" sz="1800" b="0" i="1" smtClean="0">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𝑚𝑖𝑛</m:t>
                        </m:r>
                      </m:e>
                      <m:sub>
                        <m:r>
                          <a:rPr lang="en-US" altLang="zh-CN" sz="1800" b="0" i="1" smtClean="0">
                            <a:latin typeface="Cambria Math" panose="02040503050406030204" pitchFamily="18" charset="0"/>
                            <a:cs typeface="Times" panose="02020603050405020304" pitchFamily="18" charset="0"/>
                          </a:rPr>
                          <m:t>𝑖</m:t>
                        </m:r>
                        <m:r>
                          <a:rPr lang="zh-CN" altLang="en-US" sz="1800" b="0" i="1" smtClean="0">
                            <a:latin typeface="Cambria Math" panose="02040503050406030204" pitchFamily="18" charset="0"/>
                            <a:cs typeface="Times" panose="02020603050405020304" pitchFamily="18" charset="0"/>
                          </a:rPr>
                          <m:t>∈</m:t>
                        </m:r>
                        <m:r>
                          <a:rPr lang="en-US" altLang="zh-CN" sz="1800" b="0" i="1" smtClean="0">
                            <a:latin typeface="Cambria Math" panose="02040503050406030204" pitchFamily="18" charset="0"/>
                            <a:cs typeface="Times" panose="02020603050405020304" pitchFamily="18" charset="0"/>
                          </a:rPr>
                          <m:t>𝑁</m:t>
                        </m:r>
                      </m:sub>
                    </m:sSub>
                    <m:r>
                      <a:rPr lang="en-US" altLang="zh-CN" sz="1800" b="0" i="1" smtClean="0">
                        <a:latin typeface="Cambria Math" panose="02040503050406030204" pitchFamily="18" charset="0"/>
                        <a:cs typeface="Times" panose="02020603050405020304" pitchFamily="18" charset="0"/>
                      </a:rPr>
                      <m:t>𝑅𝑒</m:t>
                    </m:r>
                    <m:d>
                      <m:dPr>
                        <m:ctrlPr>
                          <a:rPr lang="en-US" altLang="zh-CN" sz="1800" b="0" i="1" smtClean="0">
                            <a:latin typeface="Cambria Math" panose="02040503050406030204" pitchFamily="18" charset="0"/>
                            <a:cs typeface="Times" panose="02020603050405020304" pitchFamily="18" charset="0"/>
                          </a:rPr>
                        </m:ctrlPr>
                      </m:dPr>
                      <m:e>
                        <m:sSub>
                          <m:sSubPr>
                            <m:ctrlPr>
                              <a:rPr lang="en-US" altLang="zh-CN" sz="1800" b="0" i="1" smtClean="0">
                                <a:latin typeface="Cambria Math" panose="02040503050406030204" pitchFamily="18" charset="0"/>
                                <a:cs typeface="Times" panose="02020603050405020304" pitchFamily="18" charset="0"/>
                              </a:rPr>
                            </m:ctrlPr>
                          </m:sSubPr>
                          <m:e>
                            <m:r>
                              <a:rPr lang="zh-CN" altLang="en-US" sz="1800" b="0" i="1" smtClean="0">
                                <a:latin typeface="Cambria Math" panose="02040503050406030204" pitchFamily="18" charset="0"/>
                                <a:cs typeface="Times" panose="02020603050405020304" pitchFamily="18" charset="0"/>
                              </a:rPr>
                              <m:t>𝜆</m:t>
                            </m:r>
                          </m:e>
                          <m:sub>
                            <m:r>
                              <a:rPr lang="en-US" altLang="zh-CN" sz="1800" b="0" i="1" smtClean="0">
                                <a:latin typeface="Cambria Math" panose="02040503050406030204" pitchFamily="18" charset="0"/>
                                <a:cs typeface="Times" panose="02020603050405020304" pitchFamily="18" charset="0"/>
                              </a:rPr>
                              <m:t>𝑖</m:t>
                            </m:r>
                          </m:sub>
                        </m:sSub>
                      </m:e>
                    </m:d>
                  </m:oMath>
                </a14:m>
                <a:r>
                  <a:rPr lang="en-US" altLang="zh-CN" sz="1800" dirty="0">
                    <a:latin typeface="Times" panose="02020603050405020304" pitchFamily="18" charset="0"/>
                    <a:cs typeface="Times" panose="02020603050405020304" pitchFamily="18" charset="0"/>
                  </a:rPr>
                  <a:t>, where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zh-CN" altLang="en-US" sz="1800" i="1">
                            <a:latin typeface="Cambria Math" panose="02040503050406030204" pitchFamily="18" charset="0"/>
                            <a:cs typeface="Times" panose="02020603050405020304" pitchFamily="18" charset="0"/>
                          </a:rPr>
                          <m:t>𝜆</m:t>
                        </m:r>
                      </m:e>
                      <m:sub>
                        <m:r>
                          <a:rPr lang="en-US" altLang="zh-CN" sz="1800" i="1">
                            <a:latin typeface="Cambria Math" panose="02040503050406030204" pitchFamily="18" charset="0"/>
                            <a:cs typeface="Times" panose="02020603050405020304" pitchFamily="18" charset="0"/>
                          </a:rPr>
                          <m:t>𝑖</m:t>
                        </m:r>
                      </m:sub>
                    </m:sSub>
                    <m:d>
                      <m:dPr>
                        <m:ctrlPr>
                          <a:rPr lang="en-US" altLang="zh-CN" sz="1800" i="1" smtClean="0">
                            <a:latin typeface="Cambria Math" panose="02040503050406030204" pitchFamily="18" charset="0"/>
                            <a:cs typeface="Times" panose="02020603050405020304" pitchFamily="18" charset="0"/>
                          </a:rPr>
                        </m:ctrlPr>
                      </m:dPr>
                      <m:e>
                        <m:r>
                          <a:rPr lang="en-US" altLang="zh-CN" sz="1800" b="0" i="1" smtClean="0">
                            <a:latin typeface="Cambria Math" panose="02040503050406030204" pitchFamily="18" charset="0"/>
                            <a:cs typeface="Times" panose="02020603050405020304" pitchFamily="18" charset="0"/>
                          </a:rPr>
                          <m:t>𝑖</m:t>
                        </m:r>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m:t>
                        </m:r>
                        <m:d>
                          <m:dPr>
                            <m:begChr m:val="{"/>
                            <m:endChr m:val="}"/>
                            <m:ctrlPr>
                              <a:rPr lang="en-US" altLang="zh-CN" sz="1800" b="0" i="1" smtClean="0">
                                <a:latin typeface="Cambria Math" panose="02040503050406030204" pitchFamily="18" charset="0"/>
                                <a:ea typeface="Cambria Math" panose="02040503050406030204" pitchFamily="18" charset="0"/>
                                <a:cs typeface="Times" panose="02020603050405020304" pitchFamily="18" charset="0"/>
                              </a:rPr>
                            </m:ctrlPr>
                          </m:dPr>
                          <m:e>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1,2,…,</m:t>
                            </m:r>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𝑁</m:t>
                            </m:r>
                          </m:e>
                        </m:d>
                      </m:e>
                    </m:d>
                  </m:oMath>
                </a14:m>
                <a:r>
                  <a:rPr lang="en-US" altLang="zh-CN" sz="1800" dirty="0">
                    <a:latin typeface="Times" panose="02020603050405020304" pitchFamily="18" charset="0"/>
                    <a:cs typeface="Times" panose="02020603050405020304" pitchFamily="18" charset="0"/>
                  </a:rPr>
                  <a:t> are the eigenvalues of </a:t>
                </a:r>
                <a14:m>
                  <m:oMath xmlns:m="http://schemas.openxmlformats.org/officeDocument/2006/math">
                    <m:r>
                      <a:rPr lang="en-US" altLang="zh-CN" sz="1800" b="0" i="1" smtClean="0">
                        <a:latin typeface="Cambria Math" panose="02040503050406030204" pitchFamily="18" charset="0"/>
                        <a:cs typeface="Times" panose="02020603050405020304" pitchFamily="18" charset="0"/>
                      </a:rPr>
                      <m:t>𝐿</m:t>
                    </m:r>
                    <m:r>
                      <a:rPr lang="en-US" altLang="zh-CN" sz="1800" b="0" i="1" smtClean="0">
                        <a:latin typeface="Cambria Math" panose="02040503050406030204" pitchFamily="18" charset="0"/>
                        <a:cs typeface="Times" panose="02020603050405020304" pitchFamily="18" charset="0"/>
                      </a:rPr>
                      <m:t>+</m:t>
                    </m:r>
                    <m:r>
                      <a:rPr lang="en-US" altLang="zh-CN" sz="1800" b="0" i="1" smtClean="0">
                        <a:latin typeface="Cambria Math" panose="02040503050406030204" pitchFamily="18" charset="0"/>
                        <a:cs typeface="Times" panose="02020603050405020304" pitchFamily="18" charset="0"/>
                      </a:rPr>
                      <m:t>𝐵</m:t>
                    </m:r>
                    <m:r>
                      <a:rPr lang="en-US" altLang="zh-CN" sz="1800" b="0" i="1" smtClean="0">
                        <a:latin typeface="Cambria Math" panose="02040503050406030204" pitchFamily="18" charset="0"/>
                        <a:cs typeface="Times" panose="02020603050405020304" pitchFamily="18" charset="0"/>
                      </a:rPr>
                      <m:t>.</m:t>
                    </m:r>
                  </m:oMath>
                </a14:m>
                <a:endParaRPr lang="en-US" altLang="zh-CN" sz="1800" dirty="0">
                  <a:latin typeface="Times" panose="02020603050405020304" pitchFamily="18" charset="0"/>
                  <a:cs typeface="Times" panose="02020603050405020304" pitchFamily="18" charset="0"/>
                </a:endParaRPr>
              </a:p>
            </p:txBody>
          </p:sp>
        </mc:Choice>
        <mc:Fallback xmlns="">
          <p:sp>
            <p:nvSpPr>
              <p:cNvPr id="10" name="TextBox 2">
                <a:extLst>
                  <a:ext uri="{FF2B5EF4-FFF2-40B4-BE49-F238E27FC236}">
                    <a16:creationId xmlns:a16="http://schemas.microsoft.com/office/drawing/2014/main" id="{5973813F-D952-4841-8F68-FE3FFB325B14}"/>
                  </a:ext>
                </a:extLst>
              </p:cNvPr>
              <p:cNvSpPr txBox="1">
                <a:spLocks noRot="1" noChangeAspect="1" noMove="1" noResize="1" noEditPoints="1" noAdjustHandles="1" noChangeArrowheads="1" noChangeShapeType="1" noTextEdit="1"/>
              </p:cNvSpPr>
              <p:nvPr/>
            </p:nvSpPr>
            <p:spPr>
              <a:xfrm>
                <a:off x="533400" y="706244"/>
                <a:ext cx="7924800" cy="5175391"/>
              </a:xfrm>
              <a:prstGeom prst="rect">
                <a:avLst/>
              </a:prstGeom>
              <a:blipFill>
                <a:blip r:embed="rId2"/>
                <a:stretch>
                  <a:fillRect l="-692" t="-707" r="-615"/>
                </a:stretch>
              </a:blipFill>
            </p:spPr>
            <p:txBody>
              <a:bodyPr/>
              <a:lstStyle/>
              <a:p>
                <a:r>
                  <a:rPr lang="zh-CN" altLang="en-US">
                    <a:noFill/>
                  </a:rPr>
                  <a:t> </a:t>
                </a:r>
              </a:p>
            </p:txBody>
          </p:sp>
        </mc:Fallback>
      </mc:AlternateContent>
      <p:sp>
        <p:nvSpPr>
          <p:cNvPr id="7" name="文本框 14">
            <a:extLst>
              <a:ext uri="{FF2B5EF4-FFF2-40B4-BE49-F238E27FC236}">
                <a16:creationId xmlns:a16="http://schemas.microsoft.com/office/drawing/2014/main" id="{47219FE6-337F-4825-8678-58C61E6821C9}"/>
              </a:ext>
            </a:extLst>
          </p:cNvPr>
          <p:cNvSpPr txBox="1"/>
          <p:nvPr/>
        </p:nvSpPr>
        <p:spPr>
          <a:xfrm>
            <a:off x="7947169" y="1611868"/>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(65)</a:t>
            </a:r>
            <a:endParaRPr lang="zh-CN" altLang="en-US" sz="1800" dirty="0">
              <a:latin typeface="Times" panose="02020603050405020304" pitchFamily="18" charset="0"/>
              <a:cs typeface="Times" panose="02020603050405020304" pitchFamily="18" charset="0"/>
            </a:endParaRPr>
          </a:p>
        </p:txBody>
      </p:sp>
      <p:sp>
        <p:nvSpPr>
          <p:cNvPr id="8" name="文本框 14">
            <a:extLst>
              <a:ext uri="{FF2B5EF4-FFF2-40B4-BE49-F238E27FC236}">
                <a16:creationId xmlns:a16="http://schemas.microsoft.com/office/drawing/2014/main" id="{ED93949A-C7E0-43BE-9D4F-2E44D33DF679}"/>
              </a:ext>
            </a:extLst>
          </p:cNvPr>
          <p:cNvSpPr txBox="1"/>
          <p:nvPr/>
        </p:nvSpPr>
        <p:spPr>
          <a:xfrm>
            <a:off x="7945110" y="2831068"/>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(66)</a:t>
            </a:r>
            <a:endParaRPr lang="zh-CN" altLang="en-US" sz="1800" dirty="0">
              <a:latin typeface="Times" panose="02020603050405020304" pitchFamily="18" charset="0"/>
              <a:cs typeface="Times" panose="02020603050405020304" pitchFamily="18" charset="0"/>
            </a:endParaRPr>
          </a:p>
        </p:txBody>
      </p:sp>
      <p:sp>
        <p:nvSpPr>
          <p:cNvPr id="11" name="文本框 14">
            <a:extLst>
              <a:ext uri="{FF2B5EF4-FFF2-40B4-BE49-F238E27FC236}">
                <a16:creationId xmlns:a16="http://schemas.microsoft.com/office/drawing/2014/main" id="{3574EAC8-656A-4228-8694-503B7FAD38B7}"/>
              </a:ext>
            </a:extLst>
          </p:cNvPr>
          <p:cNvSpPr txBox="1"/>
          <p:nvPr/>
        </p:nvSpPr>
        <p:spPr>
          <a:xfrm>
            <a:off x="7945110" y="3810000"/>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(67)</a:t>
            </a:r>
            <a:endParaRPr lang="zh-CN" altLang="en-US" sz="1800" dirty="0">
              <a:latin typeface="Times" panose="02020603050405020304" pitchFamily="18" charset="0"/>
              <a:cs typeface="Times" panose="02020603050405020304" pitchFamily="18" charset="0"/>
            </a:endParaRPr>
          </a:p>
        </p:txBody>
      </p:sp>
      <p:sp>
        <p:nvSpPr>
          <p:cNvPr id="12" name="文本框 14">
            <a:extLst>
              <a:ext uri="{FF2B5EF4-FFF2-40B4-BE49-F238E27FC236}">
                <a16:creationId xmlns:a16="http://schemas.microsoft.com/office/drawing/2014/main" id="{7B5B9792-01A6-41C3-83F7-2F9FB86C3599}"/>
              </a:ext>
            </a:extLst>
          </p:cNvPr>
          <p:cNvSpPr txBox="1"/>
          <p:nvPr/>
        </p:nvSpPr>
        <p:spPr>
          <a:xfrm>
            <a:off x="7945110" y="4736068"/>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(68)</a:t>
            </a:r>
            <a:endParaRPr lang="zh-CN" alt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3582881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58</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9437406"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Distributed </a:t>
            </a:r>
            <a:r>
              <a:rPr lang="en-US" altLang="zh-CN" sz="2800" kern="0" dirty="0">
                <a:latin typeface="Times New Roman" panose="02020603050405020304" pitchFamily="18" charset="0"/>
                <a:cs typeface="Times New Roman" panose="02020603050405020304" pitchFamily="18" charset="0"/>
              </a:rPr>
              <a:t>Secondary Voltage Control: Feedback linearization</a:t>
            </a:r>
            <a:endParaRPr lang="en-US" sz="2800" kern="0" dirty="0"/>
          </a:p>
        </p:txBody>
      </p:sp>
      <p:pic>
        <p:nvPicPr>
          <p:cNvPr id="2" name="图片 1">
            <a:extLst>
              <a:ext uri="{FF2B5EF4-FFF2-40B4-BE49-F238E27FC236}">
                <a16:creationId xmlns:a16="http://schemas.microsoft.com/office/drawing/2014/main" id="{33F02136-711A-4AE3-A939-72AFC2505C70}"/>
              </a:ext>
            </a:extLst>
          </p:cNvPr>
          <p:cNvPicPr>
            <a:picLocks noChangeAspect="1"/>
          </p:cNvPicPr>
          <p:nvPr/>
        </p:nvPicPr>
        <p:blipFill>
          <a:blip r:embed="rId2"/>
          <a:stretch>
            <a:fillRect/>
          </a:stretch>
        </p:blipFill>
        <p:spPr>
          <a:xfrm>
            <a:off x="1905000" y="510879"/>
            <a:ext cx="5334000" cy="5159576"/>
          </a:xfrm>
          <a:prstGeom prst="rect">
            <a:avLst/>
          </a:prstGeom>
        </p:spPr>
      </p:pic>
      <p:sp>
        <p:nvSpPr>
          <p:cNvPr id="13" name="TextBox 7">
            <a:extLst>
              <a:ext uri="{FF2B5EF4-FFF2-40B4-BE49-F238E27FC236}">
                <a16:creationId xmlns:a16="http://schemas.microsoft.com/office/drawing/2014/main" id="{71FA8FEA-EA11-446D-BB13-19D90AFF99F0}"/>
              </a:ext>
            </a:extLst>
          </p:cNvPr>
          <p:cNvSpPr txBox="1"/>
          <p:nvPr/>
        </p:nvSpPr>
        <p:spPr>
          <a:xfrm>
            <a:off x="914400" y="5638800"/>
            <a:ext cx="7772400" cy="461665"/>
          </a:xfrm>
          <a:prstGeom prst="rect">
            <a:avLst/>
          </a:prstGeom>
          <a:noFill/>
        </p:spPr>
        <p:txBody>
          <a:bodyPr wrap="square" rtlCol="0">
            <a:spAutoFit/>
          </a:bodyPr>
          <a:lstStyle/>
          <a:p>
            <a:r>
              <a:rPr lang="en-US" sz="1200" dirty="0"/>
              <a:t>Fig. 30 The block diagram of the proposed secondary voltage control. The secondary voltage control at each distributed generator (DG) only requires its own and neighboring DGs’ terminal voltage amplitude and first derivative [20].</a:t>
            </a:r>
          </a:p>
        </p:txBody>
      </p:sp>
    </p:spTree>
    <p:extLst>
      <p:ext uri="{BB962C8B-B14F-4D97-AF65-F5344CB8AC3E}">
        <p14:creationId xmlns:p14="http://schemas.microsoft.com/office/powerpoint/2010/main" val="182214953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59</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1394" y="5990"/>
            <a:ext cx="9437406"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800" kern="0" dirty="0">
                <a:latin typeface="Times New Roman" panose="02020603050405020304" pitchFamily="18" charset="0"/>
                <a:cs typeface="Times New Roman" panose="02020603050405020304" pitchFamily="18" charset="0"/>
              </a:rPr>
              <a:t>Distributed </a:t>
            </a:r>
            <a:r>
              <a:rPr lang="en-US" altLang="zh-CN" sz="2800" kern="0" dirty="0">
                <a:latin typeface="Times New Roman" panose="02020603050405020304" pitchFamily="18" charset="0"/>
                <a:cs typeface="Times New Roman" panose="02020603050405020304" pitchFamily="18" charset="0"/>
              </a:rPr>
              <a:t>Secondary Voltage Control: Feedback linearization</a:t>
            </a:r>
            <a:endParaRPr lang="en-US" sz="2800" kern="0" dirty="0"/>
          </a:p>
        </p:txBody>
      </p:sp>
      <mc:AlternateContent xmlns:mc="http://schemas.openxmlformats.org/markup-compatibility/2006" xmlns:a14="http://schemas.microsoft.com/office/drawing/2010/main">
        <mc:Choice Requires="a14">
          <p:sp>
            <p:nvSpPr>
              <p:cNvPr id="13" name="TextBox 7">
                <a:extLst>
                  <a:ext uri="{FF2B5EF4-FFF2-40B4-BE49-F238E27FC236}">
                    <a16:creationId xmlns:a16="http://schemas.microsoft.com/office/drawing/2014/main" id="{71FA8FEA-EA11-446D-BB13-19D90AFF99F0}"/>
                  </a:ext>
                </a:extLst>
              </p:cNvPr>
              <p:cNvSpPr txBox="1"/>
              <p:nvPr/>
            </p:nvSpPr>
            <p:spPr>
              <a:xfrm>
                <a:off x="4419600" y="5071312"/>
                <a:ext cx="4586287" cy="491288"/>
              </a:xfrm>
              <a:prstGeom prst="rect">
                <a:avLst/>
              </a:prstGeom>
              <a:noFill/>
            </p:spPr>
            <p:txBody>
              <a:bodyPr wrap="square" rtlCol="0">
                <a:spAutoFit/>
              </a:bodyPr>
              <a:lstStyle/>
              <a:p>
                <a:r>
                  <a:rPr lang="en-US" sz="1200" dirty="0"/>
                  <a:t>Fig. 33 DG output voltage magnitudes for Case B: (a) when </a:t>
                </a:r>
                <a14:m>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𝑣</m:t>
                        </m:r>
                      </m:e>
                      <m:sub>
                        <m:r>
                          <a:rPr lang="en-US" altLang="zh-CN" sz="1200" b="0" i="1" smtClean="0">
                            <a:latin typeface="Cambria Math" panose="02040503050406030204" pitchFamily="18" charset="0"/>
                          </a:rPr>
                          <m:t>𝑟𝑒𝑓</m:t>
                        </m:r>
                      </m:sub>
                    </m:sSub>
                    <m:r>
                      <a:rPr lang="en-US" altLang="zh-CN" sz="1200" b="0" i="1" smtClean="0">
                        <a:latin typeface="Cambria Math" panose="02040503050406030204" pitchFamily="18" charset="0"/>
                      </a:rPr>
                      <m:t>=1</m:t>
                    </m:r>
                  </m:oMath>
                </a14:m>
                <a:r>
                  <a:rPr lang="en-US" sz="1200" dirty="0"/>
                  <a:t> </a:t>
                </a:r>
                <a:r>
                  <a:rPr lang="en-US" sz="1200" dirty="0" err="1"/>
                  <a:t>p.u</a:t>
                </a:r>
                <a:r>
                  <a:rPr lang="en-US" sz="1200" dirty="0"/>
                  <a:t>., (b) when </a:t>
                </a:r>
                <a14:m>
                  <m:oMath xmlns:m="http://schemas.openxmlformats.org/officeDocument/2006/math">
                    <m:sSub>
                      <m:sSubPr>
                        <m:ctrlPr>
                          <a:rPr lang="en-US" altLang="zh-CN" sz="1200" i="1">
                            <a:latin typeface="Cambria Math" panose="02040503050406030204" pitchFamily="18" charset="0"/>
                          </a:rPr>
                        </m:ctrlPr>
                      </m:sSubPr>
                      <m:e>
                        <m:r>
                          <a:rPr lang="en-US" altLang="zh-CN" sz="1200" i="1">
                            <a:latin typeface="Cambria Math" panose="02040503050406030204" pitchFamily="18" charset="0"/>
                          </a:rPr>
                          <m:t>𝑣</m:t>
                        </m:r>
                      </m:e>
                      <m:sub>
                        <m:r>
                          <a:rPr lang="en-US" altLang="zh-CN" sz="1200" i="1">
                            <a:latin typeface="Cambria Math" panose="02040503050406030204" pitchFamily="18" charset="0"/>
                          </a:rPr>
                          <m:t>𝑟𝑒𝑓</m:t>
                        </m:r>
                      </m:sub>
                    </m:sSub>
                    <m:r>
                      <a:rPr lang="en-US" altLang="zh-CN" sz="1200" i="1">
                        <a:latin typeface="Cambria Math" panose="02040503050406030204" pitchFamily="18" charset="0"/>
                      </a:rPr>
                      <m:t>=</m:t>
                    </m:r>
                    <m:r>
                      <a:rPr lang="en-US" altLang="zh-CN" sz="1200" b="0" i="1" smtClean="0">
                        <a:latin typeface="Cambria Math" panose="02040503050406030204" pitchFamily="18" charset="0"/>
                      </a:rPr>
                      <m:t>0.95</m:t>
                    </m:r>
                  </m:oMath>
                </a14:m>
                <a:r>
                  <a:rPr lang="en-US" sz="1200" dirty="0"/>
                  <a:t> </a:t>
                </a:r>
                <a:r>
                  <a:rPr lang="en-US" sz="1200" dirty="0" err="1"/>
                  <a:t>p.u</a:t>
                </a:r>
                <a:r>
                  <a:rPr lang="en-US" sz="1200" dirty="0"/>
                  <a:t>., and (c) when </a:t>
                </a:r>
                <a14:m>
                  <m:oMath xmlns:m="http://schemas.openxmlformats.org/officeDocument/2006/math">
                    <m:sSub>
                      <m:sSubPr>
                        <m:ctrlPr>
                          <a:rPr lang="en-US" altLang="zh-CN" sz="1200" i="1">
                            <a:latin typeface="Cambria Math" panose="02040503050406030204" pitchFamily="18" charset="0"/>
                          </a:rPr>
                        </m:ctrlPr>
                      </m:sSubPr>
                      <m:e>
                        <m:r>
                          <a:rPr lang="en-US" altLang="zh-CN" sz="1200" i="1">
                            <a:latin typeface="Cambria Math" panose="02040503050406030204" pitchFamily="18" charset="0"/>
                          </a:rPr>
                          <m:t>𝑣</m:t>
                        </m:r>
                      </m:e>
                      <m:sub>
                        <m:r>
                          <a:rPr lang="en-US" altLang="zh-CN" sz="1200" i="1">
                            <a:latin typeface="Cambria Math" panose="02040503050406030204" pitchFamily="18" charset="0"/>
                          </a:rPr>
                          <m:t>𝑟𝑒𝑓</m:t>
                        </m:r>
                      </m:sub>
                    </m:sSub>
                    <m:r>
                      <a:rPr lang="en-US" altLang="zh-CN" sz="1200" i="1">
                        <a:latin typeface="Cambria Math" panose="02040503050406030204" pitchFamily="18" charset="0"/>
                      </a:rPr>
                      <m:t>=1</m:t>
                    </m:r>
                    <m:r>
                      <a:rPr lang="en-US" altLang="zh-CN" sz="1200" b="0" i="1" smtClean="0">
                        <a:latin typeface="Cambria Math" panose="02040503050406030204" pitchFamily="18" charset="0"/>
                      </a:rPr>
                      <m:t>.05</m:t>
                    </m:r>
                  </m:oMath>
                </a14:m>
                <a:r>
                  <a:rPr lang="en-US" sz="1200" dirty="0"/>
                  <a:t> </a:t>
                </a:r>
                <a:r>
                  <a:rPr lang="en-US" sz="1200" dirty="0" err="1"/>
                  <a:t>p.u</a:t>
                </a:r>
                <a:r>
                  <a:rPr lang="en-US" sz="1200" dirty="0"/>
                  <a:t>.. [20].</a:t>
                </a:r>
              </a:p>
            </p:txBody>
          </p:sp>
        </mc:Choice>
        <mc:Fallback xmlns="">
          <p:sp>
            <p:nvSpPr>
              <p:cNvPr id="13" name="TextBox 7">
                <a:extLst>
                  <a:ext uri="{FF2B5EF4-FFF2-40B4-BE49-F238E27FC236}">
                    <a16:creationId xmlns:a16="http://schemas.microsoft.com/office/drawing/2014/main" id="{71FA8FEA-EA11-446D-BB13-19D90AFF99F0}"/>
                  </a:ext>
                </a:extLst>
              </p:cNvPr>
              <p:cNvSpPr txBox="1">
                <a:spLocks noRot="1" noChangeAspect="1" noMove="1" noResize="1" noEditPoints="1" noAdjustHandles="1" noChangeArrowheads="1" noChangeShapeType="1" noTextEdit="1"/>
              </p:cNvSpPr>
              <p:nvPr/>
            </p:nvSpPr>
            <p:spPr>
              <a:xfrm>
                <a:off x="4419600" y="5071312"/>
                <a:ext cx="4586287" cy="491288"/>
              </a:xfrm>
              <a:prstGeom prst="rect">
                <a:avLst/>
              </a:prstGeom>
              <a:blipFill>
                <a:blip r:embed="rId2"/>
                <a:stretch>
                  <a:fillRect t="-1235" b="-4938"/>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B7CFCB7B-8628-4200-9208-B391A8AE79EA}"/>
              </a:ext>
            </a:extLst>
          </p:cNvPr>
          <p:cNvPicPr>
            <a:picLocks noChangeAspect="1"/>
          </p:cNvPicPr>
          <p:nvPr/>
        </p:nvPicPr>
        <p:blipFill rotWithShape="1">
          <a:blip r:embed="rId3"/>
          <a:srcRect l="1613" r="1613"/>
          <a:stretch/>
        </p:blipFill>
        <p:spPr>
          <a:xfrm>
            <a:off x="304800" y="914768"/>
            <a:ext cx="3886200" cy="1980832"/>
          </a:xfrm>
          <a:prstGeom prst="rect">
            <a:avLst/>
          </a:prstGeom>
        </p:spPr>
      </p:pic>
      <p:pic>
        <p:nvPicPr>
          <p:cNvPr id="6" name="图片 5">
            <a:extLst>
              <a:ext uri="{FF2B5EF4-FFF2-40B4-BE49-F238E27FC236}">
                <a16:creationId xmlns:a16="http://schemas.microsoft.com/office/drawing/2014/main" id="{414D13E2-D5FA-4206-BBF9-0D89AA177884}"/>
              </a:ext>
            </a:extLst>
          </p:cNvPr>
          <p:cNvPicPr>
            <a:picLocks noChangeAspect="1"/>
          </p:cNvPicPr>
          <p:nvPr/>
        </p:nvPicPr>
        <p:blipFill rotWithShape="1">
          <a:blip r:embed="rId4"/>
          <a:srcRect l="1108" t="2842" r="1595" b="3598"/>
          <a:stretch/>
        </p:blipFill>
        <p:spPr>
          <a:xfrm>
            <a:off x="304800" y="3352800"/>
            <a:ext cx="3886200" cy="1822898"/>
          </a:xfrm>
          <a:prstGeom prst="rect">
            <a:avLst/>
          </a:prstGeom>
        </p:spPr>
      </p:pic>
      <p:pic>
        <p:nvPicPr>
          <p:cNvPr id="7" name="图片 6">
            <a:extLst>
              <a:ext uri="{FF2B5EF4-FFF2-40B4-BE49-F238E27FC236}">
                <a16:creationId xmlns:a16="http://schemas.microsoft.com/office/drawing/2014/main" id="{AFFFD227-69C2-4451-84B8-DC455974F5C9}"/>
              </a:ext>
            </a:extLst>
          </p:cNvPr>
          <p:cNvPicPr>
            <a:picLocks noChangeAspect="1"/>
          </p:cNvPicPr>
          <p:nvPr/>
        </p:nvPicPr>
        <p:blipFill>
          <a:blip r:embed="rId5"/>
          <a:stretch>
            <a:fillRect/>
          </a:stretch>
        </p:blipFill>
        <p:spPr>
          <a:xfrm>
            <a:off x="4353428" y="899692"/>
            <a:ext cx="4652459" cy="4129508"/>
          </a:xfrm>
          <a:prstGeom prst="rect">
            <a:avLst/>
          </a:prstGeom>
        </p:spPr>
      </p:pic>
      <p:sp>
        <p:nvSpPr>
          <p:cNvPr id="10" name="TextBox 7">
            <a:extLst>
              <a:ext uri="{FF2B5EF4-FFF2-40B4-BE49-F238E27FC236}">
                <a16:creationId xmlns:a16="http://schemas.microsoft.com/office/drawing/2014/main" id="{AEFCAA08-7D4B-4A01-BD12-C63CDC06B6BB}"/>
              </a:ext>
            </a:extLst>
          </p:cNvPr>
          <p:cNvSpPr txBox="1"/>
          <p:nvPr/>
        </p:nvSpPr>
        <p:spPr>
          <a:xfrm>
            <a:off x="763513" y="5257800"/>
            <a:ext cx="3276117" cy="276999"/>
          </a:xfrm>
          <a:prstGeom prst="rect">
            <a:avLst/>
          </a:prstGeom>
          <a:noFill/>
        </p:spPr>
        <p:txBody>
          <a:bodyPr wrap="square" rtlCol="0">
            <a:spAutoFit/>
          </a:bodyPr>
          <a:lstStyle/>
          <a:p>
            <a:r>
              <a:rPr lang="en-US" sz="1200" dirty="0"/>
              <a:t>Fig. 32 Topology of the communication digraph.</a:t>
            </a:r>
          </a:p>
        </p:txBody>
      </p:sp>
      <p:sp>
        <p:nvSpPr>
          <p:cNvPr id="11" name="TextBox 7">
            <a:extLst>
              <a:ext uri="{FF2B5EF4-FFF2-40B4-BE49-F238E27FC236}">
                <a16:creationId xmlns:a16="http://schemas.microsoft.com/office/drawing/2014/main" id="{280E499F-E628-4B28-BCF8-F7F49C57456C}"/>
              </a:ext>
            </a:extLst>
          </p:cNvPr>
          <p:cNvSpPr txBox="1"/>
          <p:nvPr/>
        </p:nvSpPr>
        <p:spPr>
          <a:xfrm>
            <a:off x="456170" y="2924432"/>
            <a:ext cx="3734830" cy="276999"/>
          </a:xfrm>
          <a:prstGeom prst="rect">
            <a:avLst/>
          </a:prstGeom>
          <a:noFill/>
        </p:spPr>
        <p:txBody>
          <a:bodyPr wrap="square" rtlCol="0">
            <a:spAutoFit/>
          </a:bodyPr>
          <a:lstStyle/>
          <a:p>
            <a:r>
              <a:rPr lang="en-US" sz="1200" dirty="0"/>
              <a:t>Fig. 31 Single-line diagram of the microgrid test system.</a:t>
            </a:r>
          </a:p>
        </p:txBody>
      </p:sp>
      <p:sp>
        <p:nvSpPr>
          <p:cNvPr id="12" name="Rectangle 5">
            <a:extLst>
              <a:ext uri="{FF2B5EF4-FFF2-40B4-BE49-F238E27FC236}">
                <a16:creationId xmlns:a16="http://schemas.microsoft.com/office/drawing/2014/main" id="{D27F8A41-FC0A-417E-9C0F-A942E5B57B3F}"/>
              </a:ext>
            </a:extLst>
          </p:cNvPr>
          <p:cNvSpPr/>
          <p:nvPr/>
        </p:nvSpPr>
        <p:spPr>
          <a:xfrm>
            <a:off x="685800" y="5680015"/>
            <a:ext cx="7696200" cy="400110"/>
          </a:xfrm>
          <a:prstGeom prst="rect">
            <a:avLst/>
          </a:prstGeom>
        </p:spPr>
        <p:txBody>
          <a:bodyPr wrap="square">
            <a:spAutoFit/>
          </a:bodyPr>
          <a:lstStyle/>
          <a:p>
            <a:pPr algn="just"/>
            <a:r>
              <a:rPr lang="en-US" sz="1000" dirty="0"/>
              <a:t>[20] A. </a:t>
            </a:r>
            <a:r>
              <a:rPr lang="en-US" sz="1000" dirty="0" err="1"/>
              <a:t>Bidram</a:t>
            </a:r>
            <a:r>
              <a:rPr lang="en-US" sz="1000" dirty="0"/>
              <a:t>, F. L. Lewis and A. Davoudi, "Distributed Control Systems for Small-Scale Power Networks: Using Multiagent Cooperative Control Theory," in IEEE Control Systems Magazine, vol. 34, no. 6, pp. 56-77, Dec. 2014. </a:t>
            </a:r>
          </a:p>
        </p:txBody>
      </p:sp>
    </p:spTree>
    <p:extLst>
      <p:ext uri="{BB962C8B-B14F-4D97-AF65-F5344CB8AC3E}">
        <p14:creationId xmlns:p14="http://schemas.microsoft.com/office/powerpoint/2010/main" val="4252586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6</a:t>
            </a:fld>
            <a:endParaRPr lang="en-US" dirty="0"/>
          </a:p>
        </p:txBody>
      </p:sp>
      <p:sp>
        <p:nvSpPr>
          <p:cNvPr id="5" name="Text Placeholder 4"/>
          <p:cNvSpPr>
            <a:spLocks noGrp="1"/>
          </p:cNvSpPr>
          <p:nvPr>
            <p:ph type="body" sz="quarter" idx="10"/>
          </p:nvPr>
        </p:nvSpPr>
        <p:spPr/>
        <p:txBody>
          <a:bodyPr/>
          <a:lstStyle/>
          <a:p>
            <a:endParaRPr lang="en-US" dirty="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D5F32DCF-AE85-4D24-9DF9-1D087EACBC71}"/>
                  </a:ext>
                </a:extLst>
              </p:cNvPr>
              <p:cNvSpPr>
                <a:spLocks noGrp="1"/>
              </p:cNvSpPr>
              <p:nvPr>
                <p:ph idx="1"/>
              </p:nvPr>
            </p:nvSpPr>
            <p:spPr>
              <a:xfrm>
                <a:off x="685800" y="563173"/>
                <a:ext cx="7848600" cy="4907352"/>
              </a:xfrm>
            </p:spPr>
            <p:txBody>
              <a:bodyPr/>
              <a:lstStyle/>
              <a:p>
                <a:pPr algn="just" eaLnBrk="0" hangingPunct="0">
                  <a:spcBef>
                    <a:spcPct val="0"/>
                  </a:spcBef>
                  <a:buFont typeface="+mj-lt"/>
                  <a:buAutoNum type="alphaLcParenR" startAt="2"/>
                </a:pPr>
                <a:r>
                  <a:rPr lang="en-US" sz="1800" kern="1200" dirty="0">
                    <a:solidFill>
                      <a:schemeClr val="tx1"/>
                    </a:solidFill>
                    <a:latin typeface="Times" panose="02020603050405020304" pitchFamily="18" charset="0"/>
                    <a:cs typeface="Times" panose="02020603050405020304" pitchFamily="18" charset="0"/>
                  </a:rPr>
                  <a:t>Phase Locked Loop: The phase lock loop (PLL) is used to measure the actual frequency of the system. According to [1], the PLL input is the </a:t>
                </a:r>
                <a:r>
                  <a:rPr lang="en-US" sz="1800" i="1" kern="1200" dirty="0">
                    <a:solidFill>
                      <a:schemeClr val="tx1"/>
                    </a:solidFill>
                    <a:latin typeface="Times" panose="02020603050405020304" pitchFamily="18" charset="0"/>
                    <a:cs typeface="Times" panose="02020603050405020304" pitchFamily="18" charset="0"/>
                  </a:rPr>
                  <a:t>d</a:t>
                </a:r>
                <a:r>
                  <a:rPr lang="en-US" sz="1800" kern="1200" dirty="0">
                    <a:solidFill>
                      <a:schemeClr val="tx1"/>
                    </a:solidFill>
                    <a:latin typeface="Times" panose="02020603050405020304" pitchFamily="18" charset="0"/>
                    <a:cs typeface="Times" panose="02020603050405020304" pitchFamily="18" charset="0"/>
                  </a:rPr>
                  <a:t>-axis component of the voltage measured across the filter capacitor (Fig. 4). </a:t>
                </a:r>
              </a:p>
              <a:p>
                <a:pPr marL="0" indent="0" algn="just" eaLnBrk="0" hangingPunct="0">
                  <a:spcBef>
                    <a:spcPct val="0"/>
                  </a:spcBef>
                  <a:buNone/>
                </a:pPr>
                <a:r>
                  <a:rPr lang="en-US" altLang="zh-CN" sz="1800" dirty="0">
                    <a:solidFill>
                      <a:schemeClr val="tx1"/>
                    </a:solidFill>
                    <a:latin typeface="Times" panose="02020603050405020304" pitchFamily="18" charset="0"/>
                    <a:cs typeface="Times" panose="02020603050405020304" pitchFamily="18" charset="0"/>
                  </a:rPr>
                  <a:t>The mathematical model of PLL is represented as follows,</a:t>
                </a:r>
              </a:p>
              <a:p>
                <a:pPr marL="0" indent="0" algn="just" eaLnBrk="0" hangingPunct="0">
                  <a:spcBef>
                    <a:spcPct val="0"/>
                  </a:spcBef>
                  <a:buNone/>
                </a:pPr>
                <a14:m>
                  <m:oMathPara xmlns:m="http://schemas.openxmlformats.org/officeDocument/2006/math">
                    <m:oMathParaPr>
                      <m:jc m:val="centerGroup"/>
                    </m:oMathParaPr>
                    <m:oMath xmlns:m="http://schemas.openxmlformats.org/officeDocument/2006/math">
                      <m:m>
                        <m:mPr>
                          <m:plcHide m:val="on"/>
                          <m:mcs>
                            <m:mc>
                              <m:mcPr>
                                <m:count m:val="2"/>
                                <m:mcJc m:val="center"/>
                              </m:mcPr>
                            </m:mc>
                          </m:mcs>
                          <m:ctrlPr>
                            <a:rPr lang="zh-CN" altLang="en-US" sz="1800" i="1">
                              <a:solidFill>
                                <a:schemeClr val="tx1"/>
                              </a:solidFill>
                              <a:latin typeface="Cambria Math" panose="02040503050406030204" pitchFamily="18" charset="0"/>
                            </a:rPr>
                          </m:ctrlPr>
                        </m:mPr>
                        <m:mr>
                          <m:e>
                            <m:sSub>
                              <m:sSubPr>
                                <m:ctrlPr>
                                  <a:rPr lang="zh-CN" altLang="en-US" sz="1800" i="1">
                                    <a:solidFill>
                                      <a:schemeClr val="tx1"/>
                                    </a:solidFill>
                                    <a:latin typeface="Cambria Math" panose="02040503050406030204" pitchFamily="18" charset="0"/>
                                  </a:rPr>
                                </m:ctrlPr>
                              </m:sSubPr>
                              <m:e>
                                <m:acc>
                                  <m:accPr>
                                    <m:chr m:val="̇"/>
                                    <m:ctrlPr>
                                      <a:rPr lang="zh-CN" altLang="en-US" sz="1800" i="1">
                                        <a:solidFill>
                                          <a:schemeClr val="tx1"/>
                                        </a:solidFill>
                                        <a:latin typeface="Cambria Math" panose="02040503050406030204" pitchFamily="18" charset="0"/>
                                      </a:rPr>
                                    </m:ctrlPr>
                                  </m:accPr>
                                  <m:e>
                                    <m:r>
                                      <a:rPr lang="en-US" altLang="zh-CN" sz="1800" i="1">
                                        <a:solidFill>
                                          <a:schemeClr val="tx1"/>
                                        </a:solidFill>
                                        <a:latin typeface="Cambria Math" panose="02040503050406030204" pitchFamily="18" charset="0"/>
                                      </a:rPr>
                                      <m:t>𝑣</m:t>
                                    </m:r>
                                  </m:e>
                                </m:acc>
                              </m:e>
                              <m:sub>
                                <m:r>
                                  <a:rPr lang="zh-CN" altLang="en-US" sz="1800" i="1">
                                    <a:solidFill>
                                      <a:schemeClr val="tx1"/>
                                    </a:solidFill>
                                    <a:latin typeface="Cambria Math" panose="02040503050406030204" pitchFamily="18" charset="0"/>
                                  </a:rPr>
                                  <m:t>𝑜𝑑𝑓</m:t>
                                </m:r>
                              </m:sub>
                            </m:sSub>
                            <m:r>
                              <a:rPr lang="en-US" altLang="zh-CN" sz="1800">
                                <a:solidFill>
                                  <a:schemeClr val="tx1"/>
                                </a:solidFill>
                                <a:latin typeface="Cambria Math" panose="02040503050406030204" pitchFamily="18" charset="0"/>
                              </a:rPr>
                              <m:t>=</m:t>
                            </m:r>
                            <m:sSub>
                              <m:sSubPr>
                                <m:ctrlPr>
                                  <a:rPr lang="zh-CN" altLang="en-US" sz="1800" i="1">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𝜔</m:t>
                                </m:r>
                              </m:e>
                              <m:sub>
                                <m:r>
                                  <a:rPr lang="zh-CN" altLang="en-US" sz="1800" i="1">
                                    <a:solidFill>
                                      <a:schemeClr val="tx1"/>
                                    </a:solidFill>
                                    <a:latin typeface="Cambria Math" panose="02040503050406030204" pitchFamily="18" charset="0"/>
                                  </a:rPr>
                                  <m:t>𝑐𝑃𝐿𝐿</m:t>
                                </m:r>
                              </m:sub>
                            </m:sSub>
                            <m:sSub>
                              <m:sSubPr>
                                <m:ctrlPr>
                                  <a:rPr lang="zh-CN" altLang="en-US"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𝑣</m:t>
                                </m:r>
                              </m:e>
                              <m:sub>
                                <m:r>
                                  <a:rPr lang="zh-CN" altLang="en-US" sz="1800" i="1">
                                    <a:solidFill>
                                      <a:schemeClr val="tx1"/>
                                    </a:solidFill>
                                    <a:latin typeface="Cambria Math" panose="02040503050406030204" pitchFamily="18" charset="0"/>
                                  </a:rPr>
                                  <m:t>𝑜𝑑</m:t>
                                </m:r>
                              </m:sub>
                            </m:sSub>
                            <m:r>
                              <a:rPr lang="zh-CN" altLang="en-US" sz="1800">
                                <a:solidFill>
                                  <a:schemeClr val="tx1"/>
                                </a:solidFill>
                                <a:latin typeface="Cambria Math" panose="02040503050406030204" pitchFamily="18" charset="0"/>
                              </a:rPr>
                              <m:t>−</m:t>
                            </m:r>
                            <m:sSub>
                              <m:sSubPr>
                                <m:ctrlPr>
                                  <a:rPr lang="zh-CN" altLang="en-US" sz="1800" i="1">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𝜔</m:t>
                                </m:r>
                              </m:e>
                              <m:sub>
                                <m:r>
                                  <a:rPr lang="zh-CN" altLang="en-US" sz="1800" i="1">
                                    <a:solidFill>
                                      <a:schemeClr val="tx1"/>
                                    </a:solidFill>
                                    <a:latin typeface="Cambria Math" panose="02040503050406030204" pitchFamily="18" charset="0"/>
                                  </a:rPr>
                                  <m:t>𝑐𝑃𝐿𝐿</m:t>
                                </m:r>
                              </m:sub>
                            </m:sSub>
                            <m:sSub>
                              <m:sSubPr>
                                <m:ctrlPr>
                                  <a:rPr lang="zh-CN" altLang="en-US"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𝑣</m:t>
                                </m:r>
                              </m:e>
                              <m:sub>
                                <m:r>
                                  <a:rPr lang="zh-CN" altLang="en-US" sz="1800" i="1">
                                    <a:solidFill>
                                      <a:schemeClr val="tx1"/>
                                    </a:solidFill>
                                    <a:latin typeface="Cambria Math" panose="02040503050406030204" pitchFamily="18" charset="0"/>
                                  </a:rPr>
                                  <m:t>𝑜𝑑𝑓</m:t>
                                </m:r>
                              </m:sub>
                            </m:sSub>
                            <m:r>
                              <a:rPr lang="zh-CN" altLang="en-US" sz="1800">
                                <a:solidFill>
                                  <a:schemeClr val="tx1"/>
                                </a:solidFill>
                                <a:latin typeface="Cambria Math" panose="02040503050406030204" pitchFamily="18" charset="0"/>
                              </a:rPr>
                              <m:t>,</m:t>
                            </m:r>
                          </m:e>
                          <m:e/>
                        </m:mr>
                        <m:mr>
                          <m:e>
                            <m:sSub>
                              <m:sSubPr>
                                <m:ctrlPr>
                                  <a:rPr lang="zh-CN" altLang="en-US" sz="1800" i="1">
                                    <a:solidFill>
                                      <a:schemeClr val="tx1"/>
                                    </a:solidFill>
                                    <a:latin typeface="Cambria Math" panose="02040503050406030204" pitchFamily="18" charset="0"/>
                                  </a:rPr>
                                </m:ctrlPr>
                              </m:sSubPr>
                              <m:e>
                                <m:acc>
                                  <m:accPr>
                                    <m:chr m:val="̇"/>
                                    <m:ctrlPr>
                                      <a:rPr lang="zh-CN" altLang="en-US" sz="1800" i="1">
                                        <a:solidFill>
                                          <a:schemeClr val="tx1"/>
                                        </a:solidFill>
                                        <a:latin typeface="Cambria Math" panose="02040503050406030204" pitchFamily="18" charset="0"/>
                                      </a:rPr>
                                    </m:ctrlPr>
                                  </m:accPr>
                                  <m:e>
                                    <m:r>
                                      <a:rPr lang="zh-CN" altLang="en-US" sz="1800" i="1">
                                        <a:solidFill>
                                          <a:schemeClr val="tx1"/>
                                        </a:solidFill>
                                        <a:latin typeface="Cambria Math" panose="02040503050406030204" pitchFamily="18" charset="0"/>
                                      </a:rPr>
                                      <m:t>𝜑</m:t>
                                    </m:r>
                                  </m:e>
                                </m:acc>
                              </m:e>
                              <m:sub>
                                <m:r>
                                  <a:rPr lang="zh-CN" altLang="en-US" sz="1800" i="1">
                                    <a:solidFill>
                                      <a:schemeClr val="tx1"/>
                                    </a:solidFill>
                                    <a:latin typeface="Cambria Math" panose="02040503050406030204" pitchFamily="18" charset="0"/>
                                  </a:rPr>
                                  <m:t>𝑃𝐿𝐿</m:t>
                                </m:r>
                              </m:sub>
                            </m:sSub>
                            <m:r>
                              <a:rPr lang="en-US" altLang="zh-CN" sz="1800">
                                <a:solidFill>
                                  <a:schemeClr val="tx1"/>
                                </a:solidFill>
                                <a:latin typeface="Cambria Math" panose="02040503050406030204" pitchFamily="18" charset="0"/>
                              </a:rPr>
                              <m:t>=</m:t>
                            </m:r>
                            <m:r>
                              <a:rPr lang="zh-CN" altLang="en-US" sz="1800">
                                <a:solidFill>
                                  <a:schemeClr val="tx1"/>
                                </a:solidFill>
                                <a:latin typeface="Cambria Math" panose="02040503050406030204" pitchFamily="18" charset="0"/>
                              </a:rPr>
                              <m:t>−</m:t>
                            </m:r>
                            <m:sSub>
                              <m:sSubPr>
                                <m:ctrlPr>
                                  <a:rPr lang="zh-CN" altLang="en-US"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𝑣</m:t>
                                </m:r>
                              </m:e>
                              <m:sub>
                                <m:r>
                                  <a:rPr lang="zh-CN" altLang="en-US" sz="1800" i="1">
                                    <a:solidFill>
                                      <a:schemeClr val="tx1"/>
                                    </a:solidFill>
                                    <a:latin typeface="Cambria Math" panose="02040503050406030204" pitchFamily="18" charset="0"/>
                                  </a:rPr>
                                  <m:t>𝑜𝑑𝑓</m:t>
                                </m:r>
                              </m:sub>
                            </m:sSub>
                            <m:r>
                              <a:rPr lang="en-US" altLang="zh-CN" sz="1800" i="1">
                                <a:solidFill>
                                  <a:schemeClr val="tx1"/>
                                </a:solidFill>
                                <a:latin typeface="Cambria Math" panose="02040503050406030204" pitchFamily="18" charset="0"/>
                              </a:rPr>
                              <m:t>.</m:t>
                            </m:r>
                          </m:e>
                          <m:e/>
                        </m:mr>
                      </m:m>
                    </m:oMath>
                  </m:oMathPara>
                </a14:m>
                <a:endParaRPr lang="en-US" altLang="zh-CN" sz="1800" dirty="0"/>
              </a:p>
              <a:p>
                <a:pPr marL="0" indent="0">
                  <a:buNone/>
                </a:pPr>
                <a:r>
                  <a:rPr lang="en-US" altLang="zh-CN" sz="1800" kern="1200" dirty="0">
                    <a:solidFill>
                      <a:schemeClr val="tx1"/>
                    </a:solidFill>
                    <a:latin typeface="Times" panose="02020603050405020304" pitchFamily="18" charset="0"/>
                    <a:cs typeface="Times" panose="02020603050405020304" pitchFamily="18" charset="0"/>
                  </a:rPr>
                  <a:t>In grid-tied mode, the inverter output phase is synchronized to the main grid using PLL, therefore the derivative of phase angle </a:t>
                </a:r>
                <a14:m>
                  <m:oMath xmlns:m="http://schemas.openxmlformats.org/officeDocument/2006/math">
                    <m:r>
                      <a:rPr lang="zh-CN" altLang="en-US" sz="1800" i="1" kern="1200" dirty="0">
                        <a:solidFill>
                          <a:schemeClr val="tx1"/>
                        </a:solidFill>
                        <a:latin typeface="Cambria Math" panose="02040503050406030204" pitchFamily="18" charset="0"/>
                      </a:rPr>
                      <m:t>𝛿</m:t>
                    </m:r>
                  </m:oMath>
                </a14:m>
                <a:r>
                  <a:rPr lang="en-US" altLang="zh-CN" sz="1800" kern="1200" dirty="0">
                    <a:solidFill>
                      <a:schemeClr val="tx1"/>
                    </a:solidFill>
                    <a:latin typeface="Times" panose="02020603050405020304" pitchFamily="18" charset="0"/>
                    <a:cs typeface="Times" panose="02020603050405020304" pitchFamily="18" charset="0"/>
                  </a:rPr>
                  <a:t> is set to </a:t>
                </a:r>
                <a14:m>
                  <m:oMath xmlns:m="http://schemas.openxmlformats.org/officeDocument/2006/math">
                    <m:sSub>
                      <m:sSubPr>
                        <m:ctrlPr>
                          <a:rPr lang="en-US" altLang="zh-CN" sz="1800" i="1" kern="1200">
                            <a:solidFill>
                              <a:schemeClr val="tx1"/>
                            </a:solidFill>
                            <a:latin typeface="Cambria Math" panose="02040503050406030204" pitchFamily="18" charset="0"/>
                          </a:rPr>
                        </m:ctrlPr>
                      </m:sSubPr>
                      <m:e>
                        <m:r>
                          <a:rPr lang="zh-CN" altLang="en-US" sz="1800" i="1" kern="1200">
                            <a:solidFill>
                              <a:schemeClr val="tx1"/>
                            </a:solidFill>
                            <a:latin typeface="Cambria Math" panose="02040503050406030204" pitchFamily="18" charset="0"/>
                          </a:rPr>
                          <m:t>𝜔</m:t>
                        </m:r>
                      </m:e>
                      <m:sub>
                        <m:r>
                          <a:rPr lang="en-US" altLang="zh-CN" sz="1800" i="1" kern="1200">
                            <a:solidFill>
                              <a:schemeClr val="tx1"/>
                            </a:solidFill>
                            <a:latin typeface="Cambria Math" panose="02040503050406030204" pitchFamily="18" charset="0"/>
                          </a:rPr>
                          <m:t>𝑃𝐿𝐿</m:t>
                        </m:r>
                      </m:sub>
                    </m:sSub>
                  </m:oMath>
                </a14:m>
                <a:r>
                  <a:rPr lang="en-US" altLang="zh-CN" sz="1800" kern="1200" dirty="0">
                    <a:solidFill>
                      <a:schemeClr val="tx1"/>
                    </a:solidFill>
                    <a:latin typeface="Times" panose="02020603050405020304" pitchFamily="18" charset="0"/>
                    <a:cs typeface="Times" panose="02020603050405020304" pitchFamily="18" charset="0"/>
                  </a:rPr>
                  <a:t>:</a:t>
                </a:r>
              </a:p>
              <a:p>
                <a:pPr marL="0" indent="0">
                  <a:buNone/>
                </a:pPr>
                <a14:m>
                  <m:oMathPara xmlns:m="http://schemas.openxmlformats.org/officeDocument/2006/math">
                    <m:oMathParaPr>
                      <m:jc m:val="centerGroup"/>
                    </m:oMathParaPr>
                    <m:oMath xmlns:m="http://schemas.openxmlformats.org/officeDocument/2006/math">
                      <m:acc>
                        <m:accPr>
                          <m:chr m:val="̇"/>
                          <m:ctrlPr>
                            <a:rPr lang="zh-CN" altLang="en-US" sz="1800" i="1">
                              <a:solidFill>
                                <a:schemeClr val="tx1"/>
                              </a:solidFill>
                              <a:latin typeface="Cambria Math" panose="02040503050406030204" pitchFamily="18" charset="0"/>
                            </a:rPr>
                          </m:ctrlPr>
                        </m:accPr>
                        <m:e>
                          <m:r>
                            <a:rPr lang="zh-CN" altLang="en-US" sz="1800" i="1" kern="1200" dirty="0">
                              <a:solidFill>
                                <a:schemeClr val="tx1"/>
                              </a:solidFill>
                              <a:latin typeface="Cambria Math" panose="02040503050406030204" pitchFamily="18" charset="0"/>
                            </a:rPr>
                            <m:t>𝛿</m:t>
                          </m:r>
                        </m:e>
                      </m:acc>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𝜔</m:t>
                          </m:r>
                        </m:e>
                        <m:sub>
                          <m:r>
                            <a:rPr lang="en-US" altLang="zh-CN" sz="1800" i="1">
                              <a:solidFill>
                                <a:schemeClr val="tx1"/>
                              </a:solidFill>
                              <a:latin typeface="Cambria Math" panose="02040503050406030204" pitchFamily="18" charset="0"/>
                            </a:rPr>
                            <m:t>𝑃𝐿𝐿</m:t>
                          </m:r>
                        </m:sub>
                      </m:sSub>
                      <m:r>
                        <a:rPr lang="en-US" altLang="zh-CN" sz="1800" i="1">
                          <a:solidFill>
                            <a:schemeClr val="tx1"/>
                          </a:solidFill>
                          <a:latin typeface="Cambria Math" panose="02040503050406030204" pitchFamily="18" charset="0"/>
                        </a:rPr>
                        <m:t>=377−</m:t>
                      </m:r>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𝑘</m:t>
                          </m:r>
                        </m:e>
                        <m:sub>
                          <m:r>
                            <a:rPr lang="en-US" altLang="zh-CN" sz="1800" b="0" i="1" smtClean="0">
                              <a:solidFill>
                                <a:schemeClr val="tx1"/>
                              </a:solidFill>
                              <a:latin typeface="Cambria Math" panose="02040503050406030204" pitchFamily="18" charset="0"/>
                            </a:rPr>
                            <m:t>𝑝</m:t>
                          </m:r>
                          <m:r>
                            <a:rPr lang="en-US" altLang="zh-CN" sz="1800" i="1">
                              <a:solidFill>
                                <a:schemeClr val="tx1"/>
                              </a:solidFill>
                              <a:latin typeface="Cambria Math" panose="02040503050406030204" pitchFamily="18" charset="0"/>
                            </a:rPr>
                            <m:t>,</m:t>
                          </m:r>
                          <m:r>
                            <a:rPr lang="en-US" altLang="zh-CN" sz="1800" i="1">
                              <a:solidFill>
                                <a:schemeClr val="tx1"/>
                              </a:solidFill>
                              <a:latin typeface="Cambria Math" panose="02040503050406030204" pitchFamily="18" charset="0"/>
                            </a:rPr>
                            <m:t>𝑃𝐿𝐿</m:t>
                          </m:r>
                        </m:sub>
                      </m:sSub>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𝑣</m:t>
                          </m:r>
                        </m:e>
                        <m:sub>
                          <m:r>
                            <a:rPr lang="en-US" altLang="zh-CN" sz="1800" i="1">
                              <a:solidFill>
                                <a:schemeClr val="tx1"/>
                              </a:solidFill>
                              <a:latin typeface="Cambria Math" panose="02040503050406030204" pitchFamily="18" charset="0"/>
                            </a:rPr>
                            <m:t>𝑜𝑑𝑓</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𝑘</m:t>
                          </m:r>
                        </m:e>
                        <m:sub>
                          <m:r>
                            <a:rPr lang="en-US" altLang="zh-CN" sz="1800" b="0" i="1" smtClean="0">
                              <a:solidFill>
                                <a:schemeClr val="tx1"/>
                              </a:solidFill>
                              <a:latin typeface="Cambria Math" panose="02040503050406030204" pitchFamily="18" charset="0"/>
                            </a:rPr>
                            <m:t>𝑖</m:t>
                          </m:r>
                          <m:r>
                            <a:rPr lang="en-US" altLang="zh-CN" sz="1800" i="1">
                              <a:solidFill>
                                <a:schemeClr val="tx1"/>
                              </a:solidFill>
                              <a:latin typeface="Cambria Math" panose="02040503050406030204" pitchFamily="18" charset="0"/>
                            </a:rPr>
                            <m:t>,</m:t>
                          </m:r>
                          <m:r>
                            <a:rPr lang="en-US" altLang="zh-CN" sz="1800" i="1">
                              <a:solidFill>
                                <a:schemeClr val="tx1"/>
                              </a:solidFill>
                              <a:latin typeface="Cambria Math" panose="02040503050406030204" pitchFamily="18" charset="0"/>
                            </a:rPr>
                            <m:t>𝑃𝐿𝐿</m:t>
                          </m:r>
                        </m:sub>
                      </m:sSub>
                      <m:sSub>
                        <m:sSubPr>
                          <m:ctrlPr>
                            <a:rPr lang="zh-CN" altLang="zh-CN" sz="1800" i="1">
                              <a:solidFill>
                                <a:schemeClr val="tx1"/>
                              </a:solidFill>
                              <a:latin typeface="Cambria Math" panose="02040503050406030204" pitchFamily="18" charset="0"/>
                            </a:rPr>
                          </m:ctrlPr>
                        </m:sSubPr>
                        <m:e>
                          <m:r>
                            <a:rPr lang="zh-CN" altLang="el-GR" sz="1800" i="1">
                              <a:solidFill>
                                <a:schemeClr val="tx1"/>
                              </a:solidFill>
                              <a:latin typeface="Cambria Math" panose="02040503050406030204" pitchFamily="18" charset="0"/>
                              <a:ea typeface="Cambria Math" panose="02040503050406030204" pitchFamily="18" charset="0"/>
                            </a:rPr>
                            <m:t>𝜑</m:t>
                          </m:r>
                        </m:e>
                        <m:sub>
                          <m:r>
                            <a:rPr lang="en-US" altLang="zh-CN" sz="1800" i="1">
                              <a:solidFill>
                                <a:schemeClr val="tx1"/>
                              </a:solidFill>
                              <a:latin typeface="Cambria Math" panose="02040503050406030204" pitchFamily="18" charset="0"/>
                            </a:rPr>
                            <m:t>𝑃𝐿𝐿</m:t>
                          </m:r>
                        </m:sub>
                      </m:sSub>
                      <m:r>
                        <a:rPr lang="en-US" altLang="zh-CN" sz="1800" i="1">
                          <a:solidFill>
                            <a:schemeClr val="tx1"/>
                          </a:solidFill>
                          <a:latin typeface="Cambria Math" panose="02040503050406030204" pitchFamily="18" charset="0"/>
                        </a:rPr>
                        <m:t>.</m:t>
                      </m:r>
                    </m:oMath>
                  </m:oMathPara>
                </a14:m>
                <a:endParaRPr lang="en-US" altLang="zh-CN" sz="1800" kern="1200" dirty="0">
                  <a:solidFill>
                    <a:schemeClr val="tx1"/>
                  </a:solidFill>
                  <a:latin typeface="Times" panose="02020603050405020304" pitchFamily="18" charset="0"/>
                  <a:cs typeface="Times" panose="02020603050405020304" pitchFamily="18" charset="0"/>
                </a:endParaRPr>
              </a:p>
              <a:p>
                <a:pPr marL="0" indent="0">
                  <a:buNone/>
                </a:pPr>
                <a:r>
                  <a:rPr lang="en-US" altLang="zh-CN" sz="1800" kern="1200" dirty="0">
                    <a:solidFill>
                      <a:schemeClr val="tx1"/>
                    </a:solidFill>
                    <a:latin typeface="Times" panose="02020603050405020304" pitchFamily="18" charset="0"/>
                    <a:cs typeface="Times" panose="02020603050405020304" pitchFamily="18" charset="0"/>
                  </a:rPr>
                  <a:t>In islanded mode, the phase angle of the first inverter can be arbitrarily set as the reference for the other inverters:</a:t>
                </a:r>
              </a:p>
              <a:p>
                <a:pPr marL="0" indent="0">
                  <a:buNone/>
                </a:pPr>
                <a14:m>
                  <m:oMathPara xmlns:m="http://schemas.openxmlformats.org/officeDocument/2006/math">
                    <m:oMathParaPr>
                      <m:jc m:val="centerGroup"/>
                    </m:oMathParaPr>
                    <m:oMath xmlns:m="http://schemas.openxmlformats.org/officeDocument/2006/math">
                      <m:sSub>
                        <m:sSubPr>
                          <m:ctrlPr>
                            <a:rPr lang="en-US" altLang="zh-CN" sz="1800" i="1" kern="1200">
                              <a:solidFill>
                                <a:schemeClr val="tx1"/>
                              </a:solidFill>
                              <a:latin typeface="Cambria Math" panose="02040503050406030204" pitchFamily="18" charset="0"/>
                            </a:rPr>
                          </m:ctrlPr>
                        </m:sSubPr>
                        <m:e>
                          <m:acc>
                            <m:accPr>
                              <m:chr m:val="̇"/>
                              <m:ctrlPr>
                                <a:rPr lang="en-US" altLang="zh-CN" sz="1800" i="1" kern="1200">
                                  <a:solidFill>
                                    <a:schemeClr val="tx1"/>
                                  </a:solidFill>
                                  <a:latin typeface="Cambria Math" panose="02040503050406030204" pitchFamily="18" charset="0"/>
                                </a:rPr>
                              </m:ctrlPr>
                            </m:accPr>
                            <m:e>
                              <m:r>
                                <a:rPr lang="zh-CN" altLang="en-US" sz="1800" i="1" kern="1200">
                                  <a:solidFill>
                                    <a:schemeClr val="tx1"/>
                                  </a:solidFill>
                                  <a:latin typeface="Cambria Math" panose="02040503050406030204" pitchFamily="18" charset="0"/>
                                </a:rPr>
                                <m:t>𝛿</m:t>
                              </m:r>
                            </m:e>
                          </m:acc>
                        </m:e>
                        <m:sub>
                          <m:r>
                            <a:rPr lang="en-US" altLang="zh-CN" sz="1800" i="1" kern="1200">
                              <a:solidFill>
                                <a:schemeClr val="tx1"/>
                              </a:solidFill>
                              <a:latin typeface="Cambria Math" panose="02040503050406030204" pitchFamily="18" charset="0"/>
                            </a:rPr>
                            <m:t>𝑖</m:t>
                          </m:r>
                        </m:sub>
                      </m:sSub>
                      <m:r>
                        <a:rPr lang="en-US" altLang="zh-CN" sz="1800" i="1" kern="1200">
                          <a:solidFill>
                            <a:schemeClr val="tx1"/>
                          </a:solidFill>
                          <a:latin typeface="Cambria Math" panose="02040503050406030204" pitchFamily="18" charset="0"/>
                        </a:rPr>
                        <m:t>=</m:t>
                      </m:r>
                      <m:sSub>
                        <m:sSubPr>
                          <m:ctrlPr>
                            <a:rPr lang="en-US" altLang="zh-CN" sz="1800" i="1" kern="1200">
                              <a:solidFill>
                                <a:schemeClr val="tx1"/>
                              </a:solidFill>
                              <a:latin typeface="Cambria Math" panose="02040503050406030204" pitchFamily="18" charset="0"/>
                            </a:rPr>
                          </m:ctrlPr>
                        </m:sSubPr>
                        <m:e>
                          <m:r>
                            <a:rPr lang="zh-CN" altLang="en-US" sz="1800" i="1" kern="1200">
                              <a:solidFill>
                                <a:schemeClr val="tx1"/>
                              </a:solidFill>
                              <a:latin typeface="Cambria Math" panose="02040503050406030204" pitchFamily="18" charset="0"/>
                            </a:rPr>
                            <m:t>𝜔</m:t>
                          </m:r>
                        </m:e>
                        <m:sub>
                          <m:r>
                            <a:rPr lang="en-US" altLang="zh-CN" sz="1800" i="1" kern="1200">
                              <a:solidFill>
                                <a:schemeClr val="tx1"/>
                              </a:solidFill>
                              <a:latin typeface="Cambria Math" panose="02040503050406030204" pitchFamily="18" charset="0"/>
                            </a:rPr>
                            <m:t>𝑃𝐿𝐿</m:t>
                          </m:r>
                          <m:r>
                            <a:rPr lang="en-US" altLang="zh-CN" sz="1800" i="1" kern="1200">
                              <a:solidFill>
                                <a:schemeClr val="tx1"/>
                              </a:solidFill>
                              <a:latin typeface="Cambria Math" panose="02040503050406030204" pitchFamily="18" charset="0"/>
                            </a:rPr>
                            <m:t>1</m:t>
                          </m:r>
                        </m:sub>
                      </m:sSub>
                      <m:r>
                        <a:rPr lang="en-US" altLang="zh-CN" sz="1800" i="1" kern="1200">
                          <a:solidFill>
                            <a:schemeClr val="tx1"/>
                          </a:solidFill>
                          <a:latin typeface="Cambria Math" panose="02040503050406030204" pitchFamily="18" charset="0"/>
                        </a:rPr>
                        <m:t>−</m:t>
                      </m:r>
                      <m:sSub>
                        <m:sSubPr>
                          <m:ctrlPr>
                            <a:rPr lang="en-US" altLang="zh-CN" sz="1800" i="1" kern="1200">
                              <a:solidFill>
                                <a:schemeClr val="tx1"/>
                              </a:solidFill>
                              <a:latin typeface="Cambria Math" panose="02040503050406030204" pitchFamily="18" charset="0"/>
                            </a:rPr>
                          </m:ctrlPr>
                        </m:sSubPr>
                        <m:e>
                          <m:r>
                            <a:rPr lang="zh-CN" altLang="en-US" sz="1800" i="1" kern="1200">
                              <a:solidFill>
                                <a:schemeClr val="tx1"/>
                              </a:solidFill>
                              <a:latin typeface="Cambria Math" panose="02040503050406030204" pitchFamily="18" charset="0"/>
                            </a:rPr>
                            <m:t>𝜔</m:t>
                          </m:r>
                        </m:e>
                        <m:sub>
                          <m:r>
                            <a:rPr lang="en-US" altLang="zh-CN" sz="1800" i="1" kern="1200">
                              <a:solidFill>
                                <a:schemeClr val="tx1"/>
                              </a:solidFill>
                              <a:latin typeface="Cambria Math" panose="02040503050406030204" pitchFamily="18" charset="0"/>
                            </a:rPr>
                            <m:t>𝑃𝐿𝐿𝑖</m:t>
                          </m:r>
                        </m:sub>
                      </m:sSub>
                      <m:r>
                        <a:rPr lang="en-US" altLang="zh-CN" sz="1800" i="1" kern="1200">
                          <a:solidFill>
                            <a:schemeClr val="tx1"/>
                          </a:solidFill>
                          <a:latin typeface="Cambria Math" panose="02040503050406030204" pitchFamily="18" charset="0"/>
                        </a:rPr>
                        <m:t>   </m:t>
                      </m:r>
                      <m:r>
                        <a:rPr lang="en-US" altLang="zh-CN" sz="1800" i="1" kern="1200">
                          <a:solidFill>
                            <a:schemeClr val="tx1"/>
                          </a:solidFill>
                          <a:latin typeface="Cambria Math" panose="02040503050406030204" pitchFamily="18" charset="0"/>
                        </a:rPr>
                        <m:t>𝑖</m:t>
                      </m:r>
                      <m:r>
                        <a:rPr lang="en-US" altLang="zh-CN" sz="1800" i="1" kern="1200">
                          <a:solidFill>
                            <a:schemeClr val="tx1"/>
                          </a:solidFill>
                          <a:latin typeface="Cambria Math" panose="02040503050406030204" pitchFamily="18" charset="0"/>
                        </a:rPr>
                        <m:t>=1,…,</m:t>
                      </m:r>
                      <m:r>
                        <a:rPr lang="en-US" altLang="zh-CN" sz="1800" i="1" kern="1200">
                          <a:solidFill>
                            <a:schemeClr val="tx1"/>
                          </a:solidFill>
                          <a:latin typeface="Cambria Math" panose="02040503050406030204" pitchFamily="18" charset="0"/>
                        </a:rPr>
                        <m:t>𝑛</m:t>
                      </m:r>
                      <m:r>
                        <a:rPr lang="en-US" altLang="zh-CN" sz="1800" i="1" kern="1200">
                          <a:solidFill>
                            <a:schemeClr val="tx1"/>
                          </a:solidFill>
                          <a:latin typeface="Cambria Math" panose="02040503050406030204" pitchFamily="18" charset="0"/>
                        </a:rPr>
                        <m:t>.</m:t>
                      </m:r>
                    </m:oMath>
                  </m:oMathPara>
                </a14:m>
                <a:endParaRPr lang="en-US" altLang="zh-CN" sz="1800" kern="1200" dirty="0">
                  <a:solidFill>
                    <a:schemeClr val="tx1"/>
                  </a:solidFill>
                  <a:latin typeface="Times" panose="02020603050405020304" pitchFamily="18" charset="0"/>
                  <a:cs typeface="Times" panose="02020603050405020304" pitchFamily="18" charset="0"/>
                </a:endParaRPr>
              </a:p>
              <a:p>
                <a:pPr algn="just" eaLnBrk="0" hangingPunct="0">
                  <a:spcBef>
                    <a:spcPct val="0"/>
                  </a:spcBef>
                  <a:buFont typeface="+mj-lt"/>
                  <a:buAutoNum type="alphaLcParenR" startAt="2"/>
                </a:pPr>
                <a:endParaRPr lang="en-US" altLang="zh-CN" sz="1800" i="1" dirty="0">
                  <a:solidFill>
                    <a:schemeClr val="tx1"/>
                  </a:solidFill>
                  <a:latin typeface="Times" panose="02020603050405020304" pitchFamily="18" charset="0"/>
                  <a:cs typeface="Times" panose="02020603050405020304" pitchFamily="18" charset="0"/>
                </a:endParaRPr>
              </a:p>
              <a:p>
                <a:pPr algn="just" eaLnBrk="0" hangingPunct="0">
                  <a:spcBef>
                    <a:spcPct val="0"/>
                  </a:spcBef>
                  <a:buFont typeface="+mj-lt"/>
                  <a:buAutoNum type="alphaLcParenR" startAt="2"/>
                </a:pPr>
                <a:endParaRPr lang="en-US" altLang="zh-CN" sz="1600" i="1" dirty="0">
                  <a:solidFill>
                    <a:schemeClr val="tx1"/>
                  </a:solidFill>
                  <a:latin typeface="Cambria Math" panose="02040503050406030204" pitchFamily="18" charset="0"/>
                </a:endParaRPr>
              </a:p>
              <a:p>
                <a:pPr>
                  <a:buFont typeface="+mj-lt"/>
                  <a:buAutoNum type="alphaLcParenR" startAt="2"/>
                </a:pPr>
                <a:endParaRPr lang="en-US" sz="1500" dirty="0"/>
              </a:p>
              <a:p>
                <a:pPr>
                  <a:buFont typeface="+mj-lt"/>
                  <a:buAutoNum type="alphaLcParenR" startAt="2"/>
                </a:pPr>
                <a:endParaRPr lang="en-US" sz="1500" dirty="0"/>
              </a:p>
              <a:p>
                <a:pPr>
                  <a:buFont typeface="+mj-lt"/>
                  <a:buAutoNum type="alphaLcParenR" startAt="2"/>
                </a:pPr>
                <a:endParaRPr lang="en-US" sz="1500" dirty="0"/>
              </a:p>
              <a:p>
                <a:pPr marL="0" indent="0">
                  <a:buNone/>
                </a:pPr>
                <a:endParaRPr lang="en-US" sz="1500" dirty="0"/>
              </a:p>
              <a:p>
                <a:pPr>
                  <a:buFont typeface="+mj-lt"/>
                  <a:buAutoNum type="alphaLcParenR"/>
                </a:pPr>
                <a:endParaRPr lang="en-US" sz="1500" dirty="0"/>
              </a:p>
              <a:p>
                <a:pPr>
                  <a:buFont typeface="+mj-lt"/>
                  <a:buAutoNum type="alphaLcParenR"/>
                </a:pPr>
                <a:endParaRPr lang="en-US" sz="1500" dirty="0"/>
              </a:p>
              <a:p>
                <a:pPr>
                  <a:buFont typeface="+mj-lt"/>
                  <a:buAutoNum type="alphaLcParenR"/>
                </a:pPr>
                <a:endParaRPr lang="en-US" sz="1200" dirty="0"/>
              </a:p>
              <a:p>
                <a:endParaRPr lang="en-US" sz="1200" dirty="0"/>
              </a:p>
              <a:p>
                <a:endParaRPr lang="en-US" sz="1200" dirty="0"/>
              </a:p>
            </p:txBody>
          </p:sp>
        </mc:Choice>
        <mc:Fallback xmlns="">
          <p:sp>
            <p:nvSpPr>
              <p:cNvPr id="9" name="Content Placeholder 2">
                <a:extLst>
                  <a:ext uri="{FF2B5EF4-FFF2-40B4-BE49-F238E27FC236}">
                    <a16:creationId xmlns:a16="http://schemas.microsoft.com/office/drawing/2014/main" id="{D5F32DCF-AE85-4D24-9DF9-1D087EACBC71}"/>
                  </a:ext>
                </a:extLst>
              </p:cNvPr>
              <p:cNvSpPr>
                <a:spLocks noGrp="1" noRot="1" noChangeAspect="1" noMove="1" noResize="1" noEditPoints="1" noAdjustHandles="1" noChangeArrowheads="1" noChangeShapeType="1" noTextEdit="1"/>
              </p:cNvSpPr>
              <p:nvPr>
                <p:ph idx="1"/>
              </p:nvPr>
            </p:nvSpPr>
            <p:spPr>
              <a:xfrm>
                <a:off x="685800" y="563173"/>
                <a:ext cx="7848600" cy="4907352"/>
              </a:xfrm>
              <a:blipFill>
                <a:blip r:embed="rId3"/>
                <a:stretch>
                  <a:fillRect l="-699" t="-621" r="-622"/>
                </a:stretch>
              </a:blipFill>
            </p:spPr>
            <p:txBody>
              <a:bodyPr/>
              <a:lstStyle/>
              <a:p>
                <a:r>
                  <a:rPr lang="zh-CN" altLang="en-US">
                    <a:noFill/>
                  </a:rPr>
                  <a:t> </a:t>
                </a:r>
              </a:p>
            </p:txBody>
          </p:sp>
        </mc:Fallback>
      </mc:AlternateContent>
      <p:sp>
        <p:nvSpPr>
          <p:cNvPr id="18" name="Rectangle 2">
            <a:extLst>
              <a:ext uri="{FF2B5EF4-FFF2-40B4-BE49-F238E27FC236}">
                <a16:creationId xmlns:a16="http://schemas.microsoft.com/office/drawing/2014/main" id="{36785488-F08E-4241-B671-41E4D9E016D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文本框 14">
            <a:extLst>
              <a:ext uri="{FF2B5EF4-FFF2-40B4-BE49-F238E27FC236}">
                <a16:creationId xmlns:a16="http://schemas.microsoft.com/office/drawing/2014/main" id="{25D71F00-913F-4A23-B553-F861F89A4E66}"/>
              </a:ext>
            </a:extLst>
          </p:cNvPr>
          <p:cNvSpPr txBox="1"/>
          <p:nvPr/>
        </p:nvSpPr>
        <p:spPr>
          <a:xfrm>
            <a:off x="7678296" y="1600200"/>
            <a:ext cx="856105" cy="369332"/>
          </a:xfrm>
          <a:prstGeom prst="rect">
            <a:avLst/>
          </a:prstGeom>
          <a:noFill/>
        </p:spPr>
        <p:txBody>
          <a:bodyPr wrap="square" rtlCol="0">
            <a:spAutoFit/>
          </a:bodyPr>
          <a:lstStyle/>
          <a:p>
            <a:r>
              <a:rPr lang="en-US" altLang="zh-CN" sz="1800" dirty="0">
                <a:latin typeface="Times" panose="02020603050405020304" pitchFamily="18" charset="0"/>
              </a:rPr>
              <a:t>(3a)</a:t>
            </a:r>
            <a:endParaRPr lang="zh-CN" altLang="en-US" sz="1800" dirty="0">
              <a:latin typeface="Times" panose="02020603050405020304" pitchFamily="18" charset="0"/>
            </a:endParaRPr>
          </a:p>
        </p:txBody>
      </p:sp>
      <p:sp>
        <p:nvSpPr>
          <p:cNvPr id="16" name="文本框 15">
            <a:extLst>
              <a:ext uri="{FF2B5EF4-FFF2-40B4-BE49-F238E27FC236}">
                <a16:creationId xmlns:a16="http://schemas.microsoft.com/office/drawing/2014/main" id="{56DC1E7F-CB45-43E5-90CB-3A24093D7F7E}"/>
              </a:ext>
            </a:extLst>
          </p:cNvPr>
          <p:cNvSpPr txBox="1"/>
          <p:nvPr/>
        </p:nvSpPr>
        <p:spPr>
          <a:xfrm>
            <a:off x="7678295" y="1918330"/>
            <a:ext cx="856105" cy="369332"/>
          </a:xfrm>
          <a:prstGeom prst="rect">
            <a:avLst/>
          </a:prstGeom>
          <a:noFill/>
        </p:spPr>
        <p:txBody>
          <a:bodyPr wrap="square" rtlCol="0">
            <a:spAutoFit/>
          </a:bodyPr>
          <a:lstStyle/>
          <a:p>
            <a:r>
              <a:rPr lang="en-US" altLang="zh-CN" sz="1800" dirty="0">
                <a:latin typeface="Times" panose="02020603050405020304" pitchFamily="18" charset="0"/>
              </a:rPr>
              <a:t>(3b)</a:t>
            </a:r>
            <a:endParaRPr lang="zh-CN" altLang="en-US" sz="1800" dirty="0">
              <a:latin typeface="Times" panose="02020603050405020304" pitchFamily="18" charset="0"/>
            </a:endParaRPr>
          </a:p>
        </p:txBody>
      </p:sp>
      <p:sp>
        <p:nvSpPr>
          <p:cNvPr id="20" name="文本框 19">
            <a:extLst>
              <a:ext uri="{FF2B5EF4-FFF2-40B4-BE49-F238E27FC236}">
                <a16:creationId xmlns:a16="http://schemas.microsoft.com/office/drawing/2014/main" id="{FE17EC27-BBB0-457E-8D23-19C06F0C09B7}"/>
              </a:ext>
            </a:extLst>
          </p:cNvPr>
          <p:cNvSpPr txBox="1"/>
          <p:nvPr/>
        </p:nvSpPr>
        <p:spPr>
          <a:xfrm>
            <a:off x="7678295" y="2819400"/>
            <a:ext cx="856103" cy="369332"/>
          </a:xfrm>
          <a:prstGeom prst="rect">
            <a:avLst/>
          </a:prstGeom>
          <a:noFill/>
        </p:spPr>
        <p:txBody>
          <a:bodyPr wrap="square" rtlCol="0">
            <a:spAutoFit/>
          </a:bodyPr>
          <a:lstStyle/>
          <a:p>
            <a:r>
              <a:rPr lang="en-US" altLang="zh-CN" sz="1800" dirty="0">
                <a:latin typeface="Times" panose="02020603050405020304" pitchFamily="18" charset="0"/>
              </a:rPr>
              <a:t>(4)</a:t>
            </a:r>
            <a:endParaRPr lang="zh-CN" altLang="en-US" sz="1800" dirty="0">
              <a:latin typeface="Times" panose="02020603050405020304" pitchFamily="18" charset="0"/>
            </a:endParaRPr>
          </a:p>
        </p:txBody>
      </p:sp>
      <p:sp>
        <p:nvSpPr>
          <p:cNvPr id="21" name="文本框 20">
            <a:extLst>
              <a:ext uri="{FF2B5EF4-FFF2-40B4-BE49-F238E27FC236}">
                <a16:creationId xmlns:a16="http://schemas.microsoft.com/office/drawing/2014/main" id="{34D0E55B-895E-4DB0-8EC8-F615D54D7AA8}"/>
              </a:ext>
            </a:extLst>
          </p:cNvPr>
          <p:cNvSpPr txBox="1"/>
          <p:nvPr/>
        </p:nvSpPr>
        <p:spPr>
          <a:xfrm>
            <a:off x="7678294" y="3733800"/>
            <a:ext cx="856103" cy="369332"/>
          </a:xfrm>
          <a:prstGeom prst="rect">
            <a:avLst/>
          </a:prstGeom>
          <a:noFill/>
        </p:spPr>
        <p:txBody>
          <a:bodyPr wrap="square" rtlCol="0">
            <a:spAutoFit/>
          </a:bodyPr>
          <a:lstStyle/>
          <a:p>
            <a:r>
              <a:rPr lang="en-US" altLang="zh-CN" sz="1800" dirty="0">
                <a:latin typeface="Times" panose="02020603050405020304" pitchFamily="18" charset="0"/>
              </a:rPr>
              <a:t>(5)</a:t>
            </a:r>
            <a:endParaRPr lang="zh-CN" altLang="en-US" sz="1800" dirty="0">
              <a:latin typeface="Times" panose="02020603050405020304" pitchFamily="18" charset="0"/>
            </a:endParaRPr>
          </a:p>
        </p:txBody>
      </p:sp>
      <p:pic>
        <p:nvPicPr>
          <p:cNvPr id="22" name="图片 21">
            <a:extLst>
              <a:ext uri="{FF2B5EF4-FFF2-40B4-BE49-F238E27FC236}">
                <a16:creationId xmlns:a16="http://schemas.microsoft.com/office/drawing/2014/main" id="{FAD7DF6A-25AD-4E11-84AE-8CBFC77AA385}"/>
              </a:ext>
            </a:extLst>
          </p:cNvPr>
          <p:cNvPicPr>
            <a:picLocks noChangeAspect="1"/>
          </p:cNvPicPr>
          <p:nvPr/>
        </p:nvPicPr>
        <p:blipFill rotWithShape="1">
          <a:blip r:embed="rId4"/>
          <a:srcRect l="1666" t="6414"/>
          <a:stretch/>
        </p:blipFill>
        <p:spPr>
          <a:xfrm>
            <a:off x="2590800" y="4132997"/>
            <a:ext cx="4191000" cy="1363879"/>
          </a:xfrm>
          <a:prstGeom prst="rect">
            <a:avLst/>
          </a:prstGeom>
        </p:spPr>
      </p:pic>
      <p:sp>
        <p:nvSpPr>
          <p:cNvPr id="23" name="文本框 22">
            <a:extLst>
              <a:ext uri="{FF2B5EF4-FFF2-40B4-BE49-F238E27FC236}">
                <a16:creationId xmlns:a16="http://schemas.microsoft.com/office/drawing/2014/main" id="{D31E276C-14CA-4278-AC71-FCD20517CDA0}"/>
              </a:ext>
            </a:extLst>
          </p:cNvPr>
          <p:cNvSpPr txBox="1"/>
          <p:nvPr/>
        </p:nvSpPr>
        <p:spPr>
          <a:xfrm>
            <a:off x="3352800" y="5514201"/>
            <a:ext cx="2971800" cy="276999"/>
          </a:xfrm>
          <a:prstGeom prst="rect">
            <a:avLst/>
          </a:prstGeom>
          <a:noFill/>
        </p:spPr>
        <p:txBody>
          <a:bodyPr wrap="square" rtlCol="0">
            <a:spAutoFit/>
          </a:bodyPr>
          <a:lstStyle/>
          <a:p>
            <a:r>
              <a:rPr lang="en-US" altLang="zh-CN" sz="1200" dirty="0">
                <a:latin typeface="Times" panose="02020603050405020304" pitchFamily="18" charset="0"/>
                <a:cs typeface="Times" panose="02020603050405020304" pitchFamily="18" charset="0"/>
              </a:rPr>
              <a:t>Fig. 3. The diagram of PLL used for DER.</a:t>
            </a:r>
            <a:endParaRPr lang="zh-CN" altLang="en-US" sz="1200" dirty="0">
              <a:latin typeface="Times" panose="02020603050405020304" pitchFamily="18" charset="0"/>
              <a:cs typeface="Times" panose="02020603050405020304" pitchFamily="18" charset="0"/>
            </a:endParaRPr>
          </a:p>
        </p:txBody>
      </p:sp>
      <p:sp>
        <p:nvSpPr>
          <p:cNvPr id="19" name="Title 1">
            <a:extLst>
              <a:ext uri="{FF2B5EF4-FFF2-40B4-BE49-F238E27FC236}">
                <a16:creationId xmlns:a16="http://schemas.microsoft.com/office/drawing/2014/main" id="{63DCD701-EE45-4121-962C-9A6393DD97FF}"/>
              </a:ext>
            </a:extLst>
          </p:cNvPr>
          <p:cNvSpPr>
            <a:spLocks noGrp="1"/>
          </p:cNvSpPr>
          <p:nvPr>
            <p:ph type="title"/>
          </p:nvPr>
        </p:nvSpPr>
        <p:spPr>
          <a:xfrm>
            <a:off x="0" y="0"/>
            <a:ext cx="5867400" cy="568740"/>
          </a:xfrm>
        </p:spPr>
        <p:txBody>
          <a:bodyPr/>
          <a:lstStyle/>
          <a:p>
            <a:pPr algn="ctr"/>
            <a:r>
              <a:rPr lang="en-US" sz="3200" kern="1200" dirty="0">
                <a:latin typeface="Times" panose="02020603050405020304" pitchFamily="18" charset="0"/>
                <a:ea typeface="Microsoft YaHei UI" panose="020B0503020204020204" pitchFamily="34" charset="-122"/>
                <a:cs typeface="Times" panose="02020603050405020304" pitchFamily="18" charset="0"/>
              </a:rPr>
              <a:t>Mathematical Model of Microgrid</a:t>
            </a:r>
          </a:p>
        </p:txBody>
      </p:sp>
      <p:sp>
        <p:nvSpPr>
          <p:cNvPr id="24" name="Rectangle 5">
            <a:extLst>
              <a:ext uri="{FF2B5EF4-FFF2-40B4-BE49-F238E27FC236}">
                <a16:creationId xmlns:a16="http://schemas.microsoft.com/office/drawing/2014/main" id="{910F6430-0135-4206-97B7-964F3FFE913C}"/>
              </a:ext>
            </a:extLst>
          </p:cNvPr>
          <p:cNvSpPr/>
          <p:nvPr/>
        </p:nvSpPr>
        <p:spPr>
          <a:xfrm>
            <a:off x="685800" y="5715000"/>
            <a:ext cx="7696200" cy="400110"/>
          </a:xfrm>
          <a:prstGeom prst="rect">
            <a:avLst/>
          </a:prstGeom>
        </p:spPr>
        <p:txBody>
          <a:bodyPr wrap="square">
            <a:spAutoFit/>
          </a:bodyPr>
          <a:lstStyle/>
          <a:p>
            <a:pPr algn="just"/>
            <a:r>
              <a:rPr lang="en-US" sz="1000" dirty="0"/>
              <a:t>[1] </a:t>
            </a:r>
            <a:r>
              <a:rPr lang="en-US" sz="1000" dirty="0">
                <a:latin typeface="Times" panose="02020603050405020304" pitchFamily="18" charset="0"/>
                <a:cs typeface="Times" panose="02020603050405020304" pitchFamily="18" charset="0"/>
              </a:rPr>
              <a:t>M. </a:t>
            </a:r>
            <a:r>
              <a:rPr lang="en-US" sz="1000" dirty="0" err="1">
                <a:latin typeface="Times" panose="02020603050405020304" pitchFamily="18" charset="0"/>
                <a:cs typeface="Times" panose="02020603050405020304" pitchFamily="18" charset="0"/>
              </a:rPr>
              <a:t>Rasheduzzaman</a:t>
            </a:r>
            <a:r>
              <a:rPr lang="en-US" sz="1000" dirty="0">
                <a:latin typeface="Times" panose="02020603050405020304" pitchFamily="18" charset="0"/>
                <a:cs typeface="Times" panose="02020603050405020304" pitchFamily="18" charset="0"/>
              </a:rPr>
              <a:t>, J. A. Mueller, and J. W. Kimball, “An accurate small-signal model of inverter-dominated islanded microgrids using </a:t>
            </a:r>
            <a:r>
              <a:rPr lang="en-US" sz="1000" dirty="0" err="1">
                <a:latin typeface="Times" panose="02020603050405020304" pitchFamily="18" charset="0"/>
                <a:cs typeface="Times" panose="02020603050405020304" pitchFamily="18" charset="0"/>
              </a:rPr>
              <a:t>dq</a:t>
            </a:r>
            <a:r>
              <a:rPr lang="en-US" sz="1000" dirty="0">
                <a:latin typeface="Times" panose="02020603050405020304" pitchFamily="18" charset="0"/>
                <a:cs typeface="Times" panose="02020603050405020304" pitchFamily="18" charset="0"/>
              </a:rPr>
              <a:t> reference frame,” IEEE J. </a:t>
            </a:r>
            <a:r>
              <a:rPr lang="en-US" sz="1000" dirty="0" err="1">
                <a:latin typeface="Times" panose="02020603050405020304" pitchFamily="18" charset="0"/>
                <a:cs typeface="Times" panose="02020603050405020304" pitchFamily="18" charset="0"/>
              </a:rPr>
              <a:t>Emerg</a:t>
            </a:r>
            <a:r>
              <a:rPr lang="en-US" sz="1000" dirty="0">
                <a:latin typeface="Times" panose="02020603050405020304" pitchFamily="18" charset="0"/>
                <a:cs typeface="Times" panose="02020603050405020304" pitchFamily="18" charset="0"/>
              </a:rPr>
              <a:t>. Sel. Topics Power Electron., vol. 2, no. 4, pp. 1070–1080, Dec. 2014.</a:t>
            </a:r>
          </a:p>
        </p:txBody>
      </p:sp>
    </p:spTree>
    <p:extLst>
      <p:ext uri="{BB962C8B-B14F-4D97-AF65-F5344CB8AC3E}">
        <p14:creationId xmlns:p14="http://schemas.microsoft.com/office/powerpoint/2010/main" val="14674869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60</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0297" y="10297"/>
            <a:ext cx="9285007"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Distributed </a:t>
            </a:r>
            <a:r>
              <a:rPr lang="en-US" altLang="zh-CN" sz="2400" kern="0" dirty="0">
                <a:latin typeface="Times New Roman" panose="02020603050405020304" pitchFamily="18" charset="0"/>
                <a:cs typeface="Times New Roman" panose="02020603050405020304" pitchFamily="18" charset="0"/>
              </a:rPr>
              <a:t>Secondary Frequency Control: Feedback linearization</a:t>
            </a:r>
            <a:endParaRPr lang="en-US" sz="2400" kern="0" dirty="0"/>
          </a:p>
        </p:txBody>
      </p:sp>
      <mc:AlternateContent xmlns:mc="http://schemas.openxmlformats.org/markup-compatibility/2006" xmlns:a14="http://schemas.microsoft.com/office/drawing/2010/main">
        <mc:Choice Requires="a14">
          <p:sp>
            <p:nvSpPr>
              <p:cNvPr id="8" name="TextBox 2">
                <a:extLst>
                  <a:ext uri="{FF2B5EF4-FFF2-40B4-BE49-F238E27FC236}">
                    <a16:creationId xmlns:a16="http://schemas.microsoft.com/office/drawing/2014/main" id="{3428C6E1-AAE8-4914-AA63-4DD91AE09DCD}"/>
                  </a:ext>
                </a:extLst>
              </p:cNvPr>
              <p:cNvSpPr txBox="1"/>
              <p:nvPr/>
            </p:nvSpPr>
            <p:spPr>
              <a:xfrm>
                <a:off x="533400" y="706244"/>
                <a:ext cx="7924800" cy="5265609"/>
              </a:xfrm>
              <a:prstGeom prst="rect">
                <a:avLst/>
              </a:prstGeom>
              <a:noFill/>
            </p:spPr>
            <p:txBody>
              <a:bodyPr wrap="square" rtlCol="0">
                <a:spAutoFit/>
              </a:bodyPr>
              <a:lstStyle/>
              <a:p>
                <a:pPr algn="just">
                  <a:spcAft>
                    <a:spcPts val="600"/>
                  </a:spcAft>
                  <a:buClr>
                    <a:srgbClr val="FF0000"/>
                  </a:buClr>
                </a:pPr>
                <a:r>
                  <a:rPr lang="en-US" altLang="zh-CN" sz="1800" dirty="0">
                    <a:latin typeface="Times" panose="02020603050405020304" pitchFamily="18" charset="0"/>
                    <a:cs typeface="Times" panose="02020603050405020304" pitchFamily="18" charset="0"/>
                  </a:rPr>
                  <a:t>The secondary frequency control is similar to that of voltage control. The primary frequency control is considered,</a:t>
                </a:r>
              </a:p>
              <a:p>
                <a:pPr algn="just">
                  <a:spcAft>
                    <a:spcPts val="600"/>
                  </a:spcAft>
                  <a:buClr>
                    <a:srgbClr val="FF0000"/>
                  </a:buClr>
                </a:pPr>
                <a14:m>
                  <m:oMathPara xmlns:m="http://schemas.openxmlformats.org/officeDocument/2006/math">
                    <m:oMathParaPr>
                      <m:jc m:val="centerGroup"/>
                    </m:oMathParaPr>
                    <m:oMath xmlns:m="http://schemas.openxmlformats.org/officeDocument/2006/math">
                      <m:sSub>
                        <m:sSubPr>
                          <m:ctrlPr>
                            <a:rPr lang="en-US" altLang="zh-CN" sz="1800" i="1" smtClean="0">
                              <a:latin typeface="Cambria Math" panose="02040503050406030204" pitchFamily="18" charset="0"/>
                              <a:cs typeface="Times" panose="02020603050405020304" pitchFamily="18" charset="0"/>
                            </a:rPr>
                          </m:ctrlPr>
                        </m:sSubPr>
                        <m:e>
                          <m:r>
                            <a:rPr lang="zh-CN" altLang="en-US" sz="1800" i="1" smtClean="0">
                              <a:latin typeface="Cambria Math" panose="02040503050406030204" pitchFamily="18" charset="0"/>
                              <a:cs typeface="Times" panose="02020603050405020304" pitchFamily="18" charset="0"/>
                            </a:rPr>
                            <m:t>𝜔</m:t>
                          </m:r>
                        </m:e>
                        <m:sub>
                          <m:r>
                            <a:rPr lang="en-US" altLang="zh-CN" sz="1800" b="0" i="1" smtClean="0">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sSubSup>
                        <m:sSubSupPr>
                          <m:ctrlPr>
                            <a:rPr lang="en-US" altLang="zh-CN" sz="1800" b="0" i="1" smtClean="0">
                              <a:latin typeface="Cambria Math" panose="02040503050406030204" pitchFamily="18" charset="0"/>
                              <a:cs typeface="Times" panose="02020603050405020304" pitchFamily="18" charset="0"/>
                            </a:rPr>
                          </m:ctrlPr>
                        </m:sSubSupPr>
                        <m:e>
                          <m:r>
                            <a:rPr lang="zh-CN" altLang="en-US" sz="1800" b="0" i="1" smtClean="0">
                              <a:latin typeface="Cambria Math" panose="02040503050406030204" pitchFamily="18" charset="0"/>
                              <a:cs typeface="Times" panose="02020603050405020304" pitchFamily="18" charset="0"/>
                            </a:rPr>
                            <m:t>𝜔</m:t>
                          </m:r>
                        </m:e>
                        <m:sub>
                          <m:r>
                            <a:rPr lang="en-US" altLang="zh-CN" sz="1800" b="0" i="1" smtClean="0">
                              <a:latin typeface="Cambria Math" panose="02040503050406030204" pitchFamily="18" charset="0"/>
                              <a:cs typeface="Times" panose="02020603050405020304" pitchFamily="18" charset="0"/>
                            </a:rPr>
                            <m:t>𝑖</m:t>
                          </m:r>
                        </m:sub>
                        <m:sup>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m:t>
                          </m:r>
                        </m:sup>
                      </m:sSubSup>
                      <m:r>
                        <a:rPr lang="en-US" altLang="zh-CN" sz="1800" b="0" i="1" smtClean="0">
                          <a:latin typeface="Cambria Math" panose="02040503050406030204" pitchFamily="18" charset="0"/>
                          <a:cs typeface="Times" panose="02020603050405020304" pitchFamily="18" charset="0"/>
                        </a:rPr>
                        <m:t>−</m:t>
                      </m:r>
                      <m:sSub>
                        <m:sSubPr>
                          <m:ctrlPr>
                            <a:rPr lang="en-US" altLang="zh-CN" sz="1800" b="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𝐷</m:t>
                          </m:r>
                        </m:e>
                        <m:sub>
                          <m:r>
                            <a:rPr lang="en-US" altLang="zh-CN" sz="1800" b="0" i="1" smtClean="0">
                              <a:latin typeface="Cambria Math" panose="02040503050406030204" pitchFamily="18" charset="0"/>
                              <a:cs typeface="Times" panose="02020603050405020304" pitchFamily="18" charset="0"/>
                            </a:rPr>
                            <m:t>𝑃𝑖</m:t>
                          </m:r>
                        </m:sub>
                      </m:sSub>
                      <m:sSub>
                        <m:sSubPr>
                          <m:ctrlPr>
                            <a:rPr lang="en-US" altLang="zh-CN" sz="1800" b="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𝑃</m:t>
                          </m:r>
                        </m:e>
                        <m:sub>
                          <m:r>
                            <a:rPr lang="en-US" altLang="zh-CN" sz="1800" b="0" i="1" smtClean="0">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oMath>
                  </m:oMathPara>
                </a14:m>
                <a:endParaRPr lang="en-US" altLang="zh-CN" sz="1800" dirty="0">
                  <a:latin typeface="Times" panose="02020603050405020304" pitchFamily="18" charset="0"/>
                  <a:cs typeface="Times" panose="02020603050405020304" pitchFamily="18" charset="0"/>
                </a:endParaRPr>
              </a:p>
              <a:p>
                <a:pPr algn="just">
                  <a:spcAft>
                    <a:spcPts val="600"/>
                  </a:spcAft>
                  <a:buClr>
                    <a:srgbClr val="FF0000"/>
                  </a:buClr>
                </a:pPr>
                <a:r>
                  <a:rPr lang="en-US" altLang="zh-CN" sz="1800" dirty="0">
                    <a:latin typeface="Times" panose="02020603050405020304" pitchFamily="18" charset="0"/>
                    <a:cs typeface="Times" panose="02020603050405020304" pitchFamily="18" charset="0"/>
                  </a:rPr>
                  <a:t>where </a:t>
                </a:r>
                <a14:m>
                  <m:oMath xmlns:m="http://schemas.openxmlformats.org/officeDocument/2006/math">
                    <m:sSubSup>
                      <m:sSubSupPr>
                        <m:ctrlPr>
                          <a:rPr lang="en-US" altLang="zh-CN" sz="1800" i="1">
                            <a:latin typeface="Cambria Math" panose="02040503050406030204" pitchFamily="18" charset="0"/>
                            <a:cs typeface="Times" panose="02020603050405020304" pitchFamily="18" charset="0"/>
                          </a:rPr>
                        </m:ctrlPr>
                      </m:sSubSupPr>
                      <m:e>
                        <m:r>
                          <a:rPr lang="zh-CN" altLang="en-US" sz="1800" i="1">
                            <a:latin typeface="Cambria Math" panose="02040503050406030204" pitchFamily="18" charset="0"/>
                            <a:cs typeface="Times" panose="02020603050405020304" pitchFamily="18" charset="0"/>
                          </a:rPr>
                          <m:t>𝜔</m:t>
                        </m:r>
                      </m:e>
                      <m:sub>
                        <m:r>
                          <a:rPr lang="en-US" altLang="zh-CN" sz="1800" i="1">
                            <a:latin typeface="Cambria Math" panose="02040503050406030204" pitchFamily="18" charset="0"/>
                            <a:cs typeface="Times" panose="02020603050405020304" pitchFamily="18" charset="0"/>
                          </a:rPr>
                          <m:t>𝑖</m:t>
                        </m:r>
                      </m:sub>
                      <m:sup>
                        <m:r>
                          <a:rPr lang="en-US" altLang="zh-CN" sz="1800" i="1">
                            <a:latin typeface="Cambria Math" panose="02040503050406030204" pitchFamily="18" charset="0"/>
                            <a:ea typeface="Cambria Math" panose="02040503050406030204" pitchFamily="18" charset="0"/>
                            <a:cs typeface="Times" panose="02020603050405020304" pitchFamily="18" charset="0"/>
                          </a:rPr>
                          <m:t>∗</m:t>
                        </m:r>
                      </m:sup>
                    </m:sSubSup>
                  </m:oMath>
                </a14:m>
                <a:r>
                  <a:rPr lang="en-US" altLang="zh-CN" sz="1800" dirty="0">
                    <a:latin typeface="Times" panose="02020603050405020304" pitchFamily="18" charset="0"/>
                    <a:cs typeface="Times" panose="02020603050405020304" pitchFamily="18" charset="0"/>
                  </a:rPr>
                  <a:t> is the primary frequency control reference and Dpi is the frequency-active power droop coefficient. The secondary frequency control chooses </a:t>
                </a:r>
                <a14:m>
                  <m:oMath xmlns:m="http://schemas.openxmlformats.org/officeDocument/2006/math">
                    <m:sSubSup>
                      <m:sSubSupPr>
                        <m:ctrlPr>
                          <a:rPr lang="en-US" altLang="zh-CN" sz="1800" i="1">
                            <a:latin typeface="Cambria Math" panose="02040503050406030204" pitchFamily="18" charset="0"/>
                            <a:cs typeface="Times" panose="02020603050405020304" pitchFamily="18" charset="0"/>
                          </a:rPr>
                        </m:ctrlPr>
                      </m:sSubSupPr>
                      <m:e>
                        <m:r>
                          <a:rPr lang="zh-CN" altLang="en-US" sz="1800" i="1">
                            <a:latin typeface="Cambria Math" panose="02040503050406030204" pitchFamily="18" charset="0"/>
                            <a:cs typeface="Times" panose="02020603050405020304" pitchFamily="18" charset="0"/>
                          </a:rPr>
                          <m:t>𝜔</m:t>
                        </m:r>
                      </m:e>
                      <m:sub>
                        <m:r>
                          <a:rPr lang="en-US" altLang="zh-CN" sz="1800" i="1">
                            <a:latin typeface="Cambria Math" panose="02040503050406030204" pitchFamily="18" charset="0"/>
                            <a:cs typeface="Times" panose="02020603050405020304" pitchFamily="18" charset="0"/>
                          </a:rPr>
                          <m:t>𝑖</m:t>
                        </m:r>
                      </m:sub>
                      <m:sup>
                        <m:r>
                          <a:rPr lang="en-US" altLang="zh-CN" sz="1800" i="1">
                            <a:latin typeface="Cambria Math" panose="02040503050406030204" pitchFamily="18" charset="0"/>
                            <a:ea typeface="Cambria Math" panose="02040503050406030204" pitchFamily="18" charset="0"/>
                            <a:cs typeface="Times" panose="02020603050405020304" pitchFamily="18" charset="0"/>
                          </a:rPr>
                          <m:t>∗</m:t>
                        </m:r>
                      </m:sup>
                    </m:sSubSup>
                  </m:oMath>
                </a14:m>
                <a:r>
                  <a:rPr lang="en-US" altLang="zh-CN" sz="1800" dirty="0">
                    <a:latin typeface="Times" panose="02020603050405020304" pitchFamily="18" charset="0"/>
                    <a:cs typeface="Times" panose="02020603050405020304" pitchFamily="18" charset="0"/>
                  </a:rPr>
                  <a:t> such that the angular frequency of each DG,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zh-CN" altLang="en-US" sz="1800" i="1">
                            <a:latin typeface="Cambria Math" panose="02040503050406030204" pitchFamily="18" charset="0"/>
                            <a:cs typeface="Times" panose="02020603050405020304" pitchFamily="18" charset="0"/>
                          </a:rPr>
                          <m:t>𝜔</m:t>
                        </m:r>
                      </m:e>
                      <m:sub>
                        <m:r>
                          <a:rPr lang="en-US" altLang="zh-CN" sz="1800" i="1">
                            <a:latin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 synchronizes to the nominal angular frequency,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zh-CN" altLang="en-US" sz="1800" i="1">
                            <a:latin typeface="Cambria Math" panose="02040503050406030204" pitchFamily="18" charset="0"/>
                            <a:cs typeface="Times" panose="02020603050405020304" pitchFamily="18" charset="0"/>
                          </a:rPr>
                          <m:t>𝜔</m:t>
                        </m:r>
                      </m:e>
                      <m:sub>
                        <m:r>
                          <a:rPr lang="en-US" altLang="zh-CN" sz="1800" b="0" i="1" smtClean="0">
                            <a:latin typeface="Cambria Math" panose="02040503050406030204" pitchFamily="18" charset="0"/>
                            <a:cs typeface="Times" panose="02020603050405020304" pitchFamily="18" charset="0"/>
                          </a:rPr>
                          <m:t>𝑟𝑒𝑓</m:t>
                        </m:r>
                      </m:sub>
                    </m:sSub>
                  </m:oMath>
                </a14:m>
                <a:r>
                  <a:rPr lang="en-US" altLang="zh-CN" sz="1800" dirty="0">
                    <a:latin typeface="Times" panose="02020603050405020304" pitchFamily="18" charset="0"/>
                    <a:cs typeface="Times" panose="02020603050405020304" pitchFamily="18" charset="0"/>
                  </a:rPr>
                  <a:t>, that is, </a:t>
                </a:r>
                <a14:m>
                  <m:oMath xmlns:m="http://schemas.openxmlformats.org/officeDocument/2006/math">
                    <m:r>
                      <a:rPr lang="en-US" altLang="zh-CN" sz="1800" b="0" i="1" smtClean="0">
                        <a:latin typeface="Cambria Math" panose="02040503050406030204" pitchFamily="18" charset="0"/>
                        <a:cs typeface="Times" panose="02020603050405020304" pitchFamily="18" charset="0"/>
                      </a:rPr>
                      <m:t>2</m:t>
                    </m:r>
                    <m:r>
                      <a:rPr lang="zh-CN" altLang="en-US" sz="1800" b="0" i="1" smtClean="0">
                        <a:latin typeface="Cambria Math" panose="02040503050406030204" pitchFamily="18" charset="0"/>
                        <a:cs typeface="Times" panose="02020603050405020304" pitchFamily="18" charset="0"/>
                      </a:rPr>
                      <m:t>𝜋</m:t>
                    </m:r>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×50</m:t>
                    </m:r>
                  </m:oMath>
                </a14:m>
                <a:r>
                  <a:rPr lang="en-US" altLang="zh-CN" sz="1800" dirty="0">
                    <a:latin typeface="Times" panose="02020603050405020304" pitchFamily="18" charset="0"/>
                    <a:cs typeface="Times" panose="02020603050405020304" pitchFamily="18" charset="0"/>
                  </a:rPr>
                  <a:t> or </a:t>
                </a:r>
                <a14:m>
                  <m:oMath xmlns:m="http://schemas.openxmlformats.org/officeDocument/2006/math">
                    <m:r>
                      <a:rPr lang="en-US" altLang="zh-CN" sz="1800" i="1">
                        <a:latin typeface="Cambria Math" panose="02040503050406030204" pitchFamily="18" charset="0"/>
                        <a:cs typeface="Times" panose="02020603050405020304" pitchFamily="18" charset="0"/>
                      </a:rPr>
                      <m:t>2</m:t>
                    </m:r>
                    <m:r>
                      <a:rPr lang="zh-CN" altLang="en-US" sz="1800" i="1">
                        <a:latin typeface="Cambria Math" panose="02040503050406030204" pitchFamily="18" charset="0"/>
                        <a:cs typeface="Times" panose="02020603050405020304" pitchFamily="18" charset="0"/>
                      </a:rPr>
                      <m:t>𝜋</m:t>
                    </m:r>
                    <m:r>
                      <a:rPr lang="en-US" altLang="zh-CN" sz="1800" i="1">
                        <a:latin typeface="Cambria Math" panose="02040503050406030204" pitchFamily="18" charset="0"/>
                        <a:ea typeface="Cambria Math" panose="02040503050406030204" pitchFamily="18" charset="0"/>
                        <a:cs typeface="Times" panose="02020603050405020304" pitchFamily="18" charset="0"/>
                      </a:rPr>
                      <m:t>×</m:t>
                    </m:r>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6</m:t>
                    </m:r>
                    <m:r>
                      <a:rPr lang="en-US" altLang="zh-CN" sz="1800" i="1">
                        <a:latin typeface="Cambria Math" panose="02040503050406030204" pitchFamily="18" charset="0"/>
                        <a:ea typeface="Cambria Math" panose="02040503050406030204" pitchFamily="18" charset="0"/>
                        <a:cs typeface="Times" panose="02020603050405020304" pitchFamily="18" charset="0"/>
                      </a:rPr>
                      <m:t>0</m:t>
                    </m:r>
                  </m:oMath>
                </a14:m>
                <a:r>
                  <a:rPr lang="en-US" altLang="zh-CN" sz="1800" dirty="0">
                    <a:latin typeface="Times" panose="02020603050405020304" pitchFamily="18" charset="0"/>
                    <a:cs typeface="Times" panose="02020603050405020304" pitchFamily="18" charset="0"/>
                  </a:rPr>
                  <a:t> rad/s. Once the secondary frequency control is applied, the DG output powers are allocated according to the same pattern used for primary control.</a:t>
                </a:r>
              </a:p>
              <a:p>
                <a:pPr algn="just">
                  <a:spcAft>
                    <a:spcPts val="600"/>
                  </a:spcAft>
                  <a:buClr>
                    <a:srgbClr val="FF0000"/>
                  </a:buClr>
                </a:pPr>
                <a:r>
                  <a:rPr lang="en-US" altLang="zh-CN" sz="1800" dirty="0">
                    <a:latin typeface="Times" panose="02020603050405020304" pitchFamily="18" charset="0"/>
                    <a:cs typeface="Times" panose="02020603050405020304" pitchFamily="18" charset="0"/>
                  </a:rPr>
                  <a:t>Differentiating the frequency-droop characteristic in (69) yields</a:t>
                </a:r>
              </a:p>
              <a:p>
                <a:pPr algn="just">
                  <a:spcAft>
                    <a:spcPts val="600"/>
                  </a:spcAft>
                  <a:buClr>
                    <a:srgbClr val="FF0000"/>
                  </a:buClr>
                </a:pPr>
                <a14:m>
                  <m:oMathPara xmlns:m="http://schemas.openxmlformats.org/officeDocument/2006/math">
                    <m:oMathParaPr>
                      <m:jc m:val="centerGroup"/>
                    </m:oMathParaPr>
                    <m:oMath xmlns:m="http://schemas.openxmlformats.org/officeDocument/2006/math">
                      <m:sSubSup>
                        <m:sSubSupPr>
                          <m:ctrlPr>
                            <a:rPr lang="en-US" altLang="zh-CN" sz="1800" i="1">
                              <a:latin typeface="Cambria Math" panose="02040503050406030204" pitchFamily="18" charset="0"/>
                              <a:cs typeface="Times" panose="02020603050405020304" pitchFamily="18" charset="0"/>
                            </a:rPr>
                          </m:ctrlPr>
                        </m:sSubSupPr>
                        <m:e>
                          <m:acc>
                            <m:accPr>
                              <m:chr m:val="̇"/>
                              <m:ctrlPr>
                                <a:rPr lang="en-US" altLang="zh-CN" sz="1800" i="1">
                                  <a:latin typeface="Cambria Math" panose="02040503050406030204" pitchFamily="18" charset="0"/>
                                  <a:cs typeface="Times" panose="02020603050405020304" pitchFamily="18" charset="0"/>
                                </a:rPr>
                              </m:ctrlPr>
                            </m:accPr>
                            <m:e>
                              <m:r>
                                <a:rPr lang="zh-CN" altLang="en-US" sz="1800" i="1">
                                  <a:latin typeface="Cambria Math" panose="02040503050406030204" pitchFamily="18" charset="0"/>
                                  <a:cs typeface="Times" panose="02020603050405020304" pitchFamily="18" charset="0"/>
                                </a:rPr>
                                <m:t>𝜔</m:t>
                              </m:r>
                            </m:e>
                          </m:acc>
                        </m:e>
                        <m:sub>
                          <m:r>
                            <a:rPr lang="en-US" altLang="zh-CN" sz="1800" i="1">
                              <a:latin typeface="Cambria Math" panose="02040503050406030204" pitchFamily="18" charset="0"/>
                              <a:cs typeface="Times" panose="02020603050405020304" pitchFamily="18" charset="0"/>
                            </a:rPr>
                            <m:t>𝑖</m:t>
                          </m:r>
                        </m:sub>
                        <m:sup>
                          <m:r>
                            <a:rPr lang="en-US" altLang="zh-CN" sz="1800" i="1">
                              <a:latin typeface="Cambria Math" panose="02040503050406030204" pitchFamily="18" charset="0"/>
                              <a:ea typeface="Cambria Math" panose="02040503050406030204" pitchFamily="18" charset="0"/>
                              <a:cs typeface="Times" panose="02020603050405020304" pitchFamily="18" charset="0"/>
                            </a:rPr>
                            <m:t>∗</m:t>
                          </m:r>
                        </m:sup>
                      </m:sSubSup>
                      <m:r>
                        <a:rPr lang="en-US" altLang="zh-CN" sz="1800" i="1">
                          <a:latin typeface="Cambria Math" panose="02040503050406030204" pitchFamily="18" charset="0"/>
                          <a:cs typeface="Times" panose="02020603050405020304" pitchFamily="18" charset="0"/>
                        </a:rPr>
                        <m:t>=</m:t>
                      </m:r>
                      <m:sSub>
                        <m:sSubPr>
                          <m:ctrlPr>
                            <a:rPr lang="en-US" altLang="zh-CN" sz="1800" i="1">
                              <a:latin typeface="Cambria Math" panose="02040503050406030204" pitchFamily="18" charset="0"/>
                              <a:cs typeface="Times" panose="02020603050405020304" pitchFamily="18" charset="0"/>
                            </a:rPr>
                          </m:ctrlPr>
                        </m:sSubPr>
                        <m:e>
                          <m:acc>
                            <m:accPr>
                              <m:chr m:val="̇"/>
                              <m:ctrlPr>
                                <a:rPr lang="en-US" altLang="zh-CN" sz="1800" i="1">
                                  <a:latin typeface="Cambria Math" panose="02040503050406030204" pitchFamily="18" charset="0"/>
                                  <a:cs typeface="Times" panose="02020603050405020304" pitchFamily="18" charset="0"/>
                                </a:rPr>
                              </m:ctrlPr>
                            </m:accPr>
                            <m:e>
                              <m:r>
                                <a:rPr lang="zh-CN" altLang="en-US" sz="1800" i="1">
                                  <a:latin typeface="Cambria Math" panose="02040503050406030204" pitchFamily="18" charset="0"/>
                                  <a:cs typeface="Times" panose="02020603050405020304" pitchFamily="18" charset="0"/>
                                </a:rPr>
                                <m:t>𝜔</m:t>
                              </m:r>
                            </m:e>
                          </m:acc>
                        </m:e>
                        <m:sub>
                          <m:r>
                            <a:rPr lang="en-US" altLang="zh-CN" sz="1800" i="1">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𝐷</m:t>
                          </m:r>
                        </m:e>
                        <m:sub>
                          <m:r>
                            <a:rPr lang="en-US" altLang="zh-CN" sz="1800" i="1">
                              <a:latin typeface="Cambria Math" panose="02040503050406030204" pitchFamily="18" charset="0"/>
                              <a:cs typeface="Times" panose="02020603050405020304" pitchFamily="18" charset="0"/>
                            </a:rPr>
                            <m:t>𝑃𝑖</m:t>
                          </m:r>
                        </m:sub>
                      </m:sSub>
                      <m:sSub>
                        <m:sSubPr>
                          <m:ctrlPr>
                            <a:rPr lang="en-US" altLang="zh-CN" sz="1800" i="1">
                              <a:latin typeface="Cambria Math" panose="02040503050406030204" pitchFamily="18" charset="0"/>
                              <a:cs typeface="Times" panose="02020603050405020304" pitchFamily="18" charset="0"/>
                            </a:rPr>
                          </m:ctrlPr>
                        </m:sSubPr>
                        <m:e>
                          <m:acc>
                            <m:accPr>
                              <m:chr m:val="̇"/>
                              <m:ctrlPr>
                                <a:rPr lang="en-US" altLang="zh-CN" sz="1800" i="1" smtClean="0">
                                  <a:latin typeface="Cambria Math" panose="02040503050406030204" pitchFamily="18" charset="0"/>
                                  <a:cs typeface="Times" panose="02020603050405020304" pitchFamily="18" charset="0"/>
                                </a:rPr>
                              </m:ctrlPr>
                            </m:accPr>
                            <m:e>
                              <m:r>
                                <a:rPr lang="en-US" altLang="zh-CN" sz="1800" i="1">
                                  <a:latin typeface="Cambria Math" panose="02040503050406030204" pitchFamily="18" charset="0"/>
                                  <a:cs typeface="Times" panose="02020603050405020304" pitchFamily="18" charset="0"/>
                                </a:rPr>
                                <m:t>𝑃</m:t>
                              </m:r>
                            </m:e>
                          </m:acc>
                        </m:e>
                        <m:sub>
                          <m:r>
                            <a:rPr lang="en-US" altLang="zh-CN" sz="1800" i="1">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sSub>
                        <m:sSubPr>
                          <m:ctrlPr>
                            <a:rPr lang="en-US" altLang="zh-CN" sz="1800" b="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𝑢</m:t>
                          </m:r>
                        </m:e>
                        <m:sub>
                          <m:r>
                            <a:rPr lang="en-US" altLang="zh-CN" sz="1800" b="0" i="1" smtClean="0">
                              <a:latin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cs typeface="Times" panose="02020603050405020304" pitchFamily="18" charset="0"/>
                        </a:rPr>
                        <m:t>,</m:t>
                      </m:r>
                    </m:oMath>
                  </m:oMathPara>
                </a14:m>
                <a:endParaRPr lang="en-US" altLang="zh-CN" sz="1800" dirty="0">
                  <a:latin typeface="Times" panose="02020603050405020304" pitchFamily="18" charset="0"/>
                  <a:cs typeface="Times" panose="02020603050405020304" pitchFamily="18" charset="0"/>
                </a:endParaRPr>
              </a:p>
              <a:p>
                <a:pPr algn="just">
                  <a:spcAft>
                    <a:spcPts val="600"/>
                  </a:spcAft>
                  <a:buClr>
                    <a:srgbClr val="FF0000"/>
                  </a:buClr>
                </a:pPr>
                <a:r>
                  <a:rPr lang="en-US" altLang="zh-CN" sz="1800" dirty="0">
                    <a:latin typeface="Times" panose="02020603050405020304" pitchFamily="18" charset="0"/>
                    <a:cs typeface="Times" panose="02020603050405020304" pitchFamily="18" charset="0"/>
                  </a:rPr>
                  <a:t>The auxiliary controls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𝑢</m:t>
                        </m:r>
                      </m:e>
                      <m:sub>
                        <m:r>
                          <a:rPr lang="en-US" altLang="zh-CN" sz="1800" i="1">
                            <a:latin typeface="Cambria Math" panose="02040503050406030204" pitchFamily="18" charset="0"/>
                            <a:cs typeface="Times" panose="02020603050405020304" pitchFamily="18" charset="0"/>
                          </a:rPr>
                          <m:t>𝑖</m:t>
                        </m:r>
                      </m:sub>
                    </m:sSub>
                  </m:oMath>
                </a14:m>
                <a:r>
                  <a:rPr lang="en-US" altLang="zh-CN" sz="1800" dirty="0">
                    <a:latin typeface="Times" panose="02020603050405020304" pitchFamily="18" charset="0"/>
                    <a:cs typeface="Times" panose="02020603050405020304" pitchFamily="18" charset="0"/>
                  </a:rPr>
                  <a:t> are chosen as</a:t>
                </a:r>
              </a:p>
              <a:p>
                <a:pPr algn="just">
                  <a:spcAft>
                    <a:spcPts val="600"/>
                  </a:spcAft>
                  <a:buClr>
                    <a:srgbClr val="FF0000"/>
                  </a:buClr>
                </a:pPr>
                <a14:m>
                  <m:oMathPara xmlns:m="http://schemas.openxmlformats.org/officeDocument/2006/math">
                    <m:oMathParaPr>
                      <m:jc m:val="centerGroup"/>
                    </m:oMathParaPr>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𝑢</m:t>
                          </m:r>
                        </m:e>
                        <m:sub>
                          <m:r>
                            <a:rPr lang="en-US" altLang="zh-CN" sz="1800" i="1">
                              <a:latin typeface="Cambria Math" panose="02040503050406030204" pitchFamily="18" charset="0"/>
                              <a:cs typeface="Times" panose="02020603050405020304" pitchFamily="18" charset="0"/>
                            </a:rPr>
                            <m:t>𝑖</m:t>
                          </m:r>
                        </m:sub>
                      </m:sSub>
                      <m:r>
                        <a:rPr lang="en-US" altLang="zh-CN" sz="1800" i="1">
                          <a:latin typeface="Cambria Math" panose="02040503050406030204" pitchFamily="18" charset="0"/>
                          <a:cs typeface="Times" panose="02020603050405020304" pitchFamily="18" charset="0"/>
                        </a:rPr>
                        <m:t>=</m:t>
                      </m:r>
                      <m:r>
                        <a:rPr lang="en-US" altLang="zh-CN" sz="1800" b="0" i="1" smtClean="0">
                          <a:latin typeface="Cambria Math" panose="02040503050406030204" pitchFamily="18" charset="0"/>
                          <a:cs typeface="Times" panose="02020603050405020304" pitchFamily="18" charset="0"/>
                        </a:rPr>
                        <m:t>−</m:t>
                      </m:r>
                      <m:sSub>
                        <m:sSubPr>
                          <m:ctrlPr>
                            <a:rPr lang="en-US" altLang="zh-CN" sz="1800" b="0" i="1" smtClean="0">
                              <a:latin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cs typeface="Times" panose="02020603050405020304" pitchFamily="18" charset="0"/>
                            </a:rPr>
                            <m:t>𝑐</m:t>
                          </m:r>
                        </m:e>
                        <m:sub>
                          <m:r>
                            <a:rPr lang="en-US" altLang="zh-CN" sz="1800" b="0" i="1" smtClean="0">
                              <a:latin typeface="Cambria Math" panose="02040503050406030204" pitchFamily="18" charset="0"/>
                              <a:cs typeface="Times" panose="02020603050405020304" pitchFamily="18" charset="0"/>
                            </a:rPr>
                            <m:t>𝑓</m:t>
                          </m:r>
                        </m:sub>
                      </m:sSub>
                      <m:d>
                        <m:dPr>
                          <m:begChr m:val="["/>
                          <m:endChr m:val="]"/>
                          <m:ctrlPr>
                            <a:rPr lang="en-US" altLang="zh-CN" sz="1800" b="0" i="1" smtClean="0">
                              <a:latin typeface="Cambria Math" panose="02040503050406030204" pitchFamily="18" charset="0"/>
                              <a:cs typeface="Times" panose="02020603050405020304" pitchFamily="18" charset="0"/>
                            </a:rPr>
                          </m:ctrlPr>
                        </m:dPr>
                        <m:e>
                          <m:nary>
                            <m:naryPr>
                              <m:chr m:val="∑"/>
                              <m:supHide m:val="on"/>
                              <m:ctrlPr>
                                <a:rPr lang="en-US" altLang="zh-CN" sz="1800" i="1">
                                  <a:latin typeface="Cambria Math" panose="02040503050406030204" pitchFamily="18" charset="0"/>
                                  <a:cs typeface="Times" panose="02020603050405020304" pitchFamily="18" charset="0"/>
                                </a:rPr>
                              </m:ctrlPr>
                            </m:naryPr>
                            <m:sub>
                              <m:r>
                                <m:rPr>
                                  <m:brk m:alnAt="7"/>
                                </m:rPr>
                                <a:rPr lang="en-US" altLang="zh-CN" sz="1800" i="1">
                                  <a:latin typeface="Cambria Math" panose="02040503050406030204" pitchFamily="18" charset="0"/>
                                  <a:cs typeface="Times" panose="02020603050405020304" pitchFamily="18" charset="0"/>
                                </a:rPr>
                                <m:t>𝑗</m:t>
                              </m:r>
                              <m:r>
                                <a:rPr lang="en-US" altLang="zh-CN" sz="1800" i="1">
                                  <a:latin typeface="Cambria Math" panose="02040503050406030204" pitchFamily="18" charset="0"/>
                                  <a:ea typeface="Cambria Math" panose="02040503050406030204" pitchFamily="18" charset="0"/>
                                  <a:cs typeface="Times" panose="02020603050405020304" pitchFamily="18" charset="0"/>
                                </a:rPr>
                                <m:t>∈</m:t>
                              </m:r>
                              <m:sSub>
                                <m:sSubPr>
                                  <m:ctrlPr>
                                    <a:rPr lang="en-US" altLang="zh-CN" sz="1800" i="1">
                                      <a:latin typeface="Cambria Math" panose="02040503050406030204" pitchFamily="18" charset="0"/>
                                      <a:ea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ea typeface="Cambria Math" panose="02040503050406030204" pitchFamily="18" charset="0"/>
                                      <a:cs typeface="Times" panose="02020603050405020304" pitchFamily="18" charset="0"/>
                                    </a:rPr>
                                    <m:t>𝑁</m:t>
                                  </m:r>
                                </m:e>
                                <m:sub>
                                  <m:r>
                                    <a:rPr lang="en-US" altLang="zh-CN" sz="1800" i="1">
                                      <a:latin typeface="Cambria Math" panose="02040503050406030204" pitchFamily="18" charset="0"/>
                                      <a:ea typeface="Cambria Math" panose="02040503050406030204" pitchFamily="18" charset="0"/>
                                      <a:cs typeface="Times" panose="02020603050405020304" pitchFamily="18" charset="0"/>
                                    </a:rPr>
                                    <m:t>𝑖</m:t>
                                  </m:r>
                                </m:sub>
                              </m:sSub>
                            </m:sub>
                            <m:sup/>
                            <m:e>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𝑎</m:t>
                                  </m:r>
                                </m:e>
                                <m:sub>
                                  <m:r>
                                    <a:rPr lang="en-US" altLang="zh-CN" sz="1800" i="1">
                                      <a:latin typeface="Cambria Math" panose="02040503050406030204" pitchFamily="18" charset="0"/>
                                      <a:cs typeface="Times" panose="02020603050405020304" pitchFamily="18" charset="0"/>
                                    </a:rPr>
                                    <m:t>𝑖𝑗</m:t>
                                  </m:r>
                                </m:sub>
                              </m:sSub>
                              <m:d>
                                <m:dPr>
                                  <m:ctrlPr>
                                    <a:rPr lang="en-US" altLang="zh-CN" sz="1800" i="1">
                                      <a:latin typeface="Cambria Math" panose="02040503050406030204" pitchFamily="18" charset="0"/>
                                      <a:cs typeface="Times" panose="02020603050405020304" pitchFamily="18" charset="0"/>
                                    </a:rPr>
                                  </m:ctrlPr>
                                </m:dPr>
                                <m:e>
                                  <m:sSub>
                                    <m:sSubPr>
                                      <m:ctrlPr>
                                        <a:rPr lang="en-US" altLang="zh-CN" sz="1800" i="1">
                                          <a:latin typeface="Cambria Math" panose="02040503050406030204" pitchFamily="18" charset="0"/>
                                          <a:cs typeface="Times" panose="02020603050405020304" pitchFamily="18" charset="0"/>
                                        </a:rPr>
                                      </m:ctrlPr>
                                    </m:sSubPr>
                                    <m:e>
                                      <m:r>
                                        <a:rPr lang="zh-CN" altLang="en-US" sz="1800" b="0" i="1" smtClean="0">
                                          <a:latin typeface="Cambria Math" panose="02040503050406030204" pitchFamily="18" charset="0"/>
                                          <a:cs typeface="Times" panose="02020603050405020304" pitchFamily="18" charset="0"/>
                                        </a:rPr>
                                        <m:t>𝜔</m:t>
                                      </m:r>
                                    </m:e>
                                    <m:sub>
                                      <m:r>
                                        <a:rPr lang="en-US" altLang="zh-CN" sz="1800" b="0" i="1">
                                          <a:latin typeface="Cambria Math" panose="02040503050406030204" pitchFamily="18" charset="0"/>
                                          <a:cs typeface="Times" panose="02020603050405020304" pitchFamily="18" charset="0"/>
                                        </a:rPr>
                                        <m:t>𝑖</m:t>
                                      </m:r>
                                    </m:sub>
                                  </m:sSub>
                                  <m:r>
                                    <a:rPr lang="en-US" altLang="zh-CN" sz="1800" b="0" i="1">
                                      <a:latin typeface="Cambria Math" panose="02040503050406030204" pitchFamily="18" charset="0"/>
                                      <a:cs typeface="Times" panose="02020603050405020304" pitchFamily="18" charset="0"/>
                                    </a:rPr>
                                    <m:t>−</m:t>
                                  </m:r>
                                  <m:sSub>
                                    <m:sSubPr>
                                      <m:ctrlPr>
                                        <a:rPr lang="en-US" altLang="zh-CN" sz="1800" i="1">
                                          <a:latin typeface="Cambria Math" panose="02040503050406030204" pitchFamily="18" charset="0"/>
                                          <a:cs typeface="Times" panose="02020603050405020304" pitchFamily="18" charset="0"/>
                                        </a:rPr>
                                      </m:ctrlPr>
                                    </m:sSubPr>
                                    <m:e>
                                      <m:r>
                                        <a:rPr lang="zh-CN" altLang="en-US" sz="1800" b="0" i="1" smtClean="0">
                                          <a:latin typeface="Cambria Math" panose="02040503050406030204" pitchFamily="18" charset="0"/>
                                          <a:cs typeface="Times" panose="02020603050405020304" pitchFamily="18" charset="0"/>
                                        </a:rPr>
                                        <m:t>𝜔</m:t>
                                      </m:r>
                                    </m:e>
                                    <m:sub>
                                      <m:r>
                                        <a:rPr lang="en-US" altLang="zh-CN" sz="1800" b="0" i="1">
                                          <a:latin typeface="Cambria Math" panose="02040503050406030204" pitchFamily="18" charset="0"/>
                                          <a:cs typeface="Times" panose="02020603050405020304" pitchFamily="18" charset="0"/>
                                        </a:rPr>
                                        <m:t>𝑗</m:t>
                                      </m:r>
                                    </m:sub>
                                  </m:sSub>
                                </m:e>
                              </m:d>
                            </m:e>
                          </m:nary>
                          <m:r>
                            <a:rPr lang="en-US" altLang="zh-CN" sz="1800" i="1">
                              <a:latin typeface="Cambria Math" panose="02040503050406030204" pitchFamily="18" charset="0"/>
                              <a:cs typeface="Times" panose="02020603050405020304" pitchFamily="18" charset="0"/>
                            </a:rPr>
                            <m:t>+</m:t>
                          </m:r>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𝑏</m:t>
                              </m:r>
                            </m:e>
                            <m:sub>
                              <m:r>
                                <a:rPr lang="en-US" altLang="zh-CN" sz="1800" i="1">
                                  <a:latin typeface="Cambria Math" panose="02040503050406030204" pitchFamily="18" charset="0"/>
                                  <a:cs typeface="Times" panose="02020603050405020304" pitchFamily="18" charset="0"/>
                                </a:rPr>
                                <m:t>𝑖</m:t>
                              </m:r>
                            </m:sub>
                          </m:sSub>
                          <m:d>
                            <m:dPr>
                              <m:ctrlPr>
                                <a:rPr lang="en-US" altLang="zh-CN" sz="1800" i="1">
                                  <a:latin typeface="Cambria Math" panose="02040503050406030204" pitchFamily="18" charset="0"/>
                                  <a:cs typeface="Times" panose="02020603050405020304" pitchFamily="18" charset="0"/>
                                </a:rPr>
                              </m:ctrlPr>
                            </m:dPr>
                            <m:e>
                              <m:sSub>
                                <m:sSubPr>
                                  <m:ctrlPr>
                                    <a:rPr lang="en-US" altLang="zh-CN" sz="1800" i="1">
                                      <a:latin typeface="Cambria Math" panose="02040503050406030204" pitchFamily="18" charset="0"/>
                                      <a:cs typeface="Times" panose="02020603050405020304" pitchFamily="18" charset="0"/>
                                    </a:rPr>
                                  </m:ctrlPr>
                                </m:sSubPr>
                                <m:e>
                                  <m:r>
                                    <a:rPr lang="zh-CN" altLang="en-US" sz="1800" b="0" i="1" smtClean="0">
                                      <a:latin typeface="Cambria Math" panose="02040503050406030204" pitchFamily="18" charset="0"/>
                                      <a:cs typeface="Times" panose="02020603050405020304" pitchFamily="18" charset="0"/>
                                    </a:rPr>
                                    <m:t>𝜔</m:t>
                                  </m:r>
                                </m:e>
                                <m:sub>
                                  <m:r>
                                    <a:rPr lang="en-US" altLang="zh-CN" sz="1800" b="0" i="1">
                                      <a:latin typeface="Cambria Math" panose="02040503050406030204" pitchFamily="18" charset="0"/>
                                      <a:cs typeface="Times" panose="02020603050405020304" pitchFamily="18" charset="0"/>
                                    </a:rPr>
                                    <m:t>𝑖</m:t>
                                  </m:r>
                                </m:sub>
                              </m:sSub>
                              <m:r>
                                <a:rPr lang="en-US" altLang="zh-CN" sz="1800" b="0" i="1">
                                  <a:latin typeface="Cambria Math" panose="02040503050406030204" pitchFamily="18" charset="0"/>
                                  <a:cs typeface="Times" panose="02020603050405020304" pitchFamily="18" charset="0"/>
                                </a:rPr>
                                <m:t>−</m:t>
                              </m:r>
                              <m:sSub>
                                <m:sSubPr>
                                  <m:ctrlPr>
                                    <a:rPr lang="en-US" altLang="zh-CN" sz="1800" i="1">
                                      <a:latin typeface="Cambria Math" panose="02040503050406030204" pitchFamily="18" charset="0"/>
                                      <a:cs typeface="Times" panose="02020603050405020304" pitchFamily="18" charset="0"/>
                                    </a:rPr>
                                  </m:ctrlPr>
                                </m:sSubPr>
                                <m:e>
                                  <m:r>
                                    <a:rPr lang="zh-CN" altLang="en-US" sz="1800" b="0" i="1" smtClean="0">
                                      <a:latin typeface="Cambria Math" panose="02040503050406030204" pitchFamily="18" charset="0"/>
                                      <a:cs typeface="Times" panose="02020603050405020304" pitchFamily="18" charset="0"/>
                                    </a:rPr>
                                    <m:t>𝜔</m:t>
                                  </m:r>
                                </m:e>
                                <m:sub>
                                  <m:r>
                                    <a:rPr lang="en-US" altLang="zh-CN" sz="1800" b="0" i="1" smtClean="0">
                                      <a:latin typeface="Cambria Math" panose="02040503050406030204" pitchFamily="18" charset="0"/>
                                      <a:cs typeface="Times" panose="02020603050405020304" pitchFamily="18" charset="0"/>
                                    </a:rPr>
                                    <m:t>𝑟𝑒𝑓</m:t>
                                  </m:r>
                                </m:sub>
                              </m:sSub>
                            </m:e>
                          </m:d>
                          <m:r>
                            <a:rPr lang="en-US" altLang="zh-CN" sz="1800" b="0" i="1" smtClean="0">
                              <a:latin typeface="Cambria Math" panose="02040503050406030204" pitchFamily="18" charset="0"/>
                              <a:cs typeface="Times" panose="02020603050405020304" pitchFamily="18" charset="0"/>
                            </a:rPr>
                            <m:t>+</m:t>
                          </m:r>
                          <m:nary>
                            <m:naryPr>
                              <m:chr m:val="∑"/>
                              <m:supHide m:val="on"/>
                              <m:ctrlPr>
                                <a:rPr lang="en-US" altLang="zh-CN" sz="1800" i="1">
                                  <a:latin typeface="Cambria Math" panose="02040503050406030204" pitchFamily="18" charset="0"/>
                                  <a:cs typeface="Times" panose="02020603050405020304" pitchFamily="18" charset="0"/>
                                </a:rPr>
                              </m:ctrlPr>
                            </m:naryPr>
                            <m:sub>
                              <m:r>
                                <m:rPr>
                                  <m:brk m:alnAt="7"/>
                                </m:rPr>
                                <a:rPr lang="en-US" altLang="zh-CN" sz="1800" i="1">
                                  <a:latin typeface="Cambria Math" panose="02040503050406030204" pitchFamily="18" charset="0"/>
                                  <a:cs typeface="Times" panose="02020603050405020304" pitchFamily="18" charset="0"/>
                                </a:rPr>
                                <m:t>𝑗</m:t>
                              </m:r>
                              <m:r>
                                <a:rPr lang="en-US" altLang="zh-CN" sz="1800" i="1">
                                  <a:latin typeface="Cambria Math" panose="02040503050406030204" pitchFamily="18" charset="0"/>
                                  <a:ea typeface="Cambria Math" panose="02040503050406030204" pitchFamily="18" charset="0"/>
                                  <a:cs typeface="Times" panose="02020603050405020304" pitchFamily="18" charset="0"/>
                                </a:rPr>
                                <m:t>∈</m:t>
                              </m:r>
                              <m:sSub>
                                <m:sSubPr>
                                  <m:ctrlPr>
                                    <a:rPr lang="en-US" altLang="zh-CN" sz="1800" i="1">
                                      <a:latin typeface="Cambria Math" panose="02040503050406030204" pitchFamily="18" charset="0"/>
                                      <a:ea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ea typeface="Cambria Math" panose="02040503050406030204" pitchFamily="18" charset="0"/>
                                      <a:cs typeface="Times" panose="02020603050405020304" pitchFamily="18" charset="0"/>
                                    </a:rPr>
                                    <m:t>𝑁</m:t>
                                  </m:r>
                                </m:e>
                                <m:sub>
                                  <m:r>
                                    <a:rPr lang="en-US" altLang="zh-CN" sz="1800" i="1">
                                      <a:latin typeface="Cambria Math" panose="02040503050406030204" pitchFamily="18" charset="0"/>
                                      <a:ea typeface="Cambria Math" panose="02040503050406030204" pitchFamily="18" charset="0"/>
                                      <a:cs typeface="Times" panose="02020603050405020304" pitchFamily="18" charset="0"/>
                                    </a:rPr>
                                    <m:t>𝑖</m:t>
                                  </m:r>
                                </m:sub>
                              </m:sSub>
                            </m:sub>
                            <m:sup/>
                            <m:e>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𝑎</m:t>
                                  </m:r>
                                </m:e>
                                <m:sub>
                                  <m:r>
                                    <a:rPr lang="en-US" altLang="zh-CN" sz="1800" i="1">
                                      <a:latin typeface="Cambria Math" panose="02040503050406030204" pitchFamily="18" charset="0"/>
                                      <a:cs typeface="Times" panose="02020603050405020304" pitchFamily="18" charset="0"/>
                                    </a:rPr>
                                    <m:t>𝑖𝑗</m:t>
                                  </m:r>
                                </m:sub>
                              </m:sSub>
                              <m:d>
                                <m:dPr>
                                  <m:ctrlPr>
                                    <a:rPr lang="en-US" altLang="zh-CN" sz="1800" i="1">
                                      <a:latin typeface="Cambria Math" panose="02040503050406030204" pitchFamily="18" charset="0"/>
                                      <a:cs typeface="Times" panose="02020603050405020304" pitchFamily="18" charset="0"/>
                                    </a:rPr>
                                  </m:ctrlPr>
                                </m:dPr>
                                <m:e>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𝐷</m:t>
                                      </m:r>
                                    </m:e>
                                    <m:sub>
                                      <m:r>
                                        <a:rPr lang="en-US" altLang="zh-CN" sz="1800" i="1">
                                          <a:latin typeface="Cambria Math" panose="02040503050406030204" pitchFamily="18" charset="0"/>
                                          <a:cs typeface="Times" panose="02020603050405020304" pitchFamily="18" charset="0"/>
                                        </a:rPr>
                                        <m:t>𝑃𝑖</m:t>
                                      </m:r>
                                    </m:sub>
                                  </m:sSub>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𝑃</m:t>
                                      </m:r>
                                    </m:e>
                                    <m:sub>
                                      <m:r>
                                        <a:rPr lang="en-US" altLang="zh-CN" sz="1800" i="1">
                                          <a:latin typeface="Cambria Math" panose="02040503050406030204" pitchFamily="18" charset="0"/>
                                          <a:cs typeface="Times" panose="02020603050405020304" pitchFamily="18" charset="0"/>
                                        </a:rPr>
                                        <m:t>𝑖</m:t>
                                      </m:r>
                                    </m:sub>
                                  </m:sSub>
                                  <m:r>
                                    <a:rPr lang="en-US" altLang="zh-CN" sz="1800" i="1">
                                      <a:latin typeface="Cambria Math" panose="02040503050406030204" pitchFamily="18" charset="0"/>
                                      <a:cs typeface="Times" panose="02020603050405020304" pitchFamily="18" charset="0"/>
                                    </a:rPr>
                                    <m:t>−</m:t>
                                  </m:r>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𝐷</m:t>
                                      </m:r>
                                    </m:e>
                                    <m:sub>
                                      <m:r>
                                        <a:rPr lang="en-US" altLang="zh-CN" sz="1800" i="1">
                                          <a:latin typeface="Cambria Math" panose="02040503050406030204" pitchFamily="18" charset="0"/>
                                          <a:cs typeface="Times" panose="02020603050405020304" pitchFamily="18" charset="0"/>
                                        </a:rPr>
                                        <m:t>𝑃</m:t>
                                      </m:r>
                                      <m:r>
                                        <a:rPr lang="en-US" altLang="zh-CN" sz="1800" b="0" i="1" smtClean="0">
                                          <a:latin typeface="Cambria Math" panose="02040503050406030204" pitchFamily="18" charset="0"/>
                                          <a:cs typeface="Times" panose="02020603050405020304" pitchFamily="18" charset="0"/>
                                        </a:rPr>
                                        <m:t>𝑗</m:t>
                                      </m:r>
                                    </m:sub>
                                  </m:sSub>
                                  <m:sSub>
                                    <m:sSubPr>
                                      <m:ctrlPr>
                                        <a:rPr lang="en-US" altLang="zh-CN" sz="1800" i="1" smtClean="0">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𝑃</m:t>
                                      </m:r>
                                    </m:e>
                                    <m:sub>
                                      <m:r>
                                        <a:rPr lang="en-US" altLang="zh-CN" sz="1800" b="0" i="1" smtClean="0">
                                          <a:latin typeface="Cambria Math" panose="02040503050406030204" pitchFamily="18" charset="0"/>
                                          <a:cs typeface="Times" panose="02020603050405020304" pitchFamily="18" charset="0"/>
                                        </a:rPr>
                                        <m:t>𝑗</m:t>
                                      </m:r>
                                    </m:sub>
                                  </m:sSub>
                                </m:e>
                              </m:d>
                            </m:e>
                          </m:nary>
                        </m:e>
                      </m:d>
                      <m:r>
                        <a:rPr lang="en-US" altLang="zh-CN" sz="1800" b="0" i="1" smtClean="0">
                          <a:latin typeface="Cambria Math" panose="02040503050406030204" pitchFamily="18" charset="0"/>
                          <a:cs typeface="Times" panose="02020603050405020304" pitchFamily="18" charset="0"/>
                        </a:rPr>
                        <m:t>,</m:t>
                      </m:r>
                    </m:oMath>
                  </m:oMathPara>
                </a14:m>
                <a:endParaRPr lang="en-US" altLang="zh-CN" sz="1800" dirty="0">
                  <a:latin typeface="Times" panose="02020603050405020304" pitchFamily="18" charset="0"/>
                  <a:cs typeface="Times" panose="02020603050405020304" pitchFamily="18" charset="0"/>
                </a:endParaRPr>
              </a:p>
              <a:p>
                <a:pPr algn="just">
                  <a:spcAft>
                    <a:spcPts val="600"/>
                  </a:spcAft>
                  <a:buClr>
                    <a:srgbClr val="FF0000"/>
                  </a:buClr>
                </a:pPr>
                <a:r>
                  <a:rPr lang="en-US" altLang="zh-CN" sz="1800" dirty="0">
                    <a:latin typeface="Times" panose="02020603050405020304" pitchFamily="18" charset="0"/>
                    <a:cs typeface="Times" panose="02020603050405020304" pitchFamily="18" charset="0"/>
                  </a:rPr>
                  <a:t>where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𝑐</m:t>
                        </m:r>
                      </m:e>
                      <m:sub>
                        <m:r>
                          <a:rPr lang="en-US" altLang="zh-CN" sz="1800" i="1">
                            <a:latin typeface="Cambria Math" panose="02040503050406030204" pitchFamily="18" charset="0"/>
                            <a:cs typeface="Times" panose="02020603050405020304" pitchFamily="18" charset="0"/>
                          </a:rPr>
                          <m:t>𝑓</m:t>
                        </m:r>
                      </m:sub>
                    </m:sSub>
                    <m:r>
                      <a:rPr lang="en-US" altLang="zh-CN" sz="1800" i="1" smtClean="0">
                        <a:latin typeface="Cambria Math" panose="02040503050406030204" pitchFamily="18" charset="0"/>
                        <a:ea typeface="Cambria Math" panose="02040503050406030204" pitchFamily="18" charset="0"/>
                        <a:cs typeface="Times" panose="02020603050405020304" pitchFamily="18" charset="0"/>
                      </a:rPr>
                      <m:t>∈</m:t>
                    </m:r>
                    <m:r>
                      <a:rPr lang="en-US" altLang="zh-CN" sz="1800" i="1" smtClean="0">
                        <a:latin typeface="Cambria Math" panose="02040503050406030204" pitchFamily="18" charset="0"/>
                        <a:ea typeface="Cambria Math" panose="02040503050406030204" pitchFamily="18" charset="0"/>
                        <a:cs typeface="Times" panose="02020603050405020304" pitchFamily="18" charset="0"/>
                      </a:rPr>
                      <m:t>ℝ</m:t>
                    </m:r>
                  </m:oMath>
                </a14:m>
                <a:r>
                  <a:rPr lang="en-US" altLang="zh-CN" sz="1800" dirty="0">
                    <a:latin typeface="Times" panose="02020603050405020304" pitchFamily="18" charset="0"/>
                    <a:cs typeface="Times" panose="02020603050405020304" pitchFamily="18" charset="0"/>
                  </a:rPr>
                  <a:t> is the coupling gain. It is assumed that the pinning gain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en-US" altLang="zh-CN" sz="1800" i="1">
                            <a:latin typeface="Cambria Math" panose="02040503050406030204" pitchFamily="18" charset="0"/>
                            <a:cs typeface="Times" panose="02020603050405020304" pitchFamily="18" charset="0"/>
                          </a:rPr>
                          <m:t>𝑏</m:t>
                        </m:r>
                      </m:e>
                      <m:sub>
                        <m:r>
                          <a:rPr lang="en-US" altLang="zh-CN" sz="1800" i="1">
                            <a:latin typeface="Cambria Math" panose="02040503050406030204" pitchFamily="18" charset="0"/>
                            <a:cs typeface="Times" panose="02020603050405020304" pitchFamily="18" charset="0"/>
                          </a:rPr>
                          <m:t>𝑖</m:t>
                        </m:r>
                      </m:sub>
                    </m:sSub>
                    <m:r>
                      <a:rPr lang="en-US" altLang="zh-CN" sz="1800" i="1" smtClean="0">
                        <a:latin typeface="Cambria Math" panose="02040503050406030204" pitchFamily="18" charset="0"/>
                        <a:ea typeface="Cambria Math" panose="02040503050406030204" pitchFamily="18" charset="0"/>
                        <a:cs typeface="Times" panose="02020603050405020304" pitchFamily="18" charset="0"/>
                      </a:rPr>
                      <m:t>≥</m:t>
                    </m:r>
                    <m:r>
                      <a:rPr lang="en-US" altLang="zh-CN" sz="1800" i="1">
                        <a:latin typeface="Cambria Math" panose="02040503050406030204" pitchFamily="18" charset="0"/>
                        <a:ea typeface="Cambria Math" panose="02040503050406030204" pitchFamily="18" charset="0"/>
                        <a:cs typeface="Times" panose="02020603050405020304" pitchFamily="18" charset="0"/>
                      </a:rPr>
                      <m:t>0</m:t>
                    </m:r>
                  </m:oMath>
                </a14:m>
                <a:r>
                  <a:rPr lang="en-US" altLang="zh-CN" sz="1800" dirty="0">
                    <a:latin typeface="Times" panose="02020603050405020304" pitchFamily="18" charset="0"/>
                    <a:cs typeface="Times" panose="02020603050405020304" pitchFamily="18" charset="0"/>
                  </a:rPr>
                  <a:t> is nonzero for only one DG that has the reference frequency </a:t>
                </a:r>
                <a14:m>
                  <m:oMath xmlns:m="http://schemas.openxmlformats.org/officeDocument/2006/math">
                    <m:sSub>
                      <m:sSubPr>
                        <m:ctrlPr>
                          <a:rPr lang="en-US" altLang="zh-CN" sz="1800" i="1">
                            <a:latin typeface="Cambria Math" panose="02040503050406030204" pitchFamily="18" charset="0"/>
                            <a:cs typeface="Times" panose="02020603050405020304" pitchFamily="18" charset="0"/>
                          </a:rPr>
                        </m:ctrlPr>
                      </m:sSubPr>
                      <m:e>
                        <m:r>
                          <a:rPr lang="zh-CN" altLang="en-US" sz="1800" i="1">
                            <a:latin typeface="Cambria Math" panose="02040503050406030204" pitchFamily="18" charset="0"/>
                            <a:cs typeface="Times" panose="02020603050405020304" pitchFamily="18" charset="0"/>
                          </a:rPr>
                          <m:t>𝜔</m:t>
                        </m:r>
                      </m:e>
                      <m:sub>
                        <m:r>
                          <a:rPr lang="en-US" altLang="zh-CN" sz="1800" i="1">
                            <a:latin typeface="Cambria Math" panose="02040503050406030204" pitchFamily="18" charset="0"/>
                            <a:cs typeface="Times" panose="02020603050405020304" pitchFamily="18" charset="0"/>
                          </a:rPr>
                          <m:t>𝑟𝑒𝑓</m:t>
                        </m:r>
                      </m:sub>
                    </m:sSub>
                  </m:oMath>
                </a14:m>
                <a:r>
                  <a:rPr lang="en-US" altLang="zh-CN" sz="1800" dirty="0">
                    <a:latin typeface="Times" panose="02020603050405020304" pitchFamily="18" charset="0"/>
                    <a:cs typeface="Times" panose="02020603050405020304" pitchFamily="18" charset="0"/>
                  </a:rPr>
                  <a:t>.</a:t>
                </a:r>
              </a:p>
            </p:txBody>
          </p:sp>
        </mc:Choice>
        <mc:Fallback xmlns="">
          <p:sp>
            <p:nvSpPr>
              <p:cNvPr id="8" name="TextBox 2">
                <a:extLst>
                  <a:ext uri="{FF2B5EF4-FFF2-40B4-BE49-F238E27FC236}">
                    <a16:creationId xmlns:a16="http://schemas.microsoft.com/office/drawing/2014/main" id="{3428C6E1-AAE8-4914-AA63-4DD91AE09DCD}"/>
                  </a:ext>
                </a:extLst>
              </p:cNvPr>
              <p:cNvSpPr txBox="1">
                <a:spLocks noRot="1" noChangeAspect="1" noMove="1" noResize="1" noEditPoints="1" noAdjustHandles="1" noChangeArrowheads="1" noChangeShapeType="1" noTextEdit="1"/>
              </p:cNvSpPr>
              <p:nvPr/>
            </p:nvSpPr>
            <p:spPr>
              <a:xfrm>
                <a:off x="533400" y="706244"/>
                <a:ext cx="7924800" cy="5265609"/>
              </a:xfrm>
              <a:prstGeom prst="rect">
                <a:avLst/>
              </a:prstGeom>
              <a:blipFill>
                <a:blip r:embed="rId2"/>
                <a:stretch>
                  <a:fillRect l="-692" t="-694" r="-615" b="-1273"/>
                </a:stretch>
              </a:blipFill>
            </p:spPr>
            <p:txBody>
              <a:bodyPr/>
              <a:lstStyle/>
              <a:p>
                <a:r>
                  <a:rPr lang="zh-CN" altLang="en-US">
                    <a:noFill/>
                  </a:rPr>
                  <a:t> </a:t>
                </a:r>
              </a:p>
            </p:txBody>
          </p:sp>
        </mc:Fallback>
      </mc:AlternateContent>
      <p:sp>
        <p:nvSpPr>
          <p:cNvPr id="10" name="文本框 14">
            <a:extLst>
              <a:ext uri="{FF2B5EF4-FFF2-40B4-BE49-F238E27FC236}">
                <a16:creationId xmlns:a16="http://schemas.microsoft.com/office/drawing/2014/main" id="{67CFB995-3AC0-4B8B-B4DD-8B813D50F9A9}"/>
              </a:ext>
            </a:extLst>
          </p:cNvPr>
          <p:cNvSpPr txBox="1"/>
          <p:nvPr/>
        </p:nvSpPr>
        <p:spPr>
          <a:xfrm>
            <a:off x="7936967" y="1295400"/>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(69)</a:t>
            </a:r>
            <a:endParaRPr lang="zh-CN" altLang="en-US" sz="1800" dirty="0">
              <a:latin typeface="Times" panose="02020603050405020304" pitchFamily="18" charset="0"/>
              <a:cs typeface="Times" panose="02020603050405020304" pitchFamily="18" charset="0"/>
            </a:endParaRPr>
          </a:p>
        </p:txBody>
      </p:sp>
      <p:sp>
        <p:nvSpPr>
          <p:cNvPr id="11" name="文本框 14">
            <a:extLst>
              <a:ext uri="{FF2B5EF4-FFF2-40B4-BE49-F238E27FC236}">
                <a16:creationId xmlns:a16="http://schemas.microsoft.com/office/drawing/2014/main" id="{85DA4A5E-FD3E-4EF3-A008-FFB8D123E237}"/>
              </a:ext>
            </a:extLst>
          </p:cNvPr>
          <p:cNvSpPr txBox="1"/>
          <p:nvPr/>
        </p:nvSpPr>
        <p:spPr>
          <a:xfrm>
            <a:off x="7936967" y="3810000"/>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(70)</a:t>
            </a:r>
            <a:endParaRPr lang="zh-CN" altLang="en-US" sz="1800" dirty="0">
              <a:latin typeface="Times" panose="02020603050405020304" pitchFamily="18" charset="0"/>
              <a:cs typeface="Times" panose="02020603050405020304" pitchFamily="18" charset="0"/>
            </a:endParaRPr>
          </a:p>
        </p:txBody>
      </p:sp>
      <p:sp>
        <p:nvSpPr>
          <p:cNvPr id="12" name="文本框 14">
            <a:extLst>
              <a:ext uri="{FF2B5EF4-FFF2-40B4-BE49-F238E27FC236}">
                <a16:creationId xmlns:a16="http://schemas.microsoft.com/office/drawing/2014/main" id="{3B3166E8-040E-4EDD-BF59-DDECD793AF88}"/>
              </a:ext>
            </a:extLst>
          </p:cNvPr>
          <p:cNvSpPr txBox="1"/>
          <p:nvPr/>
        </p:nvSpPr>
        <p:spPr>
          <a:xfrm>
            <a:off x="7932848" y="4625395"/>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(71)</a:t>
            </a:r>
            <a:endParaRPr lang="zh-CN" alt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292984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61</a:t>
            </a:fld>
            <a:endParaRPr lang="en-US" dirty="0"/>
          </a:p>
        </p:txBody>
      </p:sp>
      <p:sp>
        <p:nvSpPr>
          <p:cNvPr id="5" name="Text Placeholder 4"/>
          <p:cNvSpPr>
            <a:spLocks noGrp="1"/>
          </p:cNvSpPr>
          <p:nvPr>
            <p:ph type="body" sz="quarter" idx="10"/>
          </p:nvPr>
        </p:nvSpPr>
        <p:spPr/>
        <p:txBody>
          <a:bodyPr/>
          <a:lstStyle/>
          <a:p>
            <a:endParaRPr lang="en-US"/>
          </a:p>
        </p:txBody>
      </p:sp>
      <p:sp>
        <p:nvSpPr>
          <p:cNvPr id="9" name="Title 1"/>
          <p:cNvSpPr txBox="1">
            <a:spLocks/>
          </p:cNvSpPr>
          <p:nvPr/>
        </p:nvSpPr>
        <p:spPr bwMode="auto">
          <a:xfrm>
            <a:off x="-10297" y="10297"/>
            <a:ext cx="9285007"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eaLnBrk="1" hangingPunct="1"/>
            <a:r>
              <a:rPr lang="en-US" sz="2400" kern="0" dirty="0">
                <a:latin typeface="Times New Roman" panose="02020603050405020304" pitchFamily="18" charset="0"/>
                <a:cs typeface="Times New Roman" panose="02020603050405020304" pitchFamily="18" charset="0"/>
              </a:rPr>
              <a:t>Distributed </a:t>
            </a:r>
            <a:r>
              <a:rPr lang="en-US" altLang="zh-CN" sz="2400" kern="0" dirty="0">
                <a:latin typeface="Times New Roman" panose="02020603050405020304" pitchFamily="18" charset="0"/>
                <a:cs typeface="Times New Roman" panose="02020603050405020304" pitchFamily="18" charset="0"/>
              </a:rPr>
              <a:t>Secondary Frequency Control: Feedback linearization</a:t>
            </a:r>
            <a:endParaRPr lang="en-US" sz="2400" kern="0" dirty="0"/>
          </a:p>
        </p:txBody>
      </p:sp>
      <p:sp>
        <p:nvSpPr>
          <p:cNvPr id="13" name="TextBox 7">
            <a:extLst>
              <a:ext uri="{FF2B5EF4-FFF2-40B4-BE49-F238E27FC236}">
                <a16:creationId xmlns:a16="http://schemas.microsoft.com/office/drawing/2014/main" id="{71FA8FEA-EA11-446D-BB13-19D90AFF99F0}"/>
              </a:ext>
            </a:extLst>
          </p:cNvPr>
          <p:cNvSpPr txBox="1"/>
          <p:nvPr/>
        </p:nvSpPr>
        <p:spPr>
          <a:xfrm>
            <a:off x="757744" y="5389934"/>
            <a:ext cx="7772400" cy="646331"/>
          </a:xfrm>
          <a:prstGeom prst="rect">
            <a:avLst/>
          </a:prstGeom>
          <a:noFill/>
        </p:spPr>
        <p:txBody>
          <a:bodyPr wrap="square" rtlCol="0">
            <a:spAutoFit/>
          </a:bodyPr>
          <a:lstStyle/>
          <a:p>
            <a:pPr algn="just"/>
            <a:r>
              <a:rPr lang="en-US" sz="1200" dirty="0"/>
              <a:t>Fig. 34 The block diagram of the distributed secondary frequency control. The secondary frequency control at each distributed generator (DG) only requires its own frequency and active power, and the frequency and active power of neighboring DGs on the communication network. [20].</a:t>
            </a:r>
          </a:p>
        </p:txBody>
      </p:sp>
      <p:pic>
        <p:nvPicPr>
          <p:cNvPr id="3" name="图片 2">
            <a:extLst>
              <a:ext uri="{FF2B5EF4-FFF2-40B4-BE49-F238E27FC236}">
                <a16:creationId xmlns:a16="http://schemas.microsoft.com/office/drawing/2014/main" id="{84D03521-A0FD-43A0-9235-CC8347C9669A}"/>
              </a:ext>
            </a:extLst>
          </p:cNvPr>
          <p:cNvPicPr>
            <a:picLocks noChangeAspect="1"/>
          </p:cNvPicPr>
          <p:nvPr/>
        </p:nvPicPr>
        <p:blipFill>
          <a:blip r:embed="rId2"/>
          <a:stretch>
            <a:fillRect/>
          </a:stretch>
        </p:blipFill>
        <p:spPr>
          <a:xfrm>
            <a:off x="1627282" y="2362200"/>
            <a:ext cx="6009848" cy="3020256"/>
          </a:xfrm>
          <a:prstGeom prst="rect">
            <a:avLst/>
          </a:prstGeom>
        </p:spPr>
      </p:pic>
      <mc:AlternateContent xmlns:mc="http://schemas.openxmlformats.org/markup-compatibility/2006" xmlns:a14="http://schemas.microsoft.com/office/drawing/2010/main">
        <mc:Choice Requires="a14">
          <p:sp>
            <p:nvSpPr>
              <p:cNvPr id="8" name="TextBox 2">
                <a:extLst>
                  <a:ext uri="{FF2B5EF4-FFF2-40B4-BE49-F238E27FC236}">
                    <a16:creationId xmlns:a16="http://schemas.microsoft.com/office/drawing/2014/main" id="{3428C6E1-AAE8-4914-AA63-4DD91AE09DCD}"/>
                  </a:ext>
                </a:extLst>
              </p:cNvPr>
              <p:cNvSpPr txBox="1"/>
              <p:nvPr/>
            </p:nvSpPr>
            <p:spPr>
              <a:xfrm>
                <a:off x="533400" y="706244"/>
                <a:ext cx="7924800" cy="1804020"/>
              </a:xfrm>
              <a:prstGeom prst="rect">
                <a:avLst/>
              </a:prstGeom>
              <a:noFill/>
            </p:spPr>
            <p:txBody>
              <a:bodyPr wrap="square" rtlCol="0">
                <a:spAutoFit/>
              </a:bodyPr>
              <a:lstStyle/>
              <a:p>
                <a:pPr algn="just">
                  <a:spcAft>
                    <a:spcPts val="600"/>
                  </a:spcAft>
                  <a:buClr>
                    <a:srgbClr val="FF0000"/>
                  </a:buClr>
                </a:pPr>
                <a:r>
                  <a:rPr lang="en-US" altLang="zh-CN" sz="1800" dirty="0">
                    <a:latin typeface="Times" panose="02020603050405020304" pitchFamily="18" charset="0"/>
                    <a:cs typeface="Times" panose="02020603050405020304" pitchFamily="18" charset="0"/>
                  </a:rPr>
                  <a:t>The block diagram of the secondary frequency control based on the distributed cooperative control is shown in Figure 12. As seen in this figure, the control input </a:t>
                </a:r>
                <a14:m>
                  <m:oMath xmlns:m="http://schemas.openxmlformats.org/officeDocument/2006/math">
                    <m:sSubSup>
                      <m:sSubSupPr>
                        <m:ctrlPr>
                          <a:rPr lang="en-US" altLang="zh-CN" sz="1800" i="1">
                            <a:latin typeface="Cambria Math" panose="02040503050406030204" pitchFamily="18" charset="0"/>
                            <a:cs typeface="Times" panose="02020603050405020304" pitchFamily="18" charset="0"/>
                          </a:rPr>
                        </m:ctrlPr>
                      </m:sSubSupPr>
                      <m:e>
                        <m:r>
                          <a:rPr lang="zh-CN" altLang="en-US" sz="1800" i="1">
                            <a:latin typeface="Cambria Math" panose="02040503050406030204" pitchFamily="18" charset="0"/>
                            <a:cs typeface="Times" panose="02020603050405020304" pitchFamily="18" charset="0"/>
                          </a:rPr>
                          <m:t>𝜔</m:t>
                        </m:r>
                      </m:e>
                      <m:sub>
                        <m:r>
                          <a:rPr lang="en-US" altLang="zh-CN" sz="1800" i="1">
                            <a:latin typeface="Cambria Math" panose="02040503050406030204" pitchFamily="18" charset="0"/>
                            <a:cs typeface="Times" panose="02020603050405020304" pitchFamily="18" charset="0"/>
                          </a:rPr>
                          <m:t>𝑖</m:t>
                        </m:r>
                      </m:sub>
                      <m:sup>
                        <m:r>
                          <a:rPr lang="en-US" altLang="zh-CN" sz="1800" i="1">
                            <a:latin typeface="Cambria Math" panose="02040503050406030204" pitchFamily="18" charset="0"/>
                            <a:ea typeface="Cambria Math" panose="02040503050406030204" pitchFamily="18" charset="0"/>
                            <a:cs typeface="Times" panose="02020603050405020304" pitchFamily="18" charset="0"/>
                          </a:rPr>
                          <m:t>∗</m:t>
                        </m:r>
                      </m:sup>
                    </m:sSubSup>
                  </m:oMath>
                </a14:m>
                <a:r>
                  <a:rPr lang="en-US" altLang="zh-CN" sz="1800" dirty="0">
                    <a:latin typeface="Times" panose="02020603050405020304" pitchFamily="18" charset="0"/>
                    <a:cs typeface="Times" panose="02020603050405020304" pitchFamily="18" charset="0"/>
                  </a:rPr>
                  <a:t> to the primary control level is</a:t>
                </a:r>
              </a:p>
              <a:p>
                <a:pPr algn="just">
                  <a:spcAft>
                    <a:spcPts val="600"/>
                  </a:spcAft>
                  <a:buClr>
                    <a:srgbClr val="FF0000"/>
                  </a:buClr>
                </a:pPr>
                <a14:m>
                  <m:oMathPara xmlns:m="http://schemas.openxmlformats.org/officeDocument/2006/math">
                    <m:oMathParaPr>
                      <m:jc m:val="centerGroup"/>
                    </m:oMathParaPr>
                    <m:oMath xmlns:m="http://schemas.openxmlformats.org/officeDocument/2006/math">
                      <m:sSubSup>
                        <m:sSubSupPr>
                          <m:ctrlPr>
                            <a:rPr lang="en-US" altLang="zh-CN" sz="1800" i="1">
                              <a:latin typeface="Cambria Math" panose="02040503050406030204" pitchFamily="18" charset="0"/>
                              <a:cs typeface="Times" panose="02020603050405020304" pitchFamily="18" charset="0"/>
                            </a:rPr>
                          </m:ctrlPr>
                        </m:sSubSupPr>
                        <m:e>
                          <m:r>
                            <a:rPr lang="zh-CN" altLang="en-US" sz="1800" i="1">
                              <a:latin typeface="Cambria Math" panose="02040503050406030204" pitchFamily="18" charset="0"/>
                              <a:cs typeface="Times" panose="02020603050405020304" pitchFamily="18" charset="0"/>
                            </a:rPr>
                            <m:t>𝜔</m:t>
                          </m:r>
                        </m:e>
                        <m:sub>
                          <m:r>
                            <a:rPr lang="en-US" altLang="zh-CN" sz="1800" i="1">
                              <a:latin typeface="Cambria Math" panose="02040503050406030204" pitchFamily="18" charset="0"/>
                              <a:cs typeface="Times" panose="02020603050405020304" pitchFamily="18" charset="0"/>
                            </a:rPr>
                            <m:t>𝑖</m:t>
                          </m:r>
                        </m:sub>
                        <m:sup>
                          <m:r>
                            <a:rPr lang="en-US" altLang="zh-CN" sz="1800" i="1">
                              <a:latin typeface="Cambria Math" panose="02040503050406030204" pitchFamily="18" charset="0"/>
                              <a:ea typeface="Cambria Math" panose="02040503050406030204" pitchFamily="18" charset="0"/>
                              <a:cs typeface="Times" panose="02020603050405020304" pitchFamily="18" charset="0"/>
                            </a:rPr>
                            <m:t>∗</m:t>
                          </m:r>
                        </m:sup>
                      </m:sSubSup>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m:t>
                      </m:r>
                      <m:nary>
                        <m:naryPr>
                          <m:limLoc m:val="undOvr"/>
                          <m:subHide m:val="on"/>
                          <m:supHide m:val="on"/>
                          <m:ctrlPr>
                            <a:rPr lang="en-US" altLang="zh-CN" sz="1800" b="0" i="1" smtClean="0">
                              <a:latin typeface="Cambria Math" panose="02040503050406030204" pitchFamily="18" charset="0"/>
                              <a:ea typeface="Cambria Math" panose="02040503050406030204" pitchFamily="18" charset="0"/>
                              <a:cs typeface="Times" panose="02020603050405020304" pitchFamily="18" charset="0"/>
                            </a:rPr>
                          </m:ctrlPr>
                        </m:naryPr>
                        <m:sub/>
                        <m:sup/>
                        <m:e>
                          <m:sSub>
                            <m:sSubPr>
                              <m:ctrlPr>
                                <a:rPr lang="en-US" altLang="zh-CN" sz="1800" b="0" i="1" smtClean="0">
                                  <a:latin typeface="Cambria Math" panose="02040503050406030204" pitchFamily="18" charset="0"/>
                                  <a:ea typeface="Cambria Math" panose="02040503050406030204" pitchFamily="18" charset="0"/>
                                  <a:cs typeface="Times" panose="02020603050405020304" pitchFamily="18" charset="0"/>
                                </a:rPr>
                              </m:ctrlPr>
                            </m:sSubPr>
                            <m:e>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𝑢</m:t>
                              </m:r>
                            </m:e>
                            <m:sub>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𝑖</m:t>
                              </m:r>
                            </m:sub>
                          </m:sSub>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𝑑𝑡</m:t>
                          </m:r>
                          <m:r>
                            <a:rPr lang="en-US" altLang="zh-CN" sz="1800" b="0" i="1" smtClean="0">
                              <a:latin typeface="Cambria Math" panose="02040503050406030204" pitchFamily="18" charset="0"/>
                              <a:ea typeface="Cambria Math" panose="02040503050406030204" pitchFamily="18" charset="0"/>
                              <a:cs typeface="Times" panose="02020603050405020304" pitchFamily="18" charset="0"/>
                            </a:rPr>
                            <m:t>.</m:t>
                          </m:r>
                        </m:e>
                      </m:nary>
                    </m:oMath>
                  </m:oMathPara>
                </a14:m>
                <a:endParaRPr lang="en-US" altLang="zh-CN" sz="1800" dirty="0">
                  <a:latin typeface="Times" panose="02020603050405020304" pitchFamily="18" charset="0"/>
                  <a:cs typeface="Times" panose="02020603050405020304" pitchFamily="18" charset="0"/>
                </a:endParaRPr>
              </a:p>
            </p:txBody>
          </p:sp>
        </mc:Choice>
        <mc:Fallback xmlns="">
          <p:sp>
            <p:nvSpPr>
              <p:cNvPr id="8" name="TextBox 2">
                <a:extLst>
                  <a:ext uri="{FF2B5EF4-FFF2-40B4-BE49-F238E27FC236}">
                    <a16:creationId xmlns:a16="http://schemas.microsoft.com/office/drawing/2014/main" id="{3428C6E1-AAE8-4914-AA63-4DD91AE09DCD}"/>
                  </a:ext>
                </a:extLst>
              </p:cNvPr>
              <p:cNvSpPr txBox="1">
                <a:spLocks noRot="1" noChangeAspect="1" noMove="1" noResize="1" noEditPoints="1" noAdjustHandles="1" noChangeArrowheads="1" noChangeShapeType="1" noTextEdit="1"/>
              </p:cNvSpPr>
              <p:nvPr/>
            </p:nvSpPr>
            <p:spPr>
              <a:xfrm>
                <a:off x="533400" y="706244"/>
                <a:ext cx="7924800" cy="1804020"/>
              </a:xfrm>
              <a:prstGeom prst="rect">
                <a:avLst/>
              </a:prstGeom>
              <a:blipFill>
                <a:blip r:embed="rId3"/>
                <a:stretch>
                  <a:fillRect l="-692" t="-2027" r="-615"/>
                </a:stretch>
              </a:blipFill>
            </p:spPr>
            <p:txBody>
              <a:bodyPr/>
              <a:lstStyle/>
              <a:p>
                <a:r>
                  <a:rPr lang="zh-CN" altLang="en-US">
                    <a:noFill/>
                  </a:rPr>
                  <a:t> </a:t>
                </a:r>
              </a:p>
            </p:txBody>
          </p:sp>
        </mc:Fallback>
      </mc:AlternateContent>
      <p:sp>
        <p:nvSpPr>
          <p:cNvPr id="10" name="文本框 14">
            <a:extLst>
              <a:ext uri="{FF2B5EF4-FFF2-40B4-BE49-F238E27FC236}">
                <a16:creationId xmlns:a16="http://schemas.microsoft.com/office/drawing/2014/main" id="{67CFB995-3AC0-4B8B-B4DD-8B813D50F9A9}"/>
              </a:ext>
            </a:extLst>
          </p:cNvPr>
          <p:cNvSpPr txBox="1"/>
          <p:nvPr/>
        </p:nvSpPr>
        <p:spPr>
          <a:xfrm>
            <a:off x="7920491" y="1799246"/>
            <a:ext cx="663336"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(72)</a:t>
            </a:r>
            <a:endParaRPr lang="zh-CN" altLang="en-US" sz="18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16972184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62</a:t>
            </a:fld>
            <a:endParaRPr lang="en-US" dirty="0"/>
          </a:p>
        </p:txBody>
      </p:sp>
      <p:sp>
        <p:nvSpPr>
          <p:cNvPr id="19" name="Title 1"/>
          <p:cNvSpPr>
            <a:spLocks noGrp="1"/>
          </p:cNvSpPr>
          <p:nvPr>
            <p:ph type="title"/>
          </p:nvPr>
        </p:nvSpPr>
        <p:spPr>
          <a:xfrm>
            <a:off x="152400" y="76200"/>
            <a:ext cx="7747233" cy="457200"/>
          </a:xfrm>
        </p:spPr>
        <p:txBody>
          <a:bodyPr/>
          <a:lstStyle/>
          <a:p>
            <a:r>
              <a:rPr lang="en-US" sz="2800" dirty="0">
                <a:latin typeface="Times New Roman" panose="02020603050405020304" pitchFamily="18" charset="0"/>
                <a:cs typeface="Times New Roman" panose="02020603050405020304" pitchFamily="18" charset="0"/>
              </a:rPr>
              <a:t>References</a:t>
            </a:r>
          </a:p>
        </p:txBody>
      </p:sp>
      <p:sp>
        <p:nvSpPr>
          <p:cNvPr id="11" name="Rectangle 10"/>
          <p:cNvSpPr/>
          <p:nvPr/>
        </p:nvSpPr>
        <p:spPr>
          <a:xfrm>
            <a:off x="152401" y="564292"/>
            <a:ext cx="8839200" cy="5909310"/>
          </a:xfrm>
          <a:prstGeom prst="rect">
            <a:avLst/>
          </a:prstGeom>
        </p:spPr>
        <p:txBody>
          <a:bodyPr wrap="square">
            <a:spAutoFit/>
          </a:bodyPr>
          <a:lstStyle/>
          <a:p>
            <a:pPr algn="just"/>
            <a:r>
              <a:rPr lang="en-US" altLang="zh-CN" sz="1400" dirty="0"/>
              <a:t>[1] </a:t>
            </a:r>
            <a:r>
              <a:rPr lang="en-US" altLang="zh-CN" sz="1400" dirty="0">
                <a:latin typeface="Times" panose="02020603050405020304" pitchFamily="18" charset="0"/>
                <a:cs typeface="Times" panose="02020603050405020304" pitchFamily="18" charset="0"/>
              </a:rPr>
              <a:t>M. </a:t>
            </a:r>
            <a:r>
              <a:rPr lang="en-US" altLang="zh-CN" sz="1400" dirty="0" err="1">
                <a:latin typeface="Times" panose="02020603050405020304" pitchFamily="18" charset="0"/>
                <a:cs typeface="Times" panose="02020603050405020304" pitchFamily="18" charset="0"/>
              </a:rPr>
              <a:t>Rasheduzzaman</a:t>
            </a:r>
            <a:r>
              <a:rPr lang="en-US" altLang="zh-CN" sz="1400" dirty="0">
                <a:latin typeface="Times" panose="02020603050405020304" pitchFamily="18" charset="0"/>
                <a:cs typeface="Times" panose="02020603050405020304" pitchFamily="18" charset="0"/>
              </a:rPr>
              <a:t>, J. A. Mueller, and J. W. Kimball, “An accurate small-signal model of inverter-dominated islanded microgrids using </a:t>
            </a:r>
            <a:r>
              <a:rPr lang="en-US" altLang="zh-CN" sz="1400" dirty="0" err="1">
                <a:latin typeface="Times" panose="02020603050405020304" pitchFamily="18" charset="0"/>
                <a:cs typeface="Times" panose="02020603050405020304" pitchFamily="18" charset="0"/>
              </a:rPr>
              <a:t>dq</a:t>
            </a:r>
            <a:r>
              <a:rPr lang="en-US" altLang="zh-CN" sz="1400" dirty="0">
                <a:latin typeface="Times" panose="02020603050405020304" pitchFamily="18" charset="0"/>
                <a:cs typeface="Times" panose="02020603050405020304" pitchFamily="18" charset="0"/>
              </a:rPr>
              <a:t> reference frame,” IEEE J. </a:t>
            </a:r>
            <a:r>
              <a:rPr lang="en-US" altLang="zh-CN" sz="1400" dirty="0" err="1">
                <a:latin typeface="Times" panose="02020603050405020304" pitchFamily="18" charset="0"/>
                <a:cs typeface="Times" panose="02020603050405020304" pitchFamily="18" charset="0"/>
              </a:rPr>
              <a:t>Emerg</a:t>
            </a:r>
            <a:r>
              <a:rPr lang="en-US" altLang="zh-CN" sz="1400" dirty="0">
                <a:latin typeface="Times" panose="02020603050405020304" pitchFamily="18" charset="0"/>
                <a:cs typeface="Times" panose="02020603050405020304" pitchFamily="18" charset="0"/>
              </a:rPr>
              <a:t>. Sel. Topics Power Electron., vol. 2, no. 4, pp. 1070–1080, Dec. 2014.</a:t>
            </a:r>
          </a:p>
          <a:p>
            <a:pPr algn="just"/>
            <a:r>
              <a:rPr lang="en-US" altLang="zh-CN" sz="1400" dirty="0"/>
              <a:t>[2] </a:t>
            </a:r>
            <a:r>
              <a:rPr lang="en-US" altLang="zh-CN" sz="1400" dirty="0">
                <a:latin typeface="Times" panose="02020603050405020304" pitchFamily="18" charset="0"/>
                <a:cs typeface="Times" panose="02020603050405020304" pitchFamily="18" charset="0"/>
              </a:rPr>
              <a:t>M. </a:t>
            </a:r>
            <a:r>
              <a:rPr lang="en-US" altLang="zh-CN" sz="1400" dirty="0" err="1">
                <a:latin typeface="Times" panose="02020603050405020304" pitchFamily="18" charset="0"/>
                <a:cs typeface="Times" panose="02020603050405020304" pitchFamily="18" charset="0"/>
              </a:rPr>
              <a:t>Rasheduzzaman</a:t>
            </a:r>
            <a:r>
              <a:rPr lang="en-US" altLang="zh-CN" sz="1400" dirty="0">
                <a:latin typeface="Times" panose="02020603050405020304" pitchFamily="18" charset="0"/>
                <a:cs typeface="Times" panose="02020603050405020304" pitchFamily="18" charset="0"/>
              </a:rPr>
              <a:t>, J. A. Mueller, and J. W. Kimball, </a:t>
            </a:r>
            <a:r>
              <a:rPr lang="en-US" altLang="zh-CN" sz="1400" dirty="0" err="1">
                <a:latin typeface="Times" panose="02020603050405020304" pitchFamily="18" charset="0"/>
                <a:cs typeface="Times" panose="02020603050405020304" pitchFamily="18" charset="0"/>
              </a:rPr>
              <a:t>Rasheduzzaman</a:t>
            </a:r>
            <a:r>
              <a:rPr lang="en-US" altLang="zh-CN" sz="1400" dirty="0">
                <a:latin typeface="Times" panose="02020603050405020304" pitchFamily="18" charset="0"/>
                <a:cs typeface="Times" panose="02020603050405020304" pitchFamily="18" charset="0"/>
              </a:rPr>
              <a:t>. "Reduced-order small-signal model of microgrid systems." IEEE Transactions on Sustainable Energy 6.4 (2015): 1292-1305.</a:t>
            </a:r>
          </a:p>
          <a:p>
            <a:pPr algn="just"/>
            <a:r>
              <a:rPr lang="en-US" altLang="zh-CN" sz="1400" dirty="0"/>
              <a:t>[3] </a:t>
            </a:r>
            <a:r>
              <a:rPr lang="en-US" altLang="zh-CN" sz="1400" dirty="0">
                <a:latin typeface="Times" panose="02020603050405020304" pitchFamily="18" charset="0"/>
                <a:cs typeface="Times" panose="02020603050405020304" pitchFamily="18" charset="0"/>
              </a:rPr>
              <a:t>P. V. </a:t>
            </a:r>
            <a:r>
              <a:rPr lang="en-US" altLang="zh-CN" sz="1400" dirty="0" err="1">
                <a:latin typeface="Times" panose="02020603050405020304" pitchFamily="18" charset="0"/>
                <a:cs typeface="Times" panose="02020603050405020304" pitchFamily="18" charset="0"/>
              </a:rPr>
              <a:t>Kokotovic</a:t>
            </a:r>
            <a:r>
              <a:rPr lang="en-US" altLang="zh-CN" sz="1400" dirty="0">
                <a:latin typeface="Times" panose="02020603050405020304" pitchFamily="18" charset="0"/>
                <a:cs typeface="Times" panose="02020603050405020304" pitchFamily="18" charset="0"/>
              </a:rPr>
              <a:t>, “A </a:t>
            </a:r>
            <a:r>
              <a:rPr lang="en-US" altLang="zh-CN" sz="1400" dirty="0" err="1">
                <a:latin typeface="Times" panose="02020603050405020304" pitchFamily="18" charset="0"/>
                <a:cs typeface="Times" panose="02020603050405020304" pitchFamily="18" charset="0"/>
              </a:rPr>
              <a:t>Riccati</a:t>
            </a:r>
            <a:r>
              <a:rPr lang="en-US" altLang="zh-CN" sz="1400" dirty="0">
                <a:latin typeface="Times" panose="02020603050405020304" pitchFamily="18" charset="0"/>
                <a:cs typeface="Times" panose="02020603050405020304" pitchFamily="18" charset="0"/>
              </a:rPr>
              <a:t> equation for block-diagonalization of ill-conditioned systems,” IEEE Trans. </a:t>
            </a:r>
            <a:r>
              <a:rPr lang="en-US" altLang="zh-CN" sz="1400" dirty="0" err="1">
                <a:latin typeface="Times" panose="02020603050405020304" pitchFamily="18" charset="0"/>
                <a:cs typeface="Times" panose="02020603050405020304" pitchFamily="18" charset="0"/>
              </a:rPr>
              <a:t>Autom</a:t>
            </a:r>
            <a:r>
              <a:rPr lang="en-US" altLang="zh-CN" sz="1400" dirty="0">
                <a:latin typeface="Times" panose="02020603050405020304" pitchFamily="18" charset="0"/>
                <a:cs typeface="Times" panose="02020603050405020304" pitchFamily="18" charset="0"/>
              </a:rPr>
              <a:t>. Control, vol. 20, no. 6, pp. 812–814, Dec. 1975.</a:t>
            </a:r>
            <a:br>
              <a:rPr lang="en-US" altLang="zh-CN" sz="1400" dirty="0"/>
            </a:br>
            <a:r>
              <a:rPr lang="en-US" sz="1400" dirty="0"/>
              <a:t>[4] A. </a:t>
            </a:r>
            <a:r>
              <a:rPr lang="en-US" sz="1400" dirty="0" err="1"/>
              <a:t>Bidram</a:t>
            </a:r>
            <a:r>
              <a:rPr lang="en-US" sz="1400" dirty="0"/>
              <a:t> and A. </a:t>
            </a:r>
            <a:r>
              <a:rPr lang="en-US" sz="1400" dirty="0" err="1"/>
              <a:t>Davoudi</a:t>
            </a:r>
            <a:r>
              <a:rPr lang="en-US" sz="1400" dirty="0"/>
              <a:t>, "Hierarchical Structure of Microgrids Control System," in </a:t>
            </a:r>
            <a:r>
              <a:rPr lang="en-US" sz="1400" i="1" dirty="0"/>
              <a:t>IEEE Transactions on Smart Grid</a:t>
            </a:r>
            <a:r>
              <a:rPr lang="en-US" sz="1400" dirty="0"/>
              <a:t>, vol. 3, no. 4, pp. 1963-1976, Dec. 2012.</a:t>
            </a:r>
          </a:p>
          <a:p>
            <a:pPr algn="just"/>
            <a:r>
              <a:rPr lang="en-US" altLang="zh-CN" sz="1400" dirty="0"/>
              <a:t>[5] M. J. Ryan, W. E. </a:t>
            </a:r>
            <a:r>
              <a:rPr lang="en-US" altLang="zh-CN" sz="1400" dirty="0" err="1"/>
              <a:t>Brumsickle</a:t>
            </a:r>
            <a:r>
              <a:rPr lang="en-US" altLang="zh-CN" sz="1400" dirty="0"/>
              <a:t>, and R. D. Lorenz, “Control topology options for single-phase UPS inverters,” IEEE Trans. Ind. Appl., vol. 33, pp. 493–501, Mar./Apr. 1997.</a:t>
            </a:r>
          </a:p>
          <a:p>
            <a:pPr algn="just"/>
            <a:r>
              <a:rPr lang="en-US" altLang="zh-CN" sz="1400" dirty="0"/>
              <a:t>[6] G. Escobar, P. </a:t>
            </a:r>
            <a:r>
              <a:rPr lang="en-US" altLang="zh-CN" sz="1400" dirty="0" err="1"/>
              <a:t>Mattavelli</a:t>
            </a:r>
            <a:r>
              <a:rPr lang="en-US" altLang="zh-CN" sz="1400" dirty="0"/>
              <a:t>, A. M. Stankovic, A. A. Valdez, and J. L. Ramos, “An adaptive control for UPS to compensate unbalance and harmonic distortion using a combined capacitor/load current sensing,” IEEE Trans. Ind. Appl., vol. 54, pp. 839–847, Apr. 2007.</a:t>
            </a:r>
          </a:p>
          <a:p>
            <a:pPr algn="just"/>
            <a:r>
              <a:rPr lang="en-US" altLang="zh-CN" sz="1400" dirty="0"/>
              <a:t>[7] A. </a:t>
            </a:r>
            <a:r>
              <a:rPr lang="en-US" altLang="zh-CN" sz="1400" dirty="0" err="1"/>
              <a:t>Hasanzadeh</a:t>
            </a:r>
            <a:r>
              <a:rPr lang="en-US" altLang="zh-CN" sz="1400" dirty="0"/>
              <a:t>, O. C. </a:t>
            </a:r>
            <a:r>
              <a:rPr lang="en-US" altLang="zh-CN" sz="1400" dirty="0" err="1"/>
              <a:t>Onar</a:t>
            </a:r>
            <a:r>
              <a:rPr lang="en-US" altLang="zh-CN" sz="1400" dirty="0"/>
              <a:t>, H. Mokhtari, and A. </a:t>
            </a:r>
            <a:r>
              <a:rPr lang="en-US" altLang="zh-CN" sz="1400" dirty="0" err="1"/>
              <a:t>Khaligh</a:t>
            </a:r>
            <a:r>
              <a:rPr lang="en-US" altLang="zh-CN" sz="1400" dirty="0"/>
              <a:t>, “A proportional-resonant controller-based wireless control strategy with a reduced number of sensors for parallel-operated UPSs,” IEEE Trans. Power Del., vol. 25, pp. 468–478, Jan. 2010.</a:t>
            </a:r>
          </a:p>
          <a:p>
            <a:pPr algn="just"/>
            <a:r>
              <a:rPr lang="en-US" altLang="zh-CN" sz="1400" dirty="0"/>
              <a:t>[8] M. </a:t>
            </a:r>
            <a:r>
              <a:rPr lang="en-US" altLang="zh-CN" sz="1400" dirty="0" err="1"/>
              <a:t>Prodanović</a:t>
            </a:r>
            <a:r>
              <a:rPr lang="en-US" altLang="zh-CN" sz="1400" dirty="0"/>
              <a:t> and T. C. Green, “High-quality power generation through distributed control of a power park microgrid,” IEEE Trans. Ind. Electron., vol. 53, pp. 1471–1482, Oct. 2006.</a:t>
            </a:r>
          </a:p>
          <a:p>
            <a:pPr algn="just"/>
            <a:r>
              <a:rPr lang="en-US" altLang="zh-CN" sz="1400" dirty="0"/>
              <a:t>[9] E. </a:t>
            </a:r>
            <a:r>
              <a:rPr lang="en-US" altLang="zh-CN" sz="1400" dirty="0" err="1"/>
              <a:t>Rokrok</a:t>
            </a:r>
            <a:r>
              <a:rPr lang="en-US" altLang="zh-CN" sz="1400" dirty="0"/>
              <a:t> and M. E. H. Golshan, “Adaptive voltage droop method for voltage source converters in an islanded </a:t>
            </a:r>
            <a:r>
              <a:rPr lang="en-US" altLang="zh-CN" sz="1400" dirty="0" err="1"/>
              <a:t>multibus</a:t>
            </a:r>
            <a:r>
              <a:rPr lang="en-US" altLang="zh-CN" sz="1400" dirty="0"/>
              <a:t> microgrid,” IET Gen., Trans., Dist., vol. 4, no. 5, pp. 562–578, 2010.</a:t>
            </a:r>
          </a:p>
          <a:p>
            <a:pPr algn="just"/>
            <a:r>
              <a:rPr lang="en-US" altLang="zh-CN" sz="1400" dirty="0"/>
              <a:t>[10] M. C. </a:t>
            </a:r>
            <a:r>
              <a:rPr lang="en-US" altLang="zh-CN" sz="1400" dirty="0" err="1"/>
              <a:t>Chandorkar</a:t>
            </a:r>
            <a:r>
              <a:rPr lang="en-US" altLang="zh-CN" sz="1400" dirty="0"/>
              <a:t>, D. M. Divan, and R. </a:t>
            </a:r>
            <a:r>
              <a:rPr lang="en-US" altLang="zh-CN" sz="1400" dirty="0" err="1"/>
              <a:t>Adapa</a:t>
            </a:r>
            <a:r>
              <a:rPr lang="en-US" altLang="zh-CN" sz="1400" dirty="0"/>
              <a:t>, “Control of parallel connected inverters in standalone AC supply systems,” IEEE Trans. Ind. Appl., vol. 29, pp. 136–143, Jan./Feb. 1993.</a:t>
            </a:r>
          </a:p>
          <a:p>
            <a:pPr algn="just"/>
            <a:r>
              <a:rPr lang="en-US" altLang="zh-CN" sz="1400" dirty="0"/>
              <a:t>[11] C. K. Sao and W. Lehn, “Autonomous load sharing of voltage source converters,” IEEE Trans. Power Del., vol. 20, pp. 1009–1016, Apr. 2005.</a:t>
            </a:r>
            <a:endParaRPr lang="en-US" sz="1400" dirty="0">
              <a:solidFill>
                <a:srgbClr val="000000"/>
              </a:solidFill>
              <a:latin typeface="Times New Roman" panose="02020603050405020304" pitchFamily="18" charset="0"/>
            </a:endParaRPr>
          </a:p>
          <a:p>
            <a:endParaRPr lang="en-US" sz="1400" dirty="0">
              <a:solidFill>
                <a:srgbClr val="000000"/>
              </a:solidFill>
              <a:latin typeface="Times New Roman" panose="02020603050405020304" pitchFamily="18" charset="0"/>
            </a:endParaRPr>
          </a:p>
          <a:p>
            <a:endParaRPr lang="en-US" sz="1400" dirty="0"/>
          </a:p>
        </p:txBody>
      </p:sp>
    </p:spTree>
    <p:extLst>
      <p:ext uri="{BB962C8B-B14F-4D97-AF65-F5344CB8AC3E}">
        <p14:creationId xmlns:p14="http://schemas.microsoft.com/office/powerpoint/2010/main" val="793745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63</a:t>
            </a:fld>
            <a:endParaRPr lang="en-US" dirty="0"/>
          </a:p>
        </p:txBody>
      </p:sp>
      <p:sp>
        <p:nvSpPr>
          <p:cNvPr id="19" name="Title 1"/>
          <p:cNvSpPr>
            <a:spLocks noGrp="1"/>
          </p:cNvSpPr>
          <p:nvPr>
            <p:ph type="title"/>
          </p:nvPr>
        </p:nvSpPr>
        <p:spPr>
          <a:xfrm>
            <a:off x="152400" y="76200"/>
            <a:ext cx="7747233" cy="457200"/>
          </a:xfrm>
        </p:spPr>
        <p:txBody>
          <a:bodyPr/>
          <a:lstStyle/>
          <a:p>
            <a:r>
              <a:rPr lang="en-US" sz="2800" dirty="0">
                <a:latin typeface="Times New Roman" panose="02020603050405020304" pitchFamily="18" charset="0"/>
                <a:cs typeface="Times New Roman" panose="02020603050405020304" pitchFamily="18" charset="0"/>
              </a:rPr>
              <a:t>References</a:t>
            </a:r>
          </a:p>
        </p:txBody>
      </p:sp>
      <p:sp>
        <p:nvSpPr>
          <p:cNvPr id="11" name="Rectangle 10"/>
          <p:cNvSpPr/>
          <p:nvPr/>
        </p:nvSpPr>
        <p:spPr>
          <a:xfrm>
            <a:off x="152401" y="564292"/>
            <a:ext cx="8839200" cy="5478423"/>
          </a:xfrm>
          <a:prstGeom prst="rect">
            <a:avLst/>
          </a:prstGeom>
        </p:spPr>
        <p:txBody>
          <a:bodyPr wrap="square">
            <a:spAutoFit/>
          </a:bodyPr>
          <a:lstStyle/>
          <a:p>
            <a:pPr algn="just"/>
            <a:r>
              <a:rPr lang="en-US" altLang="zh-CN" sz="1400" dirty="0"/>
              <a:t>[12] C. K. Sao and W. Lehn, “Control and power management of converter fed microgrids,” IEEE Trans. Power Syst., vol. 23, pp. 1088–1098, Aug. 2008.</a:t>
            </a:r>
          </a:p>
          <a:p>
            <a:pPr algn="just"/>
            <a:r>
              <a:rPr lang="en-US" altLang="zh-CN" sz="1400" dirty="0"/>
              <a:t>[13] Y. Li and Y. W. Li, “Power management of inverter interfaced autonomous microgrid based on virtual frequency-voltage frame,” IEEE Trans. Smart Grid, vol. 2, pp. 30–40, Mar. 2011.</a:t>
            </a:r>
          </a:p>
          <a:p>
            <a:pPr algn="just"/>
            <a:r>
              <a:rPr lang="en-US" altLang="zh-CN" sz="1400" dirty="0"/>
              <a:t>[14] W. </a:t>
            </a:r>
            <a:r>
              <a:rPr lang="en-US" altLang="zh-CN" sz="1400" dirty="0" err="1"/>
              <a:t>Yao,M</a:t>
            </a:r>
            <a:r>
              <a:rPr lang="en-US" altLang="zh-CN" sz="1400" dirty="0"/>
              <a:t>. Chen, J. </a:t>
            </a:r>
            <a:r>
              <a:rPr lang="en-US" altLang="zh-CN" sz="1400" dirty="0" err="1"/>
              <a:t>Matas</a:t>
            </a:r>
            <a:r>
              <a:rPr lang="en-US" altLang="zh-CN" sz="1400" dirty="0"/>
              <a:t>, J. M. Guerrero, and Z. Qian, “Design and analysis of the droop control method for parallel inverters considering the impact of the complex impedance on the power sharing,” IEEE Trans. Ind. Electron., vol. 58, pp. 576–588, Feb. 2011.</a:t>
            </a:r>
          </a:p>
          <a:p>
            <a:pPr algn="just"/>
            <a:r>
              <a:rPr lang="en-US" altLang="zh-CN" sz="1400" dirty="0"/>
              <a:t>[15] J. M. Guerrero, L. G. D. Vicuna, J. </a:t>
            </a:r>
            <a:r>
              <a:rPr lang="en-US" altLang="zh-CN" sz="1400" dirty="0" err="1"/>
              <a:t>Matas</a:t>
            </a:r>
            <a:r>
              <a:rPr lang="en-US" altLang="zh-CN" sz="1400" dirty="0"/>
              <a:t>, M. Castilla, and J. </a:t>
            </a:r>
            <a:r>
              <a:rPr lang="en-US" altLang="zh-CN" sz="1400" dirty="0" err="1"/>
              <a:t>Miret</a:t>
            </a:r>
            <a:r>
              <a:rPr lang="en-US" altLang="zh-CN" sz="1400" dirty="0"/>
              <a:t>, “Output impedance design of parallel-connected UPS inverters with wireless load-sharing control,” IEEE Trans. Ind. Electron., vol. 52, pp. 1126–1135, Aug. 2005.</a:t>
            </a:r>
          </a:p>
          <a:p>
            <a:pPr algn="just"/>
            <a:r>
              <a:rPr lang="en-US" altLang="zh-CN" sz="1400" dirty="0"/>
              <a:t>[16] A. </a:t>
            </a:r>
            <a:r>
              <a:rPr lang="en-US" altLang="zh-CN" sz="1400" dirty="0" err="1"/>
              <a:t>Tuladhar</a:t>
            </a:r>
            <a:r>
              <a:rPr lang="en-US" altLang="zh-CN" sz="1400" dirty="0"/>
              <a:t>, H. </a:t>
            </a:r>
            <a:r>
              <a:rPr lang="en-US" altLang="zh-CN" sz="1400" dirty="0" err="1"/>
              <a:t>Jin</a:t>
            </a:r>
            <a:r>
              <a:rPr lang="en-US" altLang="zh-CN" sz="1400" dirty="0"/>
              <a:t>, T. Unger, and K. </a:t>
            </a:r>
            <a:r>
              <a:rPr lang="en-US" altLang="zh-CN" sz="1400" dirty="0" err="1"/>
              <a:t>Mauch</a:t>
            </a:r>
            <a:r>
              <a:rPr lang="en-US" altLang="zh-CN" sz="1400" dirty="0"/>
              <a:t>, “Control of parallel inverters in distributed AC power systems with consideration of line impedance effect,” IEEE Trans. Ind. Appl., vol. 36, pp. 131–138, Jan./Feb. 2000.</a:t>
            </a:r>
          </a:p>
          <a:p>
            <a:pPr algn="just"/>
            <a:r>
              <a:rPr lang="en-US" altLang="zh-CN" sz="1400" dirty="0"/>
              <a:t>[17] U. </a:t>
            </a:r>
            <a:r>
              <a:rPr lang="en-US" altLang="zh-CN" sz="1400" dirty="0" err="1"/>
              <a:t>Borup</a:t>
            </a:r>
            <a:r>
              <a:rPr lang="en-US" altLang="zh-CN" sz="1400" dirty="0"/>
              <a:t>, F. </a:t>
            </a:r>
            <a:r>
              <a:rPr lang="en-US" altLang="zh-CN" sz="1400" dirty="0" err="1"/>
              <a:t>Blaabjerg</a:t>
            </a:r>
            <a:r>
              <a:rPr lang="en-US" altLang="zh-CN" sz="1400" dirty="0"/>
              <a:t>, and P. N. </a:t>
            </a:r>
            <a:r>
              <a:rPr lang="en-US" altLang="zh-CN" sz="1400" dirty="0" err="1"/>
              <a:t>Enjeti</a:t>
            </a:r>
            <a:r>
              <a:rPr lang="en-US" altLang="zh-CN" sz="1400" dirty="0"/>
              <a:t>, “Sharing of nonlinear load in parallel-connected three-phase converters,” IEEE Trans. Ind. Appl., vol. 37, pp. 1817–1823, Nov./Dec. 2001.</a:t>
            </a:r>
          </a:p>
          <a:p>
            <a:pPr algn="just"/>
            <a:r>
              <a:rPr lang="en-US" altLang="zh-CN" sz="1400" dirty="0"/>
              <a:t>[18] A. </a:t>
            </a:r>
            <a:r>
              <a:rPr lang="en-US" altLang="zh-CN" sz="1400" dirty="0" err="1"/>
              <a:t>Bidram</a:t>
            </a:r>
            <a:r>
              <a:rPr lang="en-US" altLang="zh-CN" sz="1400" dirty="0"/>
              <a:t>, et al. "Secondary control of microgrids based on distributed cooperative control of multi-agent systems." IET Generation, Transmission &amp; Distribution 7.8 (2013): 822-831.</a:t>
            </a:r>
          </a:p>
          <a:p>
            <a:pPr algn="just"/>
            <a:r>
              <a:rPr lang="en-US" altLang="zh-CN" sz="1400" dirty="0"/>
              <a:t>[19] F. </a:t>
            </a:r>
            <a:r>
              <a:rPr lang="en-US" altLang="zh-CN" sz="1400" dirty="0" err="1"/>
              <a:t>Katiraei</a:t>
            </a:r>
            <a:r>
              <a:rPr lang="en-US" altLang="zh-CN" sz="1400" dirty="0"/>
              <a:t>, M. R. </a:t>
            </a:r>
            <a:r>
              <a:rPr lang="en-US" altLang="zh-CN" sz="1400" dirty="0" err="1"/>
              <a:t>Iravani</a:t>
            </a:r>
            <a:r>
              <a:rPr lang="en-US" altLang="zh-CN" sz="1400" dirty="0"/>
              <a:t>, and P. W. Lehn, “Microgrid autonomous operation during and subsequent to islanding process,” IEEE Trans. Power Del., vol. 20, pp. 248–257, Jan. 2005.</a:t>
            </a:r>
          </a:p>
          <a:p>
            <a:pPr algn="just"/>
            <a:r>
              <a:rPr lang="en-US" altLang="zh-CN" sz="1400" dirty="0"/>
              <a:t>[20] A. </a:t>
            </a:r>
            <a:r>
              <a:rPr lang="en-US" altLang="zh-CN" sz="1400" dirty="0" err="1"/>
              <a:t>Bidram</a:t>
            </a:r>
            <a:r>
              <a:rPr lang="en-US" altLang="zh-CN" sz="1400" dirty="0"/>
              <a:t>, F. L. Lewis and A. Davoudi, "Distributed Control Systems for Small-Scale Power Networks: Using Multiagent Cooperative Control Theory," in IEEE Control Systems Magazine, vol. 34, no. 6, pp. 56-77, Dec. 2014. </a:t>
            </a:r>
          </a:p>
          <a:p>
            <a:pPr algn="just"/>
            <a:endParaRPr lang="en-US" altLang="zh-CN" sz="1400" dirty="0"/>
          </a:p>
          <a:p>
            <a:pPr algn="just"/>
            <a:endParaRPr lang="en-US" altLang="zh-CN" sz="1400" dirty="0"/>
          </a:p>
          <a:p>
            <a:pPr algn="just"/>
            <a:endParaRPr lang="en-US" altLang="zh-CN" sz="1400" dirty="0"/>
          </a:p>
          <a:p>
            <a:endParaRPr lang="en-US" sz="1400" dirty="0">
              <a:solidFill>
                <a:srgbClr val="000000"/>
              </a:solidFill>
              <a:latin typeface="Times New Roman" panose="02020603050405020304" pitchFamily="18" charset="0"/>
            </a:endParaRPr>
          </a:p>
          <a:p>
            <a:endParaRPr lang="en-US" sz="1400" dirty="0"/>
          </a:p>
        </p:txBody>
      </p:sp>
    </p:spTree>
    <p:extLst>
      <p:ext uri="{BB962C8B-B14F-4D97-AF65-F5344CB8AC3E}">
        <p14:creationId xmlns:p14="http://schemas.microsoft.com/office/powerpoint/2010/main" val="21143894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64</a:t>
            </a:fld>
            <a:endParaRPr lang="en-US" dirty="0"/>
          </a:p>
        </p:txBody>
      </p:sp>
      <p:sp>
        <p:nvSpPr>
          <p:cNvPr id="5" name="Text Placeholder 4"/>
          <p:cNvSpPr>
            <a:spLocks noGrp="1"/>
          </p:cNvSpPr>
          <p:nvPr>
            <p:ph type="body" sz="quarter" idx="10"/>
          </p:nvPr>
        </p:nvSpPr>
        <p:spPr/>
        <p:txBody>
          <a:bodyPr/>
          <a:lstStyle/>
          <a:p>
            <a:endParaRPr lang="en-US" dirty="0"/>
          </a:p>
        </p:txBody>
      </p:sp>
      <p:sp>
        <p:nvSpPr>
          <p:cNvPr id="19" name="Title 1"/>
          <p:cNvSpPr>
            <a:spLocks noGrp="1"/>
          </p:cNvSpPr>
          <p:nvPr>
            <p:ph type="title"/>
          </p:nvPr>
        </p:nvSpPr>
        <p:spPr>
          <a:xfrm>
            <a:off x="3657600" y="2667000"/>
            <a:ext cx="1905000" cy="457200"/>
          </a:xfrm>
        </p:spPr>
        <p:txBody>
          <a:bodyPr/>
          <a:lstStyle/>
          <a:p>
            <a:r>
              <a:rPr lang="en-US" sz="2800" dirty="0">
                <a:latin typeface="Times New Roman" panose="02020603050405020304" pitchFamily="18" charset="0"/>
                <a:cs typeface="Times New Roman" panose="02020603050405020304" pitchFamily="18" charset="0"/>
              </a:rPr>
              <a:t>Thank you!</a:t>
            </a:r>
          </a:p>
        </p:txBody>
      </p:sp>
    </p:spTree>
    <p:extLst>
      <p:ext uri="{BB962C8B-B14F-4D97-AF65-F5344CB8AC3E}">
        <p14:creationId xmlns:p14="http://schemas.microsoft.com/office/powerpoint/2010/main" val="2297233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7</a:t>
            </a:fld>
            <a:endParaRPr lang="en-US" dirty="0"/>
          </a:p>
        </p:txBody>
      </p:sp>
      <p:sp>
        <p:nvSpPr>
          <p:cNvPr id="5" name="Text Placeholder 4"/>
          <p:cNvSpPr>
            <a:spLocks noGrp="1"/>
          </p:cNvSpPr>
          <p:nvPr>
            <p:ph type="body" sz="quarter" idx="10"/>
          </p:nvPr>
        </p:nvSpPr>
        <p:spPr/>
        <p:txBody>
          <a:bodyPr/>
          <a:lstStyle/>
          <a:p>
            <a:endParaRPr lang="en-US" dirty="0"/>
          </a:p>
        </p:txBody>
      </p:sp>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D5F32DCF-AE85-4D24-9DF9-1D087EACBC71}"/>
                  </a:ext>
                </a:extLst>
              </p:cNvPr>
              <p:cNvSpPr>
                <a:spLocks noGrp="1"/>
              </p:cNvSpPr>
              <p:nvPr>
                <p:ph idx="1"/>
              </p:nvPr>
            </p:nvSpPr>
            <p:spPr>
              <a:xfrm>
                <a:off x="685800" y="655248"/>
                <a:ext cx="7848600" cy="4907352"/>
              </a:xfrm>
            </p:spPr>
            <p:txBody>
              <a:bodyPr/>
              <a:lstStyle/>
              <a:p>
                <a:pPr algn="just">
                  <a:spcAft>
                    <a:spcPts val="600"/>
                  </a:spcAft>
                  <a:buFont typeface="+mj-lt"/>
                  <a:buAutoNum type="alphaLcParenR" startAt="3"/>
                </a:pPr>
                <a:r>
                  <a:rPr lang="en-US" altLang="zh-CN" sz="1800" kern="1200" dirty="0">
                    <a:solidFill>
                      <a:schemeClr val="tx1"/>
                    </a:solidFill>
                    <a:latin typeface="Times" panose="02020603050405020304" pitchFamily="18" charset="0"/>
                    <a:cs typeface="Times" panose="02020603050405020304" pitchFamily="18" charset="0"/>
                  </a:rPr>
                  <a:t>Power Controller: In grid-tied mode, the output power of DER is regulated by the power controller using PI control method. The input references are the commanded real and reactive powers:</a:t>
                </a:r>
              </a:p>
              <a:p>
                <a:pPr marL="0" indent="0" algn="just">
                  <a:buNone/>
                </a:pPr>
                <a14:m>
                  <m:oMathPara xmlns:m="http://schemas.openxmlformats.org/officeDocument/2006/math">
                    <m:oMathParaPr>
                      <m:jc m:val="centerGroup"/>
                    </m:oMathParaPr>
                    <m:oMath xmlns:m="http://schemas.openxmlformats.org/officeDocument/2006/math">
                      <m:sSub>
                        <m:sSubPr>
                          <m:ctrlPr>
                            <a:rPr lang="zh-CN" altLang="zh-CN" sz="1800" i="1">
                              <a:solidFill>
                                <a:schemeClr val="tx1"/>
                              </a:solidFill>
                              <a:latin typeface="Cambria Math" panose="02040503050406030204" pitchFamily="18" charset="0"/>
                            </a:rPr>
                          </m:ctrlPr>
                        </m:sSubPr>
                        <m:e>
                          <m:acc>
                            <m:accPr>
                              <m:chr m:val="̇"/>
                              <m:ctrlPr>
                                <a:rPr lang="zh-CN" altLang="en-US" sz="1800" i="1" smtClean="0">
                                  <a:solidFill>
                                    <a:schemeClr val="tx1"/>
                                  </a:solidFill>
                                  <a:latin typeface="Cambria Math" panose="02040503050406030204" pitchFamily="18" charset="0"/>
                                </a:rPr>
                              </m:ctrlPr>
                            </m:accPr>
                            <m:e>
                              <m:r>
                                <a:rPr lang="el-GR" altLang="zh-CN" sz="1800" i="1">
                                  <a:solidFill>
                                    <a:schemeClr val="tx1"/>
                                  </a:solidFill>
                                  <a:latin typeface="Cambria Math" panose="02040503050406030204" pitchFamily="18" charset="0"/>
                                  <a:ea typeface="Cambria Math" panose="02040503050406030204" pitchFamily="18" charset="0"/>
                                </a:rPr>
                                <m:t>𝜑</m:t>
                              </m:r>
                            </m:e>
                          </m:acc>
                        </m:e>
                        <m:sub>
                          <m:r>
                            <a:rPr lang="en-US" altLang="zh-CN" sz="1800" i="1">
                              <a:solidFill>
                                <a:schemeClr val="tx1"/>
                              </a:solidFill>
                              <a:latin typeface="Cambria Math" panose="02040503050406030204" pitchFamily="18" charset="0"/>
                            </a:rPr>
                            <m:t>𝑃</m:t>
                          </m:r>
                        </m:sub>
                      </m:sSub>
                      <m:r>
                        <a:rPr lang="en-US" altLang="zh-CN" sz="1800" i="1">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𝑃</m:t>
                      </m:r>
                      <m:r>
                        <a:rPr lang="en-US" altLang="zh-CN" sz="1800" i="1">
                          <a:solidFill>
                            <a:schemeClr val="tx1"/>
                          </a:solidFill>
                          <a:latin typeface="Cambria Math" panose="02040503050406030204" pitchFamily="18" charset="0"/>
                        </a:rPr>
                        <m:t>−</m:t>
                      </m:r>
                      <m:sSup>
                        <m:sSupPr>
                          <m:ctrlPr>
                            <a:rPr lang="en-US" altLang="zh-CN" sz="1800" i="1" smtClean="0">
                              <a:solidFill>
                                <a:schemeClr val="tx1"/>
                              </a:solidFill>
                              <a:latin typeface="Cambria Math" panose="02040503050406030204" pitchFamily="18" charset="0"/>
                            </a:rPr>
                          </m:ctrlPr>
                        </m:sSupPr>
                        <m:e>
                          <m:r>
                            <a:rPr lang="en-US" altLang="zh-CN" sz="1800" b="0" i="1" smtClean="0">
                              <a:solidFill>
                                <a:schemeClr val="tx1"/>
                              </a:solidFill>
                              <a:latin typeface="Cambria Math" panose="02040503050406030204" pitchFamily="18" charset="0"/>
                            </a:rPr>
                            <m:t>𝑃</m:t>
                          </m:r>
                        </m:e>
                        <m:sup>
                          <m:r>
                            <a:rPr lang="en-US" altLang="zh-CN" sz="1800" b="0" i="1" smtClean="0">
                              <a:solidFill>
                                <a:schemeClr val="tx1"/>
                              </a:solidFill>
                              <a:latin typeface="Cambria Math" panose="02040503050406030204" pitchFamily="18" charset="0"/>
                            </a:rPr>
                            <m:t>∗</m:t>
                          </m:r>
                        </m:sup>
                      </m:sSup>
                      <m:r>
                        <a:rPr lang="en-US" altLang="zh-CN" sz="1800" i="1">
                          <a:solidFill>
                            <a:schemeClr val="tx1"/>
                          </a:solidFill>
                          <a:latin typeface="Cambria Math" panose="02040503050406030204" pitchFamily="18" charset="0"/>
                        </a:rPr>
                        <m:t>,</m:t>
                      </m:r>
                    </m:oMath>
                  </m:oMathPara>
                </a14:m>
                <a:endParaRPr lang="en-US" altLang="zh-CN" sz="1800" i="1" dirty="0">
                  <a:solidFill>
                    <a:schemeClr val="tx1"/>
                  </a:solidFill>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sSubSup>
                        <m:sSubSupPr>
                          <m:ctrlPr>
                            <a:rPr lang="zh-CN" altLang="zh-CN" sz="1800" i="1">
                              <a:solidFill>
                                <a:schemeClr val="tx1"/>
                              </a:solidFill>
                              <a:latin typeface="Cambria Math" panose="02040503050406030204" pitchFamily="18" charset="0"/>
                            </a:rPr>
                          </m:ctrlPr>
                        </m:sSubSupPr>
                        <m:e>
                          <m:r>
                            <a:rPr lang="en-US" altLang="zh-CN" sz="1800" b="0" i="1" smtClean="0">
                              <a:solidFill>
                                <a:schemeClr val="tx1"/>
                              </a:solidFill>
                              <a:latin typeface="Cambria Math" panose="02040503050406030204" pitchFamily="18" charset="0"/>
                            </a:rPr>
                            <m:t>𝑖</m:t>
                          </m:r>
                        </m:e>
                        <m:sub>
                          <m:r>
                            <a:rPr lang="en-US" altLang="zh-CN" sz="1800" i="1">
                              <a:solidFill>
                                <a:schemeClr val="tx1"/>
                              </a:solidFill>
                              <a:latin typeface="Cambria Math" panose="02040503050406030204" pitchFamily="18" charset="0"/>
                            </a:rPr>
                            <m:t>𝑙𝑞</m:t>
                          </m:r>
                        </m:sub>
                        <m:sup>
                          <m:r>
                            <a:rPr lang="en-US" altLang="zh-CN" sz="1800" i="1">
                              <a:solidFill>
                                <a:schemeClr val="tx1"/>
                              </a:solidFill>
                              <a:latin typeface="Cambria Math" panose="02040503050406030204" pitchFamily="18" charset="0"/>
                            </a:rPr>
                            <m:t>∗</m:t>
                          </m:r>
                        </m:sup>
                      </m:sSubSup>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𝑘</m:t>
                          </m:r>
                        </m:e>
                        <m:sub>
                          <m:r>
                            <a:rPr lang="en-US" altLang="zh-CN" sz="1800" b="0" i="1" smtClean="0">
                              <a:solidFill>
                                <a:schemeClr val="tx1"/>
                              </a:solidFill>
                              <a:latin typeface="Cambria Math" panose="02040503050406030204" pitchFamily="18" charset="0"/>
                            </a:rPr>
                            <m:t>𝑖</m:t>
                          </m:r>
                          <m:r>
                            <a:rPr lang="en-US" altLang="zh-CN" sz="1800" i="1">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𝑝𝑞</m:t>
                          </m:r>
                        </m:sub>
                      </m:sSub>
                      <m:sSub>
                        <m:sSubPr>
                          <m:ctrlPr>
                            <a:rPr lang="zh-CN" altLang="zh-CN" sz="1800" i="1">
                              <a:solidFill>
                                <a:schemeClr val="tx1"/>
                              </a:solidFill>
                              <a:latin typeface="Cambria Math" panose="02040503050406030204" pitchFamily="18" charset="0"/>
                            </a:rPr>
                          </m:ctrlPr>
                        </m:sSubPr>
                        <m:e>
                          <m:r>
                            <a:rPr lang="el-GR" altLang="zh-CN" sz="1800" i="1">
                              <a:solidFill>
                                <a:schemeClr val="tx1"/>
                              </a:solidFill>
                              <a:latin typeface="Cambria Math" panose="02040503050406030204" pitchFamily="18" charset="0"/>
                              <a:ea typeface="Cambria Math" panose="02040503050406030204" pitchFamily="18" charset="0"/>
                            </a:rPr>
                            <m:t>𝜑</m:t>
                          </m:r>
                        </m:e>
                        <m:sub>
                          <m:r>
                            <a:rPr lang="en-US" altLang="zh-CN" sz="1800" i="1">
                              <a:solidFill>
                                <a:schemeClr val="tx1"/>
                              </a:solidFill>
                              <a:latin typeface="Cambria Math" panose="02040503050406030204" pitchFamily="18" charset="0"/>
                            </a:rPr>
                            <m:t>𝑃</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𝐾</m:t>
                          </m:r>
                        </m:e>
                        <m:sub>
                          <m:r>
                            <a:rPr lang="en-US" altLang="zh-CN" sz="1800" b="0" i="1" smtClean="0">
                              <a:solidFill>
                                <a:schemeClr val="tx1"/>
                              </a:solidFill>
                              <a:latin typeface="Cambria Math" panose="02040503050406030204" pitchFamily="18" charset="0"/>
                            </a:rPr>
                            <m:t>𝑝</m:t>
                          </m:r>
                          <m:r>
                            <a:rPr lang="en-US" altLang="zh-CN" sz="1800" i="1">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𝑝𝑞</m:t>
                          </m:r>
                        </m:sub>
                      </m:sSub>
                      <m:sSub>
                        <m:sSubPr>
                          <m:ctrlPr>
                            <a:rPr lang="zh-CN" altLang="zh-CN" sz="1800" i="1">
                              <a:solidFill>
                                <a:schemeClr val="tx1"/>
                              </a:solidFill>
                              <a:latin typeface="Cambria Math" panose="02040503050406030204" pitchFamily="18" charset="0"/>
                            </a:rPr>
                          </m:ctrlPr>
                        </m:sSubPr>
                        <m:e>
                          <m:limUpp>
                            <m:limUppPr>
                              <m:ctrlPr>
                                <a:rPr lang="zh-CN" altLang="zh-CN" sz="1800" i="1">
                                  <a:solidFill>
                                    <a:schemeClr val="tx1"/>
                                  </a:solidFill>
                                  <a:latin typeface="Cambria Math" panose="02040503050406030204" pitchFamily="18" charset="0"/>
                                </a:rPr>
                              </m:ctrlPr>
                            </m:limUppPr>
                            <m:e>
                              <m:r>
                                <a:rPr lang="el-GR" altLang="zh-CN" sz="1800" i="1" smtClean="0">
                                  <a:solidFill>
                                    <a:schemeClr val="tx1"/>
                                  </a:solidFill>
                                  <a:latin typeface="Cambria Math" panose="02040503050406030204" pitchFamily="18" charset="0"/>
                                  <a:ea typeface="Cambria Math" panose="02040503050406030204" pitchFamily="18" charset="0"/>
                                </a:rPr>
                                <m:t>𝜑</m:t>
                              </m:r>
                            </m:e>
                            <m:lim>
                              <m:r>
                                <a:rPr lang="en-US" altLang="zh-CN" sz="1800" i="1">
                                  <a:solidFill>
                                    <a:schemeClr val="tx1"/>
                                  </a:solidFill>
                                  <a:latin typeface="Cambria Math" panose="02040503050406030204" pitchFamily="18" charset="0"/>
                                </a:rPr>
                                <m:t>.</m:t>
                              </m:r>
                            </m:lim>
                          </m:limUpp>
                        </m:e>
                        <m:sub>
                          <m:r>
                            <a:rPr lang="en-US" altLang="zh-CN" sz="1800" i="1">
                              <a:solidFill>
                                <a:schemeClr val="tx1"/>
                              </a:solidFill>
                              <a:latin typeface="Cambria Math" panose="02040503050406030204" pitchFamily="18" charset="0"/>
                            </a:rPr>
                            <m:t>𝑃</m:t>
                          </m:r>
                        </m:sub>
                      </m:sSub>
                      <m:r>
                        <a:rPr lang="en-US" altLang="zh-CN" sz="1800" i="1">
                          <a:solidFill>
                            <a:schemeClr val="tx1"/>
                          </a:solidFill>
                          <a:latin typeface="Cambria Math" panose="02040503050406030204" pitchFamily="18" charset="0"/>
                        </a:rPr>
                        <m:t>,</m:t>
                      </m:r>
                    </m:oMath>
                  </m:oMathPara>
                </a14:m>
                <a:endParaRPr lang="en-US" altLang="zh-CN" sz="1800" i="1" dirty="0">
                  <a:solidFill>
                    <a:schemeClr val="tx1"/>
                  </a:solidFill>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zh-CN" altLang="zh-CN" sz="1800" i="1">
                              <a:solidFill>
                                <a:schemeClr val="tx1"/>
                              </a:solidFill>
                              <a:latin typeface="Cambria Math" panose="02040503050406030204" pitchFamily="18" charset="0"/>
                            </a:rPr>
                          </m:ctrlPr>
                        </m:sSubPr>
                        <m:e>
                          <m:acc>
                            <m:accPr>
                              <m:chr m:val="̇"/>
                              <m:ctrlPr>
                                <a:rPr lang="zh-CN" altLang="en-US" sz="1800" i="1" smtClean="0">
                                  <a:solidFill>
                                    <a:schemeClr val="tx1"/>
                                  </a:solidFill>
                                  <a:latin typeface="Cambria Math" panose="02040503050406030204" pitchFamily="18" charset="0"/>
                                </a:rPr>
                              </m:ctrlPr>
                            </m:accPr>
                            <m:e>
                              <m:r>
                                <a:rPr lang="zh-CN" altLang="en-US" sz="1800" i="1" smtClean="0">
                                  <a:solidFill>
                                    <a:schemeClr val="tx1"/>
                                  </a:solidFill>
                                  <a:latin typeface="Cambria Math" panose="02040503050406030204" pitchFamily="18" charset="0"/>
                                </a:rPr>
                                <m:t>𝜑</m:t>
                              </m:r>
                            </m:e>
                          </m:acc>
                        </m:e>
                        <m:sub>
                          <m:r>
                            <a:rPr lang="en-US" altLang="zh-CN" sz="1800" i="1">
                              <a:solidFill>
                                <a:schemeClr val="tx1"/>
                              </a:solidFill>
                              <a:latin typeface="Cambria Math" panose="02040503050406030204" pitchFamily="18" charset="0"/>
                            </a:rPr>
                            <m:t>𝑄</m:t>
                          </m:r>
                        </m:sub>
                      </m:sSub>
                      <m:r>
                        <a:rPr lang="en-US" altLang="zh-CN" sz="1800" i="1">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𝑄</m:t>
                      </m:r>
                      <m:r>
                        <a:rPr lang="en-US" altLang="zh-CN" sz="1800" i="1">
                          <a:solidFill>
                            <a:schemeClr val="tx1"/>
                          </a:solidFill>
                          <a:latin typeface="Cambria Math" panose="02040503050406030204" pitchFamily="18" charset="0"/>
                        </a:rPr>
                        <m:t>−</m:t>
                      </m:r>
                      <m:sSup>
                        <m:sSupPr>
                          <m:ctrlPr>
                            <a:rPr lang="en-US" altLang="zh-CN" sz="1800" i="1" smtClean="0">
                              <a:solidFill>
                                <a:schemeClr val="tx1"/>
                              </a:solidFill>
                              <a:latin typeface="Cambria Math" panose="02040503050406030204" pitchFamily="18" charset="0"/>
                            </a:rPr>
                          </m:ctrlPr>
                        </m:sSupPr>
                        <m:e>
                          <m:r>
                            <a:rPr lang="en-US" altLang="zh-CN" sz="1800" b="0" i="1" smtClean="0">
                              <a:solidFill>
                                <a:schemeClr val="tx1"/>
                              </a:solidFill>
                              <a:latin typeface="Cambria Math" panose="02040503050406030204" pitchFamily="18" charset="0"/>
                            </a:rPr>
                            <m:t>𝑄</m:t>
                          </m:r>
                        </m:e>
                        <m:sup>
                          <m:r>
                            <a:rPr lang="en-US" altLang="zh-CN" sz="1800" b="0" i="1" smtClean="0">
                              <a:solidFill>
                                <a:schemeClr val="tx1"/>
                              </a:solidFill>
                              <a:latin typeface="Cambria Math" panose="02040503050406030204" pitchFamily="18" charset="0"/>
                            </a:rPr>
                            <m:t>∗</m:t>
                          </m:r>
                        </m:sup>
                      </m:sSup>
                      <m:r>
                        <a:rPr lang="en-US" altLang="zh-CN" sz="1800" i="1">
                          <a:solidFill>
                            <a:schemeClr val="tx1"/>
                          </a:solidFill>
                          <a:latin typeface="Cambria Math" panose="02040503050406030204" pitchFamily="18" charset="0"/>
                        </a:rPr>
                        <m:t>,</m:t>
                      </m:r>
                    </m:oMath>
                  </m:oMathPara>
                </a14:m>
                <a:endParaRPr lang="en-US" altLang="zh-CN" sz="1800" i="1" dirty="0">
                  <a:solidFill>
                    <a:schemeClr val="tx1"/>
                  </a:solidFill>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sSubSup>
                        <m:sSubSupPr>
                          <m:ctrlPr>
                            <a:rPr lang="zh-CN" altLang="zh-CN" sz="1800" i="1">
                              <a:solidFill>
                                <a:schemeClr val="tx1"/>
                              </a:solidFill>
                              <a:latin typeface="Cambria Math" panose="02040503050406030204" pitchFamily="18" charset="0"/>
                            </a:rPr>
                          </m:ctrlPr>
                        </m:sSubSupPr>
                        <m:e>
                          <m:r>
                            <a:rPr lang="en-US" altLang="zh-CN" sz="1800" b="0" i="1" smtClean="0">
                              <a:solidFill>
                                <a:schemeClr val="tx1"/>
                              </a:solidFill>
                              <a:latin typeface="Cambria Math" panose="02040503050406030204" pitchFamily="18" charset="0"/>
                            </a:rPr>
                            <m:t>𝑖</m:t>
                          </m:r>
                        </m:e>
                        <m:sub>
                          <m:r>
                            <a:rPr lang="en-US" altLang="zh-CN" sz="1800" i="1">
                              <a:solidFill>
                                <a:schemeClr val="tx1"/>
                              </a:solidFill>
                              <a:latin typeface="Cambria Math" panose="02040503050406030204" pitchFamily="18" charset="0"/>
                            </a:rPr>
                            <m:t>𝑙𝑑</m:t>
                          </m:r>
                        </m:sub>
                        <m:sup>
                          <m:r>
                            <a:rPr lang="en-US" altLang="zh-CN" sz="1800" i="1">
                              <a:solidFill>
                                <a:schemeClr val="tx1"/>
                              </a:solidFill>
                              <a:latin typeface="Cambria Math" panose="02040503050406030204" pitchFamily="18" charset="0"/>
                            </a:rPr>
                            <m:t>∗</m:t>
                          </m:r>
                        </m:sup>
                      </m:sSubSup>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𝑘</m:t>
                          </m:r>
                        </m:e>
                        <m:sub>
                          <m:r>
                            <a:rPr lang="en-US" altLang="zh-CN" sz="1800" b="0" i="1" smtClean="0">
                              <a:solidFill>
                                <a:schemeClr val="tx1"/>
                              </a:solidFill>
                              <a:latin typeface="Cambria Math" panose="02040503050406030204" pitchFamily="18" charset="0"/>
                            </a:rPr>
                            <m:t>𝑖</m:t>
                          </m:r>
                          <m:r>
                            <a:rPr lang="en-US" altLang="zh-CN" sz="1800" i="1">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𝑝𝑞</m:t>
                          </m:r>
                        </m:sub>
                      </m:sSub>
                      <m:sSub>
                        <m:sSubPr>
                          <m:ctrlPr>
                            <a:rPr lang="zh-CN" altLang="zh-CN" sz="1800" i="1">
                              <a:solidFill>
                                <a:schemeClr val="tx1"/>
                              </a:solidFill>
                              <a:latin typeface="Cambria Math" panose="02040503050406030204" pitchFamily="18" charset="0"/>
                            </a:rPr>
                          </m:ctrlPr>
                        </m:sSubPr>
                        <m:e>
                          <m:r>
                            <a:rPr lang="el-GR" altLang="zh-CN" sz="1800" i="1" smtClean="0">
                              <a:solidFill>
                                <a:schemeClr val="tx1"/>
                              </a:solidFill>
                              <a:latin typeface="Cambria Math" panose="02040503050406030204" pitchFamily="18" charset="0"/>
                              <a:ea typeface="Cambria Math" panose="02040503050406030204" pitchFamily="18" charset="0"/>
                            </a:rPr>
                            <m:t>𝜑</m:t>
                          </m:r>
                        </m:e>
                        <m:sub>
                          <m:r>
                            <a:rPr lang="en-US" altLang="zh-CN" sz="1800" i="1">
                              <a:solidFill>
                                <a:schemeClr val="tx1"/>
                              </a:solidFill>
                              <a:latin typeface="Cambria Math" panose="02040503050406030204" pitchFamily="18" charset="0"/>
                            </a:rPr>
                            <m:t>𝑄</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𝐾</m:t>
                          </m:r>
                        </m:e>
                        <m:sub>
                          <m:r>
                            <a:rPr lang="en-US" altLang="zh-CN" sz="1800" b="0" i="1" smtClean="0">
                              <a:solidFill>
                                <a:schemeClr val="tx1"/>
                              </a:solidFill>
                              <a:latin typeface="Cambria Math" panose="02040503050406030204" pitchFamily="18" charset="0"/>
                            </a:rPr>
                            <m:t>𝑝</m:t>
                          </m:r>
                          <m:r>
                            <a:rPr lang="en-US" altLang="zh-CN" sz="1800" i="1">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𝑝𝑞</m:t>
                          </m:r>
                        </m:sub>
                      </m:sSub>
                      <m:sSub>
                        <m:sSubPr>
                          <m:ctrlPr>
                            <a:rPr lang="zh-CN" altLang="zh-CN" sz="1800" i="1">
                              <a:solidFill>
                                <a:schemeClr val="tx1"/>
                              </a:solidFill>
                              <a:latin typeface="Cambria Math" panose="02040503050406030204" pitchFamily="18" charset="0"/>
                            </a:rPr>
                          </m:ctrlPr>
                        </m:sSubPr>
                        <m:e>
                          <m:limUpp>
                            <m:limUppPr>
                              <m:ctrlPr>
                                <a:rPr lang="zh-CN" altLang="zh-CN" sz="1800" i="1">
                                  <a:solidFill>
                                    <a:schemeClr val="tx1"/>
                                  </a:solidFill>
                                  <a:latin typeface="Cambria Math" panose="02040503050406030204" pitchFamily="18" charset="0"/>
                                </a:rPr>
                              </m:ctrlPr>
                            </m:limUppPr>
                            <m:e>
                              <m:r>
                                <a:rPr lang="el-GR" altLang="zh-CN" sz="1800" i="1" smtClean="0">
                                  <a:solidFill>
                                    <a:schemeClr val="tx1"/>
                                  </a:solidFill>
                                  <a:latin typeface="Cambria Math" panose="02040503050406030204" pitchFamily="18" charset="0"/>
                                  <a:ea typeface="Cambria Math" panose="02040503050406030204" pitchFamily="18" charset="0"/>
                                </a:rPr>
                                <m:t>𝜑</m:t>
                              </m:r>
                            </m:e>
                            <m:lim>
                              <m:r>
                                <a:rPr lang="en-US" altLang="zh-CN" sz="1800" i="1">
                                  <a:solidFill>
                                    <a:schemeClr val="tx1"/>
                                  </a:solidFill>
                                  <a:latin typeface="Cambria Math" panose="02040503050406030204" pitchFamily="18" charset="0"/>
                                </a:rPr>
                                <m:t>.</m:t>
                              </m:r>
                            </m:lim>
                          </m:limUpp>
                        </m:e>
                        <m:sub>
                          <m:r>
                            <a:rPr lang="en-US" altLang="zh-CN" sz="1800" i="1">
                              <a:solidFill>
                                <a:schemeClr val="tx1"/>
                              </a:solidFill>
                              <a:latin typeface="Cambria Math" panose="02040503050406030204" pitchFamily="18" charset="0"/>
                            </a:rPr>
                            <m:t>𝑄</m:t>
                          </m:r>
                        </m:sub>
                      </m:sSub>
                      <m:r>
                        <a:rPr lang="en-US" altLang="zh-CN" sz="1800" i="1">
                          <a:solidFill>
                            <a:schemeClr val="tx1"/>
                          </a:solidFill>
                          <a:latin typeface="Cambria Math" panose="02040503050406030204" pitchFamily="18" charset="0"/>
                        </a:rPr>
                        <m:t>.</m:t>
                      </m:r>
                    </m:oMath>
                  </m:oMathPara>
                </a14:m>
                <a:endParaRPr lang="en-US" altLang="zh-CN" sz="1800" i="1" dirty="0">
                  <a:solidFill>
                    <a:schemeClr val="tx1"/>
                  </a:solidFill>
                  <a:latin typeface="Cambria Math" panose="02040503050406030204" pitchFamily="18" charset="0"/>
                </a:endParaRPr>
              </a:p>
              <a:p>
                <a:pPr>
                  <a:buFont typeface="+mj-lt"/>
                  <a:buAutoNum type="alphaLcParenR" startAt="2"/>
                </a:pPr>
                <a:endParaRPr lang="en-US" sz="1800" dirty="0"/>
              </a:p>
              <a:p>
                <a:pPr marL="0" indent="0">
                  <a:buNone/>
                </a:pPr>
                <a:endParaRPr lang="en-US" sz="1800" dirty="0"/>
              </a:p>
              <a:p>
                <a:pPr>
                  <a:buFont typeface="+mj-lt"/>
                  <a:buAutoNum type="alphaLcParenR"/>
                </a:pPr>
                <a:endParaRPr lang="en-US" sz="1800" dirty="0"/>
              </a:p>
              <a:p>
                <a:pPr>
                  <a:buFont typeface="+mj-lt"/>
                  <a:buAutoNum type="alphaLcParenR"/>
                </a:pPr>
                <a:endParaRPr lang="en-US" sz="1800" dirty="0"/>
              </a:p>
              <a:p>
                <a:pPr>
                  <a:buFont typeface="+mj-lt"/>
                  <a:buAutoNum type="alphaLcParenR"/>
                </a:pPr>
                <a:endParaRPr lang="en-US" sz="1800" dirty="0"/>
              </a:p>
              <a:p>
                <a:endParaRPr lang="en-US" sz="1800" dirty="0"/>
              </a:p>
              <a:p>
                <a:endParaRPr lang="en-US" sz="1800" dirty="0"/>
              </a:p>
            </p:txBody>
          </p:sp>
        </mc:Choice>
        <mc:Fallback xmlns="">
          <p:sp>
            <p:nvSpPr>
              <p:cNvPr id="9" name="Content Placeholder 2">
                <a:extLst>
                  <a:ext uri="{FF2B5EF4-FFF2-40B4-BE49-F238E27FC236}">
                    <a16:creationId xmlns:a16="http://schemas.microsoft.com/office/drawing/2014/main" id="{D5F32DCF-AE85-4D24-9DF9-1D087EACBC71}"/>
                  </a:ext>
                </a:extLst>
              </p:cNvPr>
              <p:cNvSpPr>
                <a:spLocks noGrp="1" noRot="1" noChangeAspect="1" noMove="1" noResize="1" noEditPoints="1" noAdjustHandles="1" noChangeArrowheads="1" noChangeShapeType="1" noTextEdit="1"/>
              </p:cNvSpPr>
              <p:nvPr>
                <p:ph idx="1"/>
              </p:nvPr>
            </p:nvSpPr>
            <p:spPr>
              <a:xfrm>
                <a:off x="685800" y="655248"/>
                <a:ext cx="7848600" cy="4907352"/>
              </a:xfrm>
              <a:blipFill>
                <a:blip r:embed="rId3"/>
                <a:stretch>
                  <a:fillRect l="-155" t="-620" r="-622"/>
                </a:stretch>
              </a:blipFill>
            </p:spPr>
            <p:txBody>
              <a:bodyPr/>
              <a:lstStyle/>
              <a:p>
                <a:r>
                  <a:rPr lang="zh-CN" altLang="en-US">
                    <a:noFill/>
                  </a:rPr>
                  <a:t> </a:t>
                </a:r>
              </a:p>
            </p:txBody>
          </p:sp>
        </mc:Fallback>
      </mc:AlternateContent>
      <p:sp>
        <p:nvSpPr>
          <p:cNvPr id="10" name="文本框 9">
            <a:extLst>
              <a:ext uri="{FF2B5EF4-FFF2-40B4-BE49-F238E27FC236}">
                <a16:creationId xmlns:a16="http://schemas.microsoft.com/office/drawing/2014/main" id="{FD7DC5EE-C467-481E-8ADE-F2E473966267}"/>
              </a:ext>
            </a:extLst>
          </p:cNvPr>
          <p:cNvSpPr txBox="1"/>
          <p:nvPr/>
        </p:nvSpPr>
        <p:spPr>
          <a:xfrm>
            <a:off x="7678296" y="1570825"/>
            <a:ext cx="856105" cy="369332"/>
          </a:xfrm>
          <a:prstGeom prst="rect">
            <a:avLst/>
          </a:prstGeom>
          <a:noFill/>
        </p:spPr>
        <p:txBody>
          <a:bodyPr wrap="square" rtlCol="0">
            <a:spAutoFit/>
          </a:bodyPr>
          <a:lstStyle/>
          <a:p>
            <a:r>
              <a:rPr lang="en-US" altLang="zh-CN" sz="1800" dirty="0">
                <a:latin typeface="Times" panose="02020603050405020304" pitchFamily="18" charset="0"/>
              </a:rPr>
              <a:t>(6a)</a:t>
            </a:r>
            <a:endParaRPr lang="zh-CN" altLang="en-US" sz="1800" dirty="0">
              <a:latin typeface="Times" panose="02020603050405020304" pitchFamily="18" charset="0"/>
            </a:endParaRPr>
          </a:p>
        </p:txBody>
      </p:sp>
      <p:sp>
        <p:nvSpPr>
          <p:cNvPr id="18" name="Rectangle 2">
            <a:extLst>
              <a:ext uri="{FF2B5EF4-FFF2-40B4-BE49-F238E27FC236}">
                <a16:creationId xmlns:a16="http://schemas.microsoft.com/office/drawing/2014/main" id="{36785488-F08E-4241-B671-41E4D9E016D4}"/>
              </a:ext>
            </a:extLst>
          </p:cNvPr>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sz="1800"/>
          </a:p>
        </p:txBody>
      </p:sp>
      <p:sp>
        <p:nvSpPr>
          <p:cNvPr id="19" name="文本框 18">
            <a:extLst>
              <a:ext uri="{FF2B5EF4-FFF2-40B4-BE49-F238E27FC236}">
                <a16:creationId xmlns:a16="http://schemas.microsoft.com/office/drawing/2014/main" id="{278BA32D-4B6F-4D7E-9EFE-70AFDD8E2125}"/>
              </a:ext>
            </a:extLst>
          </p:cNvPr>
          <p:cNvSpPr txBox="1"/>
          <p:nvPr/>
        </p:nvSpPr>
        <p:spPr>
          <a:xfrm>
            <a:off x="2491978" y="5372109"/>
            <a:ext cx="4236244" cy="276999"/>
          </a:xfrm>
          <a:prstGeom prst="rect">
            <a:avLst/>
          </a:prstGeom>
          <a:noFill/>
        </p:spPr>
        <p:txBody>
          <a:bodyPr wrap="square" rtlCol="0">
            <a:spAutoFit/>
          </a:bodyPr>
          <a:lstStyle/>
          <a:p>
            <a:r>
              <a:rPr lang="en-US" altLang="zh-CN" sz="1200" dirty="0">
                <a:latin typeface="Times" panose="02020603050405020304" pitchFamily="18" charset="0"/>
                <a:cs typeface="Times" panose="02020603050405020304" pitchFamily="18" charset="0"/>
              </a:rPr>
              <a:t>Fig. 4. The diagram of power controller PLL used for DER.</a:t>
            </a:r>
            <a:endParaRPr lang="zh-CN" altLang="en-US" sz="1200" dirty="0">
              <a:latin typeface="Times" panose="02020603050405020304" pitchFamily="18" charset="0"/>
              <a:cs typeface="Times" panose="02020603050405020304" pitchFamily="18" charset="0"/>
            </a:endParaRPr>
          </a:p>
        </p:txBody>
      </p:sp>
      <p:pic>
        <p:nvPicPr>
          <p:cNvPr id="6" name="图片 5">
            <a:extLst>
              <a:ext uri="{FF2B5EF4-FFF2-40B4-BE49-F238E27FC236}">
                <a16:creationId xmlns:a16="http://schemas.microsoft.com/office/drawing/2014/main" id="{05F7884C-3358-456D-9C30-3065BB767D85}"/>
              </a:ext>
            </a:extLst>
          </p:cNvPr>
          <p:cNvPicPr>
            <a:picLocks noChangeAspect="1"/>
          </p:cNvPicPr>
          <p:nvPr/>
        </p:nvPicPr>
        <p:blipFill>
          <a:blip r:embed="rId4"/>
          <a:stretch>
            <a:fillRect/>
          </a:stretch>
        </p:blipFill>
        <p:spPr>
          <a:xfrm>
            <a:off x="1219200" y="3390483"/>
            <a:ext cx="6781800" cy="1630485"/>
          </a:xfrm>
          <a:prstGeom prst="rect">
            <a:avLst/>
          </a:prstGeom>
        </p:spPr>
      </p:pic>
      <p:sp>
        <p:nvSpPr>
          <p:cNvPr id="20" name="文本框 19">
            <a:extLst>
              <a:ext uri="{FF2B5EF4-FFF2-40B4-BE49-F238E27FC236}">
                <a16:creationId xmlns:a16="http://schemas.microsoft.com/office/drawing/2014/main" id="{D91DE481-CFE8-4D9F-8422-D1B3426AD4A3}"/>
              </a:ext>
            </a:extLst>
          </p:cNvPr>
          <p:cNvSpPr txBox="1"/>
          <p:nvPr/>
        </p:nvSpPr>
        <p:spPr>
          <a:xfrm>
            <a:off x="7678296" y="1849540"/>
            <a:ext cx="856105" cy="369332"/>
          </a:xfrm>
          <a:prstGeom prst="rect">
            <a:avLst/>
          </a:prstGeom>
          <a:noFill/>
        </p:spPr>
        <p:txBody>
          <a:bodyPr wrap="square" rtlCol="0">
            <a:spAutoFit/>
          </a:bodyPr>
          <a:lstStyle/>
          <a:p>
            <a:r>
              <a:rPr lang="en-US" altLang="zh-CN" sz="1800" dirty="0">
                <a:latin typeface="Times" panose="02020603050405020304" pitchFamily="18" charset="0"/>
              </a:rPr>
              <a:t>(6b)</a:t>
            </a:r>
            <a:endParaRPr lang="zh-CN" altLang="en-US" sz="1800" dirty="0">
              <a:latin typeface="Times" panose="02020603050405020304" pitchFamily="18" charset="0"/>
            </a:endParaRPr>
          </a:p>
        </p:txBody>
      </p:sp>
      <p:sp>
        <p:nvSpPr>
          <p:cNvPr id="21" name="文本框 20">
            <a:extLst>
              <a:ext uri="{FF2B5EF4-FFF2-40B4-BE49-F238E27FC236}">
                <a16:creationId xmlns:a16="http://schemas.microsoft.com/office/drawing/2014/main" id="{AE1CF551-AC76-413E-8890-BA6FBA9C0987}"/>
              </a:ext>
            </a:extLst>
          </p:cNvPr>
          <p:cNvSpPr txBox="1"/>
          <p:nvPr/>
        </p:nvSpPr>
        <p:spPr>
          <a:xfrm>
            <a:off x="7678296" y="2140497"/>
            <a:ext cx="856105" cy="369332"/>
          </a:xfrm>
          <a:prstGeom prst="rect">
            <a:avLst/>
          </a:prstGeom>
          <a:noFill/>
        </p:spPr>
        <p:txBody>
          <a:bodyPr wrap="square" rtlCol="0">
            <a:spAutoFit/>
          </a:bodyPr>
          <a:lstStyle/>
          <a:p>
            <a:r>
              <a:rPr lang="en-US" altLang="zh-CN" sz="1800" dirty="0">
                <a:latin typeface="Times" panose="02020603050405020304" pitchFamily="18" charset="0"/>
              </a:rPr>
              <a:t>(6c)</a:t>
            </a:r>
            <a:endParaRPr lang="zh-CN" altLang="en-US" sz="1800" dirty="0">
              <a:latin typeface="Times" panose="02020603050405020304" pitchFamily="18" charset="0"/>
            </a:endParaRPr>
          </a:p>
        </p:txBody>
      </p:sp>
      <p:sp>
        <p:nvSpPr>
          <p:cNvPr id="22" name="文本框 21">
            <a:extLst>
              <a:ext uri="{FF2B5EF4-FFF2-40B4-BE49-F238E27FC236}">
                <a16:creationId xmlns:a16="http://schemas.microsoft.com/office/drawing/2014/main" id="{B1A433A3-34A2-46C8-9E36-6400AB041354}"/>
              </a:ext>
            </a:extLst>
          </p:cNvPr>
          <p:cNvSpPr txBox="1"/>
          <p:nvPr/>
        </p:nvSpPr>
        <p:spPr>
          <a:xfrm>
            <a:off x="7678296" y="2450068"/>
            <a:ext cx="856105" cy="369332"/>
          </a:xfrm>
          <a:prstGeom prst="rect">
            <a:avLst/>
          </a:prstGeom>
          <a:noFill/>
        </p:spPr>
        <p:txBody>
          <a:bodyPr wrap="square" rtlCol="0">
            <a:spAutoFit/>
          </a:bodyPr>
          <a:lstStyle/>
          <a:p>
            <a:r>
              <a:rPr lang="en-US" altLang="zh-CN" sz="1800" dirty="0">
                <a:latin typeface="Times" panose="02020603050405020304" pitchFamily="18" charset="0"/>
              </a:rPr>
              <a:t>(6d)</a:t>
            </a:r>
            <a:endParaRPr lang="zh-CN" altLang="en-US" sz="1800" dirty="0">
              <a:latin typeface="Times" panose="02020603050405020304" pitchFamily="18" charset="0"/>
            </a:endParaRPr>
          </a:p>
        </p:txBody>
      </p:sp>
      <p:sp>
        <p:nvSpPr>
          <p:cNvPr id="13" name="Title 1">
            <a:extLst>
              <a:ext uri="{FF2B5EF4-FFF2-40B4-BE49-F238E27FC236}">
                <a16:creationId xmlns:a16="http://schemas.microsoft.com/office/drawing/2014/main" id="{25EDD370-344D-4BFA-986A-6FAF639BE494}"/>
              </a:ext>
            </a:extLst>
          </p:cNvPr>
          <p:cNvSpPr txBox="1">
            <a:spLocks/>
          </p:cNvSpPr>
          <p:nvPr/>
        </p:nvSpPr>
        <p:spPr bwMode="auto">
          <a:xfrm>
            <a:off x="0" y="0"/>
            <a:ext cx="5867400" cy="5687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algn="ctr" eaLnBrk="1" hangingPunct="1"/>
            <a:r>
              <a:rPr lang="en-US" sz="3200" kern="1200">
                <a:latin typeface="Times" panose="02020603050405020304" pitchFamily="18" charset="0"/>
                <a:ea typeface="Microsoft YaHei UI" panose="020B0503020204020204" pitchFamily="34" charset="-122"/>
                <a:cs typeface="Times" panose="02020603050405020304" pitchFamily="18" charset="0"/>
              </a:rPr>
              <a:t>Mathematical Model of Microgrid</a:t>
            </a:r>
            <a:endParaRPr lang="en-US" sz="3200" kern="1200" dirty="0">
              <a:latin typeface="Times" panose="02020603050405020304" pitchFamily="18" charset="0"/>
              <a:ea typeface="Microsoft YaHei UI" panose="020B0503020204020204" pitchFamily="34" charset="-122"/>
              <a:cs typeface="Times" panose="02020603050405020304" pitchFamily="18" charset="0"/>
            </a:endParaRPr>
          </a:p>
        </p:txBody>
      </p:sp>
    </p:spTree>
    <p:extLst>
      <p:ext uri="{BB962C8B-B14F-4D97-AF65-F5344CB8AC3E}">
        <p14:creationId xmlns:p14="http://schemas.microsoft.com/office/powerpoint/2010/main" val="3141679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a:extLst>
              <a:ext uri="{FF2B5EF4-FFF2-40B4-BE49-F238E27FC236}">
                <a16:creationId xmlns:a16="http://schemas.microsoft.com/office/drawing/2014/main" id="{FC8ED074-BFC3-4E9C-AC6D-2F54732B19C0}"/>
              </a:ext>
            </a:extLst>
          </p:cNvPr>
          <p:cNvPicPr>
            <a:picLocks noChangeAspect="1"/>
          </p:cNvPicPr>
          <p:nvPr/>
        </p:nvPicPr>
        <p:blipFill rotWithShape="1">
          <a:blip r:embed="rId3"/>
          <a:srcRect l="49484"/>
          <a:stretch/>
        </p:blipFill>
        <p:spPr>
          <a:xfrm>
            <a:off x="4495800" y="3286562"/>
            <a:ext cx="2438400" cy="2182557"/>
          </a:xfrm>
          <a:prstGeom prst="rect">
            <a:avLst/>
          </a:prstGeom>
        </p:spPr>
      </p:pic>
      <p:sp>
        <p:nvSpPr>
          <p:cNvPr id="4" name="Slide Number Placeholder 3"/>
          <p:cNvSpPr>
            <a:spLocks noGrp="1"/>
          </p:cNvSpPr>
          <p:nvPr>
            <p:ph type="sldNum" sz="quarter" idx="4"/>
          </p:nvPr>
        </p:nvSpPr>
        <p:spPr/>
        <p:txBody>
          <a:bodyPr/>
          <a:lstStyle/>
          <a:p>
            <a:fld id="{179A9A4E-4C82-4D44-9372-C31BB3818094}" type="slidenum">
              <a:rPr lang="en-US" smtClean="0"/>
              <a:pPr/>
              <a:t>8</a:t>
            </a:fld>
            <a:endParaRPr lang="en-US" dirty="0"/>
          </a:p>
        </p:txBody>
      </p:sp>
      <p:sp>
        <p:nvSpPr>
          <p:cNvPr id="5" name="Text Placeholder 4"/>
          <p:cNvSpPr>
            <a:spLocks noGrp="1"/>
          </p:cNvSpPr>
          <p:nvPr>
            <p:ph type="body" sz="quarter" idx="10"/>
          </p:nvPr>
        </p:nvSpPr>
        <p:spPr/>
        <p:txBody>
          <a:bodyPr/>
          <a:lstStyle/>
          <a:p>
            <a:endParaRPr lang="en-US" dirty="0"/>
          </a:p>
        </p:txBody>
      </p:sp>
      <p:sp>
        <p:nvSpPr>
          <p:cNvPr id="18" name="Rectangle 2">
            <a:extLst>
              <a:ext uri="{FF2B5EF4-FFF2-40B4-BE49-F238E27FC236}">
                <a16:creationId xmlns:a16="http://schemas.microsoft.com/office/drawing/2014/main" id="{36785488-F08E-4241-B671-41E4D9E016D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B08817BE-37B8-4D15-9571-F5C7C83CECAC}"/>
                  </a:ext>
                </a:extLst>
              </p:cNvPr>
              <p:cNvSpPr>
                <a:spLocks noGrp="1"/>
              </p:cNvSpPr>
              <p:nvPr>
                <p:ph idx="1"/>
              </p:nvPr>
            </p:nvSpPr>
            <p:spPr>
              <a:xfrm>
                <a:off x="762000" y="609600"/>
                <a:ext cx="7467600" cy="4218377"/>
              </a:xfrm>
            </p:spPr>
            <p:txBody>
              <a:bodyPr/>
              <a:lstStyle/>
              <a:p>
                <a:pPr algn="just">
                  <a:spcAft>
                    <a:spcPts val="600"/>
                  </a:spcAft>
                  <a:buFont typeface="+mj-lt"/>
                  <a:buAutoNum type="alphaLcParenR" startAt="4"/>
                </a:pPr>
                <a:r>
                  <a:rPr lang="en-US" altLang="zh-CN" sz="1800" kern="1200" dirty="0">
                    <a:solidFill>
                      <a:schemeClr val="tx1"/>
                    </a:solidFill>
                    <a:latin typeface="Times" panose="02020603050405020304" pitchFamily="18" charset="0"/>
                    <a:cs typeface="Times" panose="02020603050405020304" pitchFamily="18" charset="0"/>
                  </a:rPr>
                  <a:t>Droop Controllers: In grid-connected mode, the inverter’s output voltage is set by the grid voltage magnitude. The PLL ensures proper tracking of grid phase so that inverter output remains synchronized to the grid. In islanded mode, a DER has no reference inputs from the main grid. Therefore, it must generate its only voltage and frequency references using droop controllers as follows,</a:t>
                </a:r>
              </a:p>
              <a:p>
                <a:pPr marL="0" indent="0" algn="just">
                  <a:buNone/>
                </a:pPr>
                <a14:m>
                  <m:oMathPara xmlns:m="http://schemas.openxmlformats.org/officeDocument/2006/math">
                    <m:oMathParaPr>
                      <m:jc m:val="centerGroup"/>
                    </m:oMathParaPr>
                    <m:oMath xmlns:m="http://schemas.openxmlformats.org/officeDocument/2006/math">
                      <m:sSup>
                        <m:sSupPr>
                          <m:ctrlPr>
                            <a:rPr lang="en-US" altLang="zh-CN" sz="1800" i="1" smtClean="0">
                              <a:solidFill>
                                <a:schemeClr val="tx1"/>
                              </a:solidFill>
                              <a:latin typeface="Cambria Math" panose="02040503050406030204" pitchFamily="18" charset="0"/>
                              <a:ea typeface="Cambria Math" panose="02040503050406030204" pitchFamily="18" charset="0"/>
                            </a:rPr>
                          </m:ctrlPr>
                        </m:sSupPr>
                        <m:e>
                          <m:r>
                            <a:rPr lang="zh-CN" altLang="en-US" sz="1800" i="1" smtClean="0">
                              <a:solidFill>
                                <a:schemeClr val="tx1"/>
                              </a:solidFill>
                              <a:latin typeface="Cambria Math" panose="02040503050406030204" pitchFamily="18" charset="0"/>
                              <a:ea typeface="Cambria Math" panose="02040503050406030204" pitchFamily="18" charset="0"/>
                            </a:rPr>
                            <m:t>𝜔</m:t>
                          </m:r>
                        </m:e>
                        <m:sup>
                          <m:r>
                            <a:rPr lang="en-US" altLang="zh-CN" sz="1800" i="1" smtClean="0">
                              <a:solidFill>
                                <a:schemeClr val="tx1"/>
                              </a:solidFill>
                              <a:latin typeface="Cambria Math" panose="02040503050406030204" pitchFamily="18" charset="0"/>
                              <a:ea typeface="Cambria Math" panose="02040503050406030204" pitchFamily="18" charset="0"/>
                            </a:rPr>
                            <m:t>∗</m:t>
                          </m:r>
                        </m:sup>
                      </m:sSup>
                      <m:r>
                        <a:rPr lang="en-US" altLang="zh-CN" sz="1800" i="1">
                          <a:solidFill>
                            <a:schemeClr val="tx1"/>
                          </a:solidFill>
                          <a:latin typeface="Cambria Math" panose="02040503050406030204" pitchFamily="18" charset="0"/>
                          <a:ea typeface="Cambria Math" panose="02040503050406030204" pitchFamily="18" charset="0"/>
                        </a:rPr>
                        <m:t>=</m:t>
                      </m:r>
                      <m:sSub>
                        <m:sSubPr>
                          <m:ctrlPr>
                            <a:rPr lang="zh-CN" altLang="zh-CN" sz="1800" i="1">
                              <a:solidFill>
                                <a:schemeClr val="tx1"/>
                              </a:solidFill>
                              <a:latin typeface="Cambria Math" panose="02040503050406030204" pitchFamily="18" charset="0"/>
                              <a:ea typeface="Cambria Math" panose="02040503050406030204" pitchFamily="18" charset="0"/>
                            </a:rPr>
                          </m:ctrlPr>
                        </m:sSubPr>
                        <m:e>
                          <m:r>
                            <a:rPr lang="en-US" altLang="zh-CN" sz="1800" i="1">
                              <a:solidFill>
                                <a:schemeClr val="tx1"/>
                              </a:solidFill>
                              <a:latin typeface="Cambria Math" panose="02040503050406030204" pitchFamily="18" charset="0"/>
                              <a:ea typeface="Cambria Math" panose="02040503050406030204" pitchFamily="18" charset="0"/>
                            </a:rPr>
                            <m:t>𝜔</m:t>
                          </m:r>
                        </m:e>
                        <m:sub>
                          <m:r>
                            <a:rPr lang="en-US" altLang="zh-CN" sz="1800" i="1">
                              <a:solidFill>
                                <a:schemeClr val="tx1"/>
                              </a:solidFill>
                              <a:latin typeface="Cambria Math" panose="02040503050406030204" pitchFamily="18" charset="0"/>
                              <a:ea typeface="Cambria Math" panose="02040503050406030204" pitchFamily="18" charset="0"/>
                            </a:rPr>
                            <m:t>𝑛</m:t>
                          </m:r>
                        </m:sub>
                      </m:sSub>
                      <m:r>
                        <a:rPr lang="en-US" altLang="zh-CN" sz="1800" i="1">
                          <a:solidFill>
                            <a:schemeClr val="tx1"/>
                          </a:solidFill>
                          <a:latin typeface="Cambria Math" panose="02040503050406030204" pitchFamily="18" charset="0"/>
                          <a:ea typeface="Cambria Math" panose="02040503050406030204" pitchFamily="18" charset="0"/>
                        </a:rPr>
                        <m:t>−</m:t>
                      </m:r>
                      <m:r>
                        <a:rPr lang="en-US" altLang="zh-CN" sz="1800" b="0" i="1" smtClean="0">
                          <a:solidFill>
                            <a:schemeClr val="tx1"/>
                          </a:solidFill>
                          <a:latin typeface="Cambria Math" panose="02040503050406030204" pitchFamily="18" charset="0"/>
                          <a:ea typeface="Cambria Math" panose="02040503050406030204" pitchFamily="18" charset="0"/>
                        </a:rPr>
                        <m:t>𝑚𝑃</m:t>
                      </m:r>
                      <m:r>
                        <a:rPr lang="en-US" altLang="zh-CN" sz="1800" i="1">
                          <a:solidFill>
                            <a:schemeClr val="tx1"/>
                          </a:solidFill>
                          <a:latin typeface="Cambria Math" panose="02040503050406030204" pitchFamily="18" charset="0"/>
                          <a:ea typeface="Cambria Math" panose="02040503050406030204" pitchFamily="18" charset="0"/>
                        </a:rPr>
                        <m:t>,</m:t>
                      </m:r>
                    </m:oMath>
                  </m:oMathPara>
                </a14:m>
                <a:endParaRPr lang="en-US" altLang="zh-CN" sz="1800" i="1" dirty="0">
                  <a:solidFill>
                    <a:schemeClr val="tx1"/>
                  </a:solidFill>
                  <a:latin typeface="Cambria Math" panose="02040503050406030204" pitchFamily="18" charset="0"/>
                  <a:ea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sSubSup>
                        <m:sSubSupPr>
                          <m:ctrlPr>
                            <a:rPr lang="zh-CN" altLang="zh-CN" sz="1800" i="1">
                              <a:solidFill>
                                <a:schemeClr val="tx1"/>
                              </a:solidFill>
                              <a:latin typeface="Cambria Math" panose="02040503050406030204" pitchFamily="18" charset="0"/>
                              <a:ea typeface="Cambria Math" panose="02040503050406030204" pitchFamily="18" charset="0"/>
                            </a:rPr>
                          </m:ctrlPr>
                        </m:sSubSupPr>
                        <m:e>
                          <m:r>
                            <a:rPr lang="en-US" altLang="zh-CN" sz="1800" b="0" i="1" smtClean="0">
                              <a:solidFill>
                                <a:schemeClr val="tx1"/>
                              </a:solidFill>
                              <a:latin typeface="Cambria Math" panose="02040503050406030204" pitchFamily="18" charset="0"/>
                              <a:ea typeface="Cambria Math" panose="02040503050406030204" pitchFamily="18" charset="0"/>
                            </a:rPr>
                            <m:t>𝑣</m:t>
                          </m:r>
                        </m:e>
                        <m:sub>
                          <m:r>
                            <a:rPr lang="en-US" altLang="zh-CN" sz="1800" i="1">
                              <a:solidFill>
                                <a:schemeClr val="tx1"/>
                              </a:solidFill>
                              <a:latin typeface="Cambria Math" panose="02040503050406030204" pitchFamily="18" charset="0"/>
                              <a:ea typeface="Cambria Math" panose="02040503050406030204" pitchFamily="18" charset="0"/>
                            </a:rPr>
                            <m:t>𝑜𝑞</m:t>
                          </m:r>
                        </m:sub>
                        <m:sup>
                          <m:r>
                            <a:rPr lang="en-US" altLang="zh-CN" sz="1800" i="1">
                              <a:solidFill>
                                <a:schemeClr val="tx1"/>
                              </a:solidFill>
                              <a:latin typeface="Cambria Math" panose="02040503050406030204" pitchFamily="18" charset="0"/>
                              <a:ea typeface="Cambria Math" panose="02040503050406030204" pitchFamily="18" charset="0"/>
                            </a:rPr>
                            <m:t>∗</m:t>
                          </m:r>
                        </m:sup>
                      </m:sSubSup>
                      <m:r>
                        <a:rPr lang="en-US" altLang="zh-CN" sz="1800" i="1">
                          <a:solidFill>
                            <a:schemeClr val="tx1"/>
                          </a:solidFill>
                          <a:latin typeface="Cambria Math" panose="02040503050406030204" pitchFamily="18" charset="0"/>
                          <a:ea typeface="Cambria Math" panose="02040503050406030204" pitchFamily="18" charset="0"/>
                        </a:rPr>
                        <m:t>=</m:t>
                      </m:r>
                      <m:sSub>
                        <m:sSubPr>
                          <m:ctrlPr>
                            <a:rPr lang="zh-CN" altLang="zh-CN" sz="1800" i="1">
                              <a:solidFill>
                                <a:schemeClr val="tx1"/>
                              </a:solidFill>
                              <a:latin typeface="Cambria Math" panose="02040503050406030204" pitchFamily="18" charset="0"/>
                              <a:ea typeface="Cambria Math" panose="02040503050406030204" pitchFamily="18" charset="0"/>
                            </a:rPr>
                          </m:ctrlPr>
                        </m:sSubPr>
                        <m:e>
                          <m:r>
                            <a:rPr lang="en-US" altLang="zh-CN" sz="1800" b="0" i="1" smtClean="0">
                              <a:solidFill>
                                <a:schemeClr val="tx1"/>
                              </a:solidFill>
                              <a:latin typeface="Cambria Math" panose="02040503050406030204" pitchFamily="18" charset="0"/>
                              <a:ea typeface="Cambria Math" panose="02040503050406030204" pitchFamily="18" charset="0"/>
                            </a:rPr>
                            <m:t>𝑣</m:t>
                          </m:r>
                        </m:e>
                        <m:sub>
                          <m:r>
                            <a:rPr lang="en-US" altLang="zh-CN" sz="1800" i="1">
                              <a:solidFill>
                                <a:schemeClr val="tx1"/>
                              </a:solidFill>
                              <a:latin typeface="Cambria Math" panose="02040503050406030204" pitchFamily="18" charset="0"/>
                              <a:ea typeface="Cambria Math" panose="02040503050406030204" pitchFamily="18" charset="0"/>
                            </a:rPr>
                            <m:t>𝑜𝑞</m:t>
                          </m:r>
                          <m:r>
                            <a:rPr lang="en-US" altLang="zh-CN" sz="1800" i="1">
                              <a:solidFill>
                                <a:schemeClr val="tx1"/>
                              </a:solidFill>
                              <a:latin typeface="Cambria Math" panose="02040503050406030204" pitchFamily="18" charset="0"/>
                              <a:ea typeface="Cambria Math" panose="02040503050406030204" pitchFamily="18" charset="0"/>
                            </a:rPr>
                            <m:t>,</m:t>
                          </m:r>
                          <m:r>
                            <a:rPr lang="en-US" altLang="zh-CN" sz="1800" i="1">
                              <a:solidFill>
                                <a:schemeClr val="tx1"/>
                              </a:solidFill>
                              <a:latin typeface="Cambria Math" panose="02040503050406030204" pitchFamily="18" charset="0"/>
                              <a:ea typeface="Cambria Math" panose="02040503050406030204" pitchFamily="18" charset="0"/>
                            </a:rPr>
                            <m:t>𝑛</m:t>
                          </m:r>
                        </m:sub>
                      </m:sSub>
                      <m:r>
                        <a:rPr lang="en-US" altLang="zh-CN" sz="1800" i="1">
                          <a:solidFill>
                            <a:schemeClr val="tx1"/>
                          </a:solidFill>
                          <a:latin typeface="Cambria Math" panose="02040503050406030204" pitchFamily="18" charset="0"/>
                          <a:ea typeface="Cambria Math" panose="02040503050406030204" pitchFamily="18" charset="0"/>
                        </a:rPr>
                        <m:t>−</m:t>
                      </m:r>
                      <m:r>
                        <a:rPr lang="en-US" altLang="zh-CN" sz="1800" b="0" i="1" smtClean="0">
                          <a:solidFill>
                            <a:schemeClr val="tx1"/>
                          </a:solidFill>
                          <a:latin typeface="Cambria Math" panose="02040503050406030204" pitchFamily="18" charset="0"/>
                          <a:ea typeface="Cambria Math" panose="02040503050406030204" pitchFamily="18" charset="0"/>
                        </a:rPr>
                        <m:t>𝑛𝑄</m:t>
                      </m:r>
                      <m:r>
                        <a:rPr lang="en-US" altLang="zh-CN" sz="1800" i="1">
                          <a:solidFill>
                            <a:schemeClr val="tx1"/>
                          </a:solidFill>
                          <a:latin typeface="Cambria Math" panose="02040503050406030204" pitchFamily="18" charset="0"/>
                          <a:ea typeface="Cambria Math" panose="02040503050406030204" pitchFamily="18" charset="0"/>
                        </a:rPr>
                        <m:t>.</m:t>
                      </m:r>
                    </m:oMath>
                  </m:oMathPara>
                </a14:m>
                <a:endParaRPr lang="en-US" altLang="zh-CN" sz="1800" i="1" dirty="0">
                  <a:solidFill>
                    <a:schemeClr val="tx1"/>
                  </a:solidFill>
                  <a:latin typeface="Cambria Math" panose="02040503050406030204" pitchFamily="18" charset="0"/>
                  <a:ea typeface="Cambria Math" panose="02040503050406030204" pitchFamily="18" charset="0"/>
                </a:endParaRPr>
              </a:p>
              <a:p>
                <a:pPr marL="0" indent="0" algn="just">
                  <a:buNone/>
                </a:pPr>
                <a:endParaRPr lang="en-US" sz="1200" dirty="0"/>
              </a:p>
              <a:p>
                <a:pPr algn="just"/>
                <a:endParaRPr lang="en-US" sz="1200" dirty="0"/>
              </a:p>
              <a:p>
                <a:pPr algn="just"/>
                <a:endParaRPr lang="en-US" sz="1200" dirty="0"/>
              </a:p>
            </p:txBody>
          </p:sp>
        </mc:Choice>
        <mc:Fallback xmlns="">
          <p:sp>
            <p:nvSpPr>
              <p:cNvPr id="19" name="Content Placeholder 2">
                <a:extLst>
                  <a:ext uri="{FF2B5EF4-FFF2-40B4-BE49-F238E27FC236}">
                    <a16:creationId xmlns:a16="http://schemas.microsoft.com/office/drawing/2014/main" id="{B08817BE-37B8-4D15-9571-F5C7C83CECAC}"/>
                  </a:ext>
                </a:extLst>
              </p:cNvPr>
              <p:cNvSpPr>
                <a:spLocks noGrp="1" noRot="1" noChangeAspect="1" noMove="1" noResize="1" noEditPoints="1" noAdjustHandles="1" noChangeArrowheads="1" noChangeShapeType="1" noTextEdit="1"/>
              </p:cNvSpPr>
              <p:nvPr>
                <p:ph idx="1"/>
              </p:nvPr>
            </p:nvSpPr>
            <p:spPr>
              <a:xfrm>
                <a:off x="762000" y="609600"/>
                <a:ext cx="7467600" cy="4218377"/>
              </a:xfrm>
              <a:blipFill>
                <a:blip r:embed="rId4"/>
                <a:stretch>
                  <a:fillRect l="-163" t="-723" r="-653"/>
                </a:stretch>
              </a:blipFill>
            </p:spPr>
            <p:txBody>
              <a:bodyPr/>
              <a:lstStyle/>
              <a:p>
                <a:r>
                  <a:rPr lang="zh-CN" altLang="en-US">
                    <a:noFill/>
                  </a:rPr>
                  <a:t> </a:t>
                </a:r>
              </a:p>
            </p:txBody>
          </p:sp>
        </mc:Fallback>
      </mc:AlternateContent>
      <p:sp>
        <p:nvSpPr>
          <p:cNvPr id="20" name="文本框 19">
            <a:extLst>
              <a:ext uri="{FF2B5EF4-FFF2-40B4-BE49-F238E27FC236}">
                <a16:creationId xmlns:a16="http://schemas.microsoft.com/office/drawing/2014/main" id="{6E95B415-9E83-48C9-8D27-4410FBE3E4FE}"/>
              </a:ext>
            </a:extLst>
          </p:cNvPr>
          <p:cNvSpPr txBox="1"/>
          <p:nvPr/>
        </p:nvSpPr>
        <p:spPr>
          <a:xfrm>
            <a:off x="7848600" y="2209800"/>
            <a:ext cx="838200"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(7a)</a:t>
            </a:r>
            <a:endParaRPr lang="zh-CN" altLang="en-US" sz="1800" dirty="0">
              <a:latin typeface="Times" panose="02020603050405020304" pitchFamily="18" charset="0"/>
              <a:cs typeface="Times" panose="02020603050405020304" pitchFamily="18" charset="0"/>
            </a:endParaRPr>
          </a:p>
        </p:txBody>
      </p:sp>
      <p:sp>
        <p:nvSpPr>
          <p:cNvPr id="21" name="文本框 20">
            <a:extLst>
              <a:ext uri="{FF2B5EF4-FFF2-40B4-BE49-F238E27FC236}">
                <a16:creationId xmlns:a16="http://schemas.microsoft.com/office/drawing/2014/main" id="{E615C0F6-388B-46F4-A513-F87991FA6CF2}"/>
              </a:ext>
            </a:extLst>
          </p:cNvPr>
          <p:cNvSpPr txBox="1"/>
          <p:nvPr/>
        </p:nvSpPr>
        <p:spPr>
          <a:xfrm>
            <a:off x="7848600" y="2509200"/>
            <a:ext cx="838200" cy="369332"/>
          </a:xfrm>
          <a:prstGeom prst="rect">
            <a:avLst/>
          </a:prstGeom>
          <a:noFill/>
        </p:spPr>
        <p:txBody>
          <a:bodyPr wrap="square" rtlCol="0">
            <a:spAutoFit/>
          </a:bodyPr>
          <a:lstStyle/>
          <a:p>
            <a:r>
              <a:rPr lang="en-US" altLang="zh-CN" sz="1800" dirty="0">
                <a:latin typeface="Times" panose="02020603050405020304" pitchFamily="18" charset="0"/>
                <a:cs typeface="Times" panose="02020603050405020304" pitchFamily="18" charset="0"/>
              </a:rPr>
              <a:t>(7b)</a:t>
            </a:r>
            <a:endParaRPr lang="zh-CN" altLang="en-US" sz="1800" dirty="0">
              <a:latin typeface="Times" panose="02020603050405020304" pitchFamily="18" charset="0"/>
              <a:cs typeface="Times" panose="02020603050405020304" pitchFamily="18" charset="0"/>
            </a:endParaRPr>
          </a:p>
        </p:txBody>
      </p:sp>
      <p:pic>
        <p:nvPicPr>
          <p:cNvPr id="6" name="图片 5">
            <a:extLst>
              <a:ext uri="{FF2B5EF4-FFF2-40B4-BE49-F238E27FC236}">
                <a16:creationId xmlns:a16="http://schemas.microsoft.com/office/drawing/2014/main" id="{0C16C118-FAE1-4E5F-8B2B-B9FAE5B81DF3}"/>
              </a:ext>
            </a:extLst>
          </p:cNvPr>
          <p:cNvPicPr>
            <a:picLocks noChangeAspect="1"/>
          </p:cNvPicPr>
          <p:nvPr/>
        </p:nvPicPr>
        <p:blipFill rotWithShape="1">
          <a:blip r:embed="rId3"/>
          <a:srcRect r="49484"/>
          <a:stretch/>
        </p:blipFill>
        <p:spPr>
          <a:xfrm>
            <a:off x="2117934" y="3286563"/>
            <a:ext cx="2438400" cy="2182557"/>
          </a:xfrm>
          <a:prstGeom prst="rect">
            <a:avLst/>
          </a:prstGeom>
        </p:spPr>
      </p:pic>
      <p:sp>
        <p:nvSpPr>
          <p:cNvPr id="28" name="文本框 27">
            <a:extLst>
              <a:ext uri="{FF2B5EF4-FFF2-40B4-BE49-F238E27FC236}">
                <a16:creationId xmlns:a16="http://schemas.microsoft.com/office/drawing/2014/main" id="{6D16BEF0-493B-4011-A82F-DC238B544BE4}"/>
              </a:ext>
            </a:extLst>
          </p:cNvPr>
          <p:cNvSpPr txBox="1"/>
          <p:nvPr/>
        </p:nvSpPr>
        <p:spPr>
          <a:xfrm>
            <a:off x="3337133" y="5597909"/>
            <a:ext cx="2438400" cy="276999"/>
          </a:xfrm>
          <a:prstGeom prst="rect">
            <a:avLst/>
          </a:prstGeom>
          <a:noFill/>
        </p:spPr>
        <p:txBody>
          <a:bodyPr wrap="square" rtlCol="0">
            <a:spAutoFit/>
          </a:bodyPr>
          <a:lstStyle/>
          <a:p>
            <a:r>
              <a:rPr lang="en-US" altLang="zh-CN" sz="1200" dirty="0">
                <a:latin typeface="Times" panose="02020603050405020304" pitchFamily="18" charset="0"/>
                <a:cs typeface="Times" panose="02020603050405020304" pitchFamily="18" charset="0"/>
              </a:rPr>
              <a:t>Fig. 5. Droop characteristic curves.</a:t>
            </a:r>
            <a:endParaRPr lang="zh-CN" altLang="en-US" sz="1200" dirty="0">
              <a:latin typeface="Times" panose="02020603050405020304" pitchFamily="18" charset="0"/>
              <a:cs typeface="Times" panose="02020603050405020304" pitchFamily="18" charset="0"/>
            </a:endParaRPr>
          </a:p>
        </p:txBody>
      </p:sp>
      <p:sp>
        <p:nvSpPr>
          <p:cNvPr id="12" name="Title 1">
            <a:extLst>
              <a:ext uri="{FF2B5EF4-FFF2-40B4-BE49-F238E27FC236}">
                <a16:creationId xmlns:a16="http://schemas.microsoft.com/office/drawing/2014/main" id="{4C5FE5E9-80AA-4EE1-BA67-F6E2072E8C69}"/>
              </a:ext>
            </a:extLst>
          </p:cNvPr>
          <p:cNvSpPr txBox="1">
            <a:spLocks/>
          </p:cNvSpPr>
          <p:nvPr/>
        </p:nvSpPr>
        <p:spPr bwMode="auto">
          <a:xfrm>
            <a:off x="0" y="0"/>
            <a:ext cx="5867400" cy="5687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algn="ctr" eaLnBrk="1" hangingPunct="1"/>
            <a:r>
              <a:rPr lang="en-US" sz="3200" kern="1200">
                <a:latin typeface="Times" panose="02020603050405020304" pitchFamily="18" charset="0"/>
                <a:ea typeface="Microsoft YaHei UI" panose="020B0503020204020204" pitchFamily="34" charset="-122"/>
                <a:cs typeface="Times" panose="02020603050405020304" pitchFamily="18" charset="0"/>
              </a:rPr>
              <a:t>Mathematical Model of Microgrid</a:t>
            </a:r>
            <a:endParaRPr lang="en-US" sz="3200" kern="1200" dirty="0">
              <a:latin typeface="Times" panose="02020603050405020304" pitchFamily="18" charset="0"/>
              <a:ea typeface="Microsoft YaHei UI" panose="020B0503020204020204" pitchFamily="34" charset="-122"/>
              <a:cs typeface="Times" panose="02020603050405020304" pitchFamily="18" charset="0"/>
            </a:endParaRPr>
          </a:p>
        </p:txBody>
      </p:sp>
    </p:spTree>
    <p:extLst>
      <p:ext uri="{BB962C8B-B14F-4D97-AF65-F5344CB8AC3E}">
        <p14:creationId xmlns:p14="http://schemas.microsoft.com/office/powerpoint/2010/main" val="3613333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179A9A4E-4C82-4D44-9372-C31BB3818094}" type="slidenum">
              <a:rPr lang="en-US" smtClean="0"/>
              <a:pPr/>
              <a:t>9</a:t>
            </a:fld>
            <a:endParaRPr lang="en-US" dirty="0"/>
          </a:p>
        </p:txBody>
      </p:sp>
      <p:sp>
        <p:nvSpPr>
          <p:cNvPr id="5" name="Text Placeholder 4"/>
          <p:cNvSpPr>
            <a:spLocks noGrp="1"/>
          </p:cNvSpPr>
          <p:nvPr>
            <p:ph type="body" sz="quarter" idx="10"/>
          </p:nvPr>
        </p:nvSpPr>
        <p:spPr/>
        <p:txBody>
          <a:bodyPr/>
          <a:lstStyle/>
          <a:p>
            <a:endParaRPr lang="en-US" dirty="0"/>
          </a:p>
        </p:txBody>
      </p:sp>
      <p:sp>
        <p:nvSpPr>
          <p:cNvPr id="18" name="Rectangle 2">
            <a:extLst>
              <a:ext uri="{FF2B5EF4-FFF2-40B4-BE49-F238E27FC236}">
                <a16:creationId xmlns:a16="http://schemas.microsoft.com/office/drawing/2014/main" id="{36785488-F08E-4241-B671-41E4D9E016D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B08817BE-37B8-4D15-9571-F5C7C83CECAC}"/>
                  </a:ext>
                </a:extLst>
              </p:cNvPr>
              <p:cNvSpPr>
                <a:spLocks noGrp="1"/>
              </p:cNvSpPr>
              <p:nvPr>
                <p:ph idx="1"/>
              </p:nvPr>
            </p:nvSpPr>
            <p:spPr>
              <a:xfrm>
                <a:off x="762000" y="609600"/>
                <a:ext cx="7467600" cy="4218377"/>
              </a:xfrm>
            </p:spPr>
            <p:txBody>
              <a:bodyPr/>
              <a:lstStyle/>
              <a:p>
                <a:pPr algn="just">
                  <a:spcAft>
                    <a:spcPts val="600"/>
                  </a:spcAft>
                  <a:buFont typeface="+mj-lt"/>
                  <a:buAutoNum type="alphaLcParenR" startAt="5"/>
                </a:pPr>
                <a:r>
                  <a:rPr lang="en-US" altLang="zh-CN" sz="1800" kern="1200" dirty="0">
                    <a:solidFill>
                      <a:schemeClr val="tx1"/>
                    </a:solidFill>
                    <a:latin typeface="Times" panose="02020603050405020304" pitchFamily="18" charset="0"/>
                    <a:cs typeface="Times" panose="02020603050405020304" pitchFamily="18" charset="0"/>
                  </a:rPr>
                  <a:t>Voltage Controllers: The reference frequency and voltage magnitude generated by the droop equations are used as set point values for the voltage controllers. Standard PI controllers are used for this purpose, as shown in Fig. 6. The process variables are the angular frequency </a:t>
                </a:r>
                <a14:m>
                  <m:oMath xmlns:m="http://schemas.openxmlformats.org/officeDocument/2006/math">
                    <m:r>
                      <a:rPr lang="zh-CN" altLang="en-US" sz="1800" i="1" kern="1200" dirty="0" smtClean="0">
                        <a:solidFill>
                          <a:schemeClr val="tx1"/>
                        </a:solidFill>
                        <a:latin typeface="Cambria Math" panose="02040503050406030204" pitchFamily="18" charset="0"/>
                      </a:rPr>
                      <m:t>𝜔</m:t>
                    </m:r>
                  </m:oMath>
                </a14:m>
                <a:r>
                  <a:rPr lang="en-US" altLang="zh-CN" sz="1800" kern="1200" dirty="0">
                    <a:solidFill>
                      <a:schemeClr val="tx1"/>
                    </a:solidFill>
                    <a:latin typeface="Times" panose="02020603050405020304" pitchFamily="18" charset="0"/>
                    <a:cs typeface="Times" panose="02020603050405020304" pitchFamily="18" charset="0"/>
                  </a:rPr>
                  <a:t> from the PLL and the measured q-axis voltage (</a:t>
                </a:r>
                <a14:m>
                  <m:oMath xmlns:m="http://schemas.openxmlformats.org/officeDocument/2006/math">
                    <m:sSub>
                      <m:sSubPr>
                        <m:ctrlPr>
                          <a:rPr lang="en-US" altLang="zh-CN" sz="1800" i="1" kern="1200" dirty="0" smtClean="0">
                            <a:solidFill>
                              <a:schemeClr val="tx1"/>
                            </a:solidFill>
                            <a:latin typeface="Cambria Math" panose="02040503050406030204" pitchFamily="18" charset="0"/>
                          </a:rPr>
                        </m:ctrlPr>
                      </m:sSubPr>
                      <m:e>
                        <m:r>
                          <a:rPr lang="en-US" altLang="zh-CN" sz="1800" b="0" i="1" kern="1200" dirty="0" smtClean="0">
                            <a:solidFill>
                              <a:schemeClr val="tx1"/>
                            </a:solidFill>
                            <a:latin typeface="Cambria Math" panose="02040503050406030204" pitchFamily="18" charset="0"/>
                          </a:rPr>
                          <m:t>𝑣</m:t>
                        </m:r>
                      </m:e>
                      <m:sub>
                        <m:r>
                          <a:rPr lang="en-US" altLang="zh-CN" sz="1800" b="0" i="1" kern="1200" dirty="0" smtClean="0">
                            <a:solidFill>
                              <a:schemeClr val="tx1"/>
                            </a:solidFill>
                            <a:latin typeface="Cambria Math" panose="02040503050406030204" pitchFamily="18" charset="0"/>
                          </a:rPr>
                          <m:t>𝑜𝑞</m:t>
                        </m:r>
                      </m:sub>
                    </m:sSub>
                  </m:oMath>
                </a14:m>
                <a:r>
                  <a:rPr lang="en-US" altLang="zh-CN" sz="1800" kern="1200" dirty="0">
                    <a:solidFill>
                      <a:schemeClr val="tx1"/>
                    </a:solidFill>
                    <a:latin typeface="Times" panose="02020603050405020304" pitchFamily="18" charset="0"/>
                    <a:cs typeface="Times" panose="02020603050405020304" pitchFamily="18" charset="0"/>
                  </a:rPr>
                  <a:t>)</a:t>
                </a:r>
              </a:p>
              <a:p>
                <a:pPr marL="0" indent="0" algn="just">
                  <a:buNone/>
                </a:pPr>
                <a14:m>
                  <m:oMathPara xmlns:m="http://schemas.openxmlformats.org/officeDocument/2006/math">
                    <m:oMathParaPr>
                      <m:jc m:val="centerGroup"/>
                    </m:oMathParaPr>
                    <m:oMath xmlns:m="http://schemas.openxmlformats.org/officeDocument/2006/math">
                      <m:sSub>
                        <m:sSubPr>
                          <m:ctrlPr>
                            <a:rPr lang="zh-CN" altLang="zh-CN" sz="1800" i="1">
                              <a:solidFill>
                                <a:schemeClr val="tx1"/>
                              </a:solidFill>
                              <a:latin typeface="Cambria Math" panose="02040503050406030204" pitchFamily="18" charset="0"/>
                            </a:rPr>
                          </m:ctrlPr>
                        </m:sSubPr>
                        <m:e>
                          <m:acc>
                            <m:accPr>
                              <m:chr m:val="̇"/>
                              <m:ctrlPr>
                                <a:rPr lang="zh-CN" altLang="en-US" sz="1800" i="1">
                                  <a:solidFill>
                                    <a:schemeClr val="tx1"/>
                                  </a:solidFill>
                                  <a:latin typeface="Cambria Math" panose="02040503050406030204" pitchFamily="18" charset="0"/>
                                </a:rPr>
                              </m:ctrlPr>
                            </m:accPr>
                            <m:e>
                              <m:r>
                                <a:rPr lang="el-GR" altLang="zh-CN" sz="1800" i="1">
                                  <a:solidFill>
                                    <a:schemeClr val="tx1"/>
                                  </a:solidFill>
                                  <a:latin typeface="Cambria Math" panose="02040503050406030204" pitchFamily="18" charset="0"/>
                                  <a:ea typeface="Cambria Math" panose="02040503050406030204" pitchFamily="18" charset="0"/>
                                </a:rPr>
                                <m:t>𝜑</m:t>
                              </m:r>
                            </m:e>
                          </m:acc>
                        </m:e>
                        <m:sub>
                          <m:r>
                            <a:rPr lang="en-US" altLang="zh-CN" sz="1800" i="1">
                              <a:solidFill>
                                <a:schemeClr val="tx1"/>
                              </a:solidFill>
                              <a:latin typeface="Cambria Math" panose="02040503050406030204" pitchFamily="18" charset="0"/>
                            </a:rPr>
                            <m:t>𝑑</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zh-CN" altLang="en-US" sz="1800" i="1">
                              <a:solidFill>
                                <a:schemeClr val="tx1"/>
                              </a:solidFill>
                              <a:latin typeface="Cambria Math" panose="02040503050406030204" pitchFamily="18" charset="0"/>
                            </a:rPr>
                            <m:t>𝜔</m:t>
                          </m:r>
                        </m:e>
                        <m:sub>
                          <m:r>
                            <a:rPr lang="en-US" altLang="zh-CN" sz="1800" i="1">
                              <a:solidFill>
                                <a:schemeClr val="tx1"/>
                              </a:solidFill>
                              <a:latin typeface="Cambria Math" panose="02040503050406030204" pitchFamily="18" charset="0"/>
                            </a:rPr>
                            <m:t>𝑃𝐿𝐿</m:t>
                          </m:r>
                        </m:sub>
                      </m:sSub>
                      <m:r>
                        <a:rPr lang="en-US" altLang="zh-CN" sz="1800" i="1">
                          <a:solidFill>
                            <a:schemeClr val="tx1"/>
                          </a:solidFill>
                          <a:latin typeface="Cambria Math" panose="02040503050406030204" pitchFamily="18" charset="0"/>
                        </a:rPr>
                        <m:t>−</m:t>
                      </m:r>
                      <m:sSup>
                        <m:sSupPr>
                          <m:ctrlPr>
                            <a:rPr lang="en-US" altLang="zh-CN" sz="1800" i="1" smtClean="0">
                              <a:solidFill>
                                <a:schemeClr val="tx1"/>
                              </a:solidFill>
                              <a:latin typeface="Cambria Math" panose="02040503050406030204" pitchFamily="18" charset="0"/>
                            </a:rPr>
                          </m:ctrlPr>
                        </m:sSupPr>
                        <m:e>
                          <m:r>
                            <a:rPr lang="zh-CN" altLang="en-US" sz="1800" i="1" smtClean="0">
                              <a:solidFill>
                                <a:schemeClr val="tx1"/>
                              </a:solidFill>
                              <a:latin typeface="Cambria Math" panose="02040503050406030204" pitchFamily="18" charset="0"/>
                            </a:rPr>
                            <m:t>𝜔</m:t>
                          </m:r>
                        </m:e>
                        <m:sup>
                          <m:r>
                            <a:rPr lang="en-US" altLang="zh-CN" sz="1800" i="1" smtClean="0">
                              <a:solidFill>
                                <a:schemeClr val="tx1"/>
                              </a:solidFill>
                              <a:latin typeface="Cambria Math" panose="02040503050406030204" pitchFamily="18" charset="0"/>
                              <a:ea typeface="Cambria Math" panose="02040503050406030204" pitchFamily="18" charset="0"/>
                            </a:rPr>
                            <m:t>∗</m:t>
                          </m:r>
                        </m:sup>
                      </m:sSup>
                      <m:r>
                        <a:rPr lang="en-US" altLang="zh-CN" sz="1800" i="1">
                          <a:solidFill>
                            <a:schemeClr val="tx1"/>
                          </a:solidFill>
                          <a:latin typeface="Cambria Math" panose="02040503050406030204" pitchFamily="18" charset="0"/>
                        </a:rPr>
                        <m:t>,</m:t>
                      </m:r>
                    </m:oMath>
                  </m:oMathPara>
                </a14:m>
                <a:endParaRPr lang="en-US" altLang="zh-CN" sz="1800" i="1" dirty="0">
                  <a:solidFill>
                    <a:schemeClr val="tx1"/>
                  </a:solidFill>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sSubSup>
                        <m:sSubSupPr>
                          <m:ctrlPr>
                            <a:rPr lang="zh-CN" altLang="zh-CN" sz="1800" i="1">
                              <a:solidFill>
                                <a:schemeClr val="tx1"/>
                              </a:solidFill>
                              <a:latin typeface="Cambria Math" panose="02040503050406030204" pitchFamily="18" charset="0"/>
                            </a:rPr>
                          </m:ctrlPr>
                        </m:sSubSupPr>
                        <m:e>
                          <m:r>
                            <a:rPr lang="en-US" altLang="zh-CN" sz="1800" b="0" i="1" smtClean="0">
                              <a:solidFill>
                                <a:schemeClr val="tx1"/>
                              </a:solidFill>
                              <a:latin typeface="Cambria Math" panose="02040503050406030204" pitchFamily="18" charset="0"/>
                            </a:rPr>
                            <m:t>𝑖</m:t>
                          </m:r>
                        </m:e>
                        <m:sub>
                          <m:r>
                            <a:rPr lang="en-US" altLang="zh-CN" sz="1800" i="1">
                              <a:solidFill>
                                <a:schemeClr val="tx1"/>
                              </a:solidFill>
                              <a:latin typeface="Cambria Math" panose="02040503050406030204" pitchFamily="18" charset="0"/>
                            </a:rPr>
                            <m:t>𝑙𝑑</m:t>
                          </m:r>
                        </m:sub>
                        <m:sup>
                          <m:r>
                            <a:rPr lang="en-US" altLang="zh-CN" sz="1800" i="1">
                              <a:solidFill>
                                <a:schemeClr val="tx1"/>
                              </a:solidFill>
                              <a:latin typeface="Cambria Math" panose="02040503050406030204" pitchFamily="18" charset="0"/>
                            </a:rPr>
                            <m:t>∗</m:t>
                          </m:r>
                        </m:sup>
                      </m:sSubSup>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𝑘</m:t>
                          </m:r>
                        </m:e>
                        <m:sub>
                          <m:r>
                            <a:rPr lang="en-US" altLang="zh-CN" sz="1800" b="0" i="1" smtClean="0">
                              <a:solidFill>
                                <a:schemeClr val="tx1"/>
                              </a:solidFill>
                              <a:latin typeface="Cambria Math" panose="02040503050406030204" pitchFamily="18" charset="0"/>
                            </a:rPr>
                            <m:t>𝑖𝑣</m:t>
                          </m:r>
                          <m:r>
                            <a:rPr lang="en-US" altLang="zh-CN" sz="1800" b="0" i="1" smtClean="0">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𝑑</m:t>
                          </m:r>
                        </m:sub>
                      </m:sSub>
                      <m:sSub>
                        <m:sSubPr>
                          <m:ctrlPr>
                            <a:rPr lang="zh-CN" altLang="zh-CN" sz="1800" i="1">
                              <a:solidFill>
                                <a:schemeClr val="tx1"/>
                              </a:solidFill>
                              <a:latin typeface="Cambria Math" panose="02040503050406030204" pitchFamily="18" charset="0"/>
                            </a:rPr>
                          </m:ctrlPr>
                        </m:sSubPr>
                        <m:e>
                          <m:r>
                            <a:rPr lang="el-GR" altLang="zh-CN" sz="1800" i="1" smtClean="0">
                              <a:solidFill>
                                <a:schemeClr val="tx1"/>
                              </a:solidFill>
                              <a:latin typeface="Cambria Math" panose="02040503050406030204" pitchFamily="18" charset="0"/>
                              <a:ea typeface="Cambria Math" panose="02040503050406030204" pitchFamily="18" charset="0"/>
                            </a:rPr>
                            <m:t>𝜑</m:t>
                          </m:r>
                        </m:e>
                        <m:sub>
                          <m:r>
                            <a:rPr lang="en-US" altLang="zh-CN" sz="1800" i="1">
                              <a:solidFill>
                                <a:schemeClr val="tx1"/>
                              </a:solidFill>
                              <a:latin typeface="Cambria Math" panose="02040503050406030204" pitchFamily="18" charset="0"/>
                            </a:rPr>
                            <m:t>𝑑</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i="1">
                              <a:solidFill>
                                <a:schemeClr val="tx1"/>
                              </a:solidFill>
                              <a:latin typeface="Cambria Math" panose="02040503050406030204" pitchFamily="18" charset="0"/>
                            </a:rPr>
                            <m:t>𝐾</m:t>
                          </m:r>
                        </m:e>
                        <m:sub>
                          <m:r>
                            <a:rPr lang="en-US" altLang="zh-CN" sz="1800" b="0" i="1" smtClean="0">
                              <a:solidFill>
                                <a:schemeClr val="tx1"/>
                              </a:solidFill>
                              <a:latin typeface="Cambria Math" panose="02040503050406030204" pitchFamily="18" charset="0"/>
                            </a:rPr>
                            <m:t>𝑝𝑣</m:t>
                          </m:r>
                          <m:r>
                            <a:rPr lang="en-US" altLang="zh-CN" sz="1800" b="0" i="1" smtClean="0">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𝑑</m:t>
                          </m:r>
                        </m:sub>
                      </m:sSub>
                      <m:sSub>
                        <m:sSubPr>
                          <m:ctrlPr>
                            <a:rPr lang="zh-CN" altLang="zh-CN" sz="1800" i="1">
                              <a:solidFill>
                                <a:schemeClr val="tx1"/>
                              </a:solidFill>
                              <a:latin typeface="Cambria Math" panose="02040503050406030204" pitchFamily="18" charset="0"/>
                            </a:rPr>
                          </m:ctrlPr>
                        </m:sSubPr>
                        <m:e>
                          <m:limUpp>
                            <m:limUppPr>
                              <m:ctrlPr>
                                <a:rPr lang="zh-CN" altLang="zh-CN" sz="1800" i="1">
                                  <a:solidFill>
                                    <a:schemeClr val="tx1"/>
                                  </a:solidFill>
                                  <a:latin typeface="Cambria Math" panose="02040503050406030204" pitchFamily="18" charset="0"/>
                                </a:rPr>
                              </m:ctrlPr>
                            </m:limUppPr>
                            <m:e>
                              <m:r>
                                <a:rPr lang="el-GR" altLang="zh-CN" sz="1800" i="1" smtClean="0">
                                  <a:solidFill>
                                    <a:schemeClr val="tx1"/>
                                  </a:solidFill>
                                  <a:latin typeface="Cambria Math" panose="02040503050406030204" pitchFamily="18" charset="0"/>
                                  <a:ea typeface="Cambria Math" panose="02040503050406030204" pitchFamily="18" charset="0"/>
                                </a:rPr>
                                <m:t>𝜑</m:t>
                              </m:r>
                            </m:e>
                            <m:lim>
                              <m:r>
                                <a:rPr lang="en-US" altLang="zh-CN" sz="1800" i="1">
                                  <a:solidFill>
                                    <a:schemeClr val="tx1"/>
                                  </a:solidFill>
                                  <a:latin typeface="Cambria Math" panose="02040503050406030204" pitchFamily="18" charset="0"/>
                                </a:rPr>
                                <m:t>.</m:t>
                              </m:r>
                            </m:lim>
                          </m:limUpp>
                        </m:e>
                        <m:sub>
                          <m:r>
                            <a:rPr lang="en-US" altLang="zh-CN" sz="1800" i="1">
                              <a:solidFill>
                                <a:schemeClr val="tx1"/>
                              </a:solidFill>
                              <a:latin typeface="Cambria Math" panose="02040503050406030204" pitchFamily="18" charset="0"/>
                            </a:rPr>
                            <m:t>𝑑</m:t>
                          </m:r>
                        </m:sub>
                      </m:sSub>
                      <m:r>
                        <a:rPr lang="en-US" altLang="zh-CN" sz="1800" i="1">
                          <a:solidFill>
                            <a:schemeClr val="tx1"/>
                          </a:solidFill>
                          <a:latin typeface="Cambria Math" panose="02040503050406030204" pitchFamily="18" charset="0"/>
                        </a:rPr>
                        <m:t>,</m:t>
                      </m:r>
                    </m:oMath>
                  </m:oMathPara>
                </a14:m>
                <a:endParaRPr lang="en-US" altLang="zh-CN" sz="1800" i="1" dirty="0">
                  <a:solidFill>
                    <a:schemeClr val="tx1"/>
                  </a:solidFill>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sSub>
                        <m:sSubPr>
                          <m:ctrlPr>
                            <a:rPr lang="zh-CN" altLang="zh-CN" sz="1800" i="1">
                              <a:solidFill>
                                <a:schemeClr val="tx1"/>
                              </a:solidFill>
                              <a:latin typeface="Cambria Math" panose="02040503050406030204" pitchFamily="18" charset="0"/>
                            </a:rPr>
                          </m:ctrlPr>
                        </m:sSubPr>
                        <m:e>
                          <m:limUpp>
                            <m:limUppPr>
                              <m:ctrlPr>
                                <a:rPr lang="zh-CN" altLang="zh-CN" sz="1800" i="1">
                                  <a:solidFill>
                                    <a:schemeClr val="tx1"/>
                                  </a:solidFill>
                                  <a:latin typeface="Cambria Math" panose="02040503050406030204" pitchFamily="18" charset="0"/>
                                </a:rPr>
                              </m:ctrlPr>
                            </m:limUppPr>
                            <m:e>
                              <m:r>
                                <a:rPr lang="el-GR" altLang="zh-CN" sz="1800" i="1" smtClean="0">
                                  <a:solidFill>
                                    <a:schemeClr val="tx1"/>
                                  </a:solidFill>
                                  <a:latin typeface="Cambria Math" panose="02040503050406030204" pitchFamily="18" charset="0"/>
                                  <a:ea typeface="Cambria Math" panose="02040503050406030204" pitchFamily="18" charset="0"/>
                                </a:rPr>
                                <m:t>𝜑</m:t>
                              </m:r>
                            </m:e>
                            <m:lim>
                              <m:r>
                                <a:rPr lang="en-US" altLang="zh-CN" sz="1800" i="1">
                                  <a:solidFill>
                                    <a:schemeClr val="tx1"/>
                                  </a:solidFill>
                                  <a:latin typeface="Cambria Math" panose="02040503050406030204" pitchFamily="18" charset="0"/>
                                </a:rPr>
                                <m:t>.</m:t>
                              </m:r>
                            </m:lim>
                          </m:limUpp>
                        </m:e>
                        <m:sub>
                          <m:r>
                            <a:rPr lang="en-US" altLang="zh-CN" sz="1800" b="0" i="1" smtClean="0">
                              <a:solidFill>
                                <a:schemeClr val="tx1"/>
                              </a:solidFill>
                              <a:latin typeface="Cambria Math" panose="02040503050406030204" pitchFamily="18" charset="0"/>
                            </a:rPr>
                            <m:t>𝑞</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sSubSup>
                            <m:sSubSupPr>
                              <m:ctrlPr>
                                <a:rPr lang="zh-CN" altLang="zh-CN" sz="1800" i="1">
                                  <a:solidFill>
                                    <a:schemeClr val="tx1"/>
                                  </a:solidFill>
                                  <a:latin typeface="Cambria Math" panose="02040503050406030204" pitchFamily="18" charset="0"/>
                                </a:rPr>
                              </m:ctrlPr>
                            </m:sSubSupPr>
                            <m:e>
                              <m:r>
                                <a:rPr lang="en-US" altLang="zh-CN" sz="1800" b="0" i="1" smtClean="0">
                                  <a:solidFill>
                                    <a:schemeClr val="tx1"/>
                                  </a:solidFill>
                                  <a:latin typeface="Cambria Math" panose="02040503050406030204" pitchFamily="18" charset="0"/>
                                </a:rPr>
                                <m:t>𝑣</m:t>
                              </m:r>
                            </m:e>
                            <m:sub>
                              <m:r>
                                <a:rPr lang="en-US" altLang="zh-CN" sz="1800" i="1">
                                  <a:solidFill>
                                    <a:schemeClr val="tx1"/>
                                  </a:solidFill>
                                  <a:latin typeface="Cambria Math" panose="02040503050406030204" pitchFamily="18" charset="0"/>
                                </a:rPr>
                                <m:t>𝑜𝑞</m:t>
                              </m:r>
                            </m:sub>
                            <m:sup>
                              <m:r>
                                <a:rPr lang="en-US" altLang="zh-CN" sz="1800" i="1">
                                  <a:solidFill>
                                    <a:schemeClr val="tx1"/>
                                  </a:solidFill>
                                  <a:latin typeface="Cambria Math" panose="02040503050406030204" pitchFamily="18" charset="0"/>
                                </a:rPr>
                                <m:t>∗</m:t>
                              </m:r>
                            </m:sup>
                          </m:sSubSup>
                          <m:r>
                            <a:rPr lang="en-US" altLang="zh-CN" sz="1800" i="1">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𝑣</m:t>
                          </m:r>
                        </m:e>
                        <m:sub>
                          <m:r>
                            <a:rPr lang="en-US" altLang="zh-CN" sz="1800" i="1">
                              <a:solidFill>
                                <a:schemeClr val="tx1"/>
                              </a:solidFill>
                              <a:latin typeface="Cambria Math" panose="02040503050406030204" pitchFamily="18" charset="0"/>
                            </a:rPr>
                            <m:t>𝑜𝑞</m:t>
                          </m:r>
                        </m:sub>
                      </m:sSub>
                      <m:r>
                        <a:rPr lang="en-US" altLang="zh-CN" sz="1800" i="1">
                          <a:solidFill>
                            <a:schemeClr val="tx1"/>
                          </a:solidFill>
                          <a:latin typeface="Cambria Math" panose="02040503050406030204" pitchFamily="18" charset="0"/>
                        </a:rPr>
                        <m:t>,</m:t>
                      </m:r>
                    </m:oMath>
                  </m:oMathPara>
                </a14:m>
                <a:endParaRPr lang="en-US" altLang="zh-CN" sz="1800" i="1" dirty="0">
                  <a:solidFill>
                    <a:schemeClr val="tx1"/>
                  </a:solidFill>
                  <a:latin typeface="Cambria Math" panose="02040503050406030204" pitchFamily="18" charset="0"/>
                </a:endParaRPr>
              </a:p>
              <a:p>
                <a:pPr marL="0" indent="0" algn="just">
                  <a:buNone/>
                </a:pPr>
                <a14:m>
                  <m:oMathPara xmlns:m="http://schemas.openxmlformats.org/officeDocument/2006/math">
                    <m:oMathParaPr>
                      <m:jc m:val="centerGroup"/>
                    </m:oMathParaPr>
                    <m:oMath xmlns:m="http://schemas.openxmlformats.org/officeDocument/2006/math">
                      <m:sSubSup>
                        <m:sSubSupPr>
                          <m:ctrlPr>
                            <a:rPr lang="zh-CN" altLang="zh-CN" sz="1800" i="1">
                              <a:solidFill>
                                <a:schemeClr val="tx1"/>
                              </a:solidFill>
                              <a:latin typeface="Cambria Math" panose="02040503050406030204" pitchFamily="18" charset="0"/>
                            </a:rPr>
                          </m:ctrlPr>
                        </m:sSubSupPr>
                        <m:e>
                          <m:r>
                            <a:rPr lang="en-US" altLang="zh-CN" sz="1800" b="0" i="1" smtClean="0">
                              <a:solidFill>
                                <a:schemeClr val="tx1"/>
                              </a:solidFill>
                              <a:latin typeface="Cambria Math" panose="02040503050406030204" pitchFamily="18" charset="0"/>
                            </a:rPr>
                            <m:t>𝑖</m:t>
                          </m:r>
                        </m:e>
                        <m:sub>
                          <m:r>
                            <a:rPr lang="en-US" altLang="zh-CN" sz="1800" i="1">
                              <a:solidFill>
                                <a:schemeClr val="tx1"/>
                              </a:solidFill>
                              <a:latin typeface="Cambria Math" panose="02040503050406030204" pitchFamily="18" charset="0"/>
                            </a:rPr>
                            <m:t>𝑙𝑞</m:t>
                          </m:r>
                        </m:sub>
                        <m:sup>
                          <m:r>
                            <a:rPr lang="en-US" altLang="zh-CN" sz="1800" i="1">
                              <a:solidFill>
                                <a:schemeClr val="tx1"/>
                              </a:solidFill>
                              <a:latin typeface="Cambria Math" panose="02040503050406030204" pitchFamily="18" charset="0"/>
                            </a:rPr>
                            <m:t>∗</m:t>
                          </m:r>
                        </m:sup>
                      </m:sSubSup>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𝑘</m:t>
                          </m:r>
                        </m:e>
                        <m:sub>
                          <m:r>
                            <a:rPr lang="en-US" altLang="zh-CN" sz="1800" b="0" i="1" smtClean="0">
                              <a:solidFill>
                                <a:schemeClr val="tx1"/>
                              </a:solidFill>
                              <a:latin typeface="Cambria Math" panose="02040503050406030204" pitchFamily="18" charset="0"/>
                            </a:rPr>
                            <m:t>𝑖𝑣</m:t>
                          </m:r>
                          <m:r>
                            <a:rPr lang="en-US" altLang="zh-CN" sz="1800" b="0" i="1" smtClean="0">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𝑞</m:t>
                          </m:r>
                        </m:sub>
                      </m:sSub>
                      <m:sSub>
                        <m:sSubPr>
                          <m:ctrlPr>
                            <a:rPr lang="zh-CN" altLang="zh-CN" sz="1800" i="1">
                              <a:solidFill>
                                <a:schemeClr val="tx1"/>
                              </a:solidFill>
                              <a:latin typeface="Cambria Math" panose="02040503050406030204" pitchFamily="18" charset="0"/>
                            </a:rPr>
                          </m:ctrlPr>
                        </m:sSubPr>
                        <m:e>
                          <m:r>
                            <a:rPr lang="el-GR" altLang="zh-CN" sz="1800" i="1" smtClean="0">
                              <a:solidFill>
                                <a:schemeClr val="tx1"/>
                              </a:solidFill>
                              <a:latin typeface="Cambria Math" panose="02040503050406030204" pitchFamily="18" charset="0"/>
                              <a:ea typeface="Cambria Math" panose="02040503050406030204" pitchFamily="18" charset="0"/>
                            </a:rPr>
                            <m:t>𝜑</m:t>
                          </m:r>
                        </m:e>
                        <m:sub>
                          <m:r>
                            <a:rPr lang="en-US" altLang="zh-CN" sz="1800" i="1">
                              <a:solidFill>
                                <a:schemeClr val="tx1"/>
                              </a:solidFill>
                              <a:latin typeface="Cambria Math" panose="02040503050406030204" pitchFamily="18" charset="0"/>
                            </a:rPr>
                            <m:t>𝑞</m:t>
                          </m:r>
                        </m:sub>
                      </m:sSub>
                      <m:r>
                        <a:rPr lang="en-US" altLang="zh-CN" sz="1800" i="1">
                          <a:solidFill>
                            <a:schemeClr val="tx1"/>
                          </a:solidFill>
                          <a:latin typeface="Cambria Math" panose="02040503050406030204" pitchFamily="18" charset="0"/>
                        </a:rPr>
                        <m:t>+</m:t>
                      </m:r>
                      <m:sSub>
                        <m:sSubPr>
                          <m:ctrlPr>
                            <a:rPr lang="zh-CN" altLang="zh-CN" sz="1800" i="1">
                              <a:solidFill>
                                <a:schemeClr val="tx1"/>
                              </a:solidFill>
                              <a:latin typeface="Cambria Math" panose="02040503050406030204" pitchFamily="18" charset="0"/>
                            </a:rPr>
                          </m:ctrlPr>
                        </m:sSubPr>
                        <m:e>
                          <m:r>
                            <a:rPr lang="en-US" altLang="zh-CN" sz="1800" b="0" i="1" smtClean="0">
                              <a:solidFill>
                                <a:schemeClr val="tx1"/>
                              </a:solidFill>
                              <a:latin typeface="Cambria Math" panose="02040503050406030204" pitchFamily="18" charset="0"/>
                            </a:rPr>
                            <m:t>𝑘</m:t>
                          </m:r>
                        </m:e>
                        <m:sub>
                          <m:r>
                            <a:rPr lang="en-US" altLang="zh-CN" sz="1800" b="0" i="1" smtClean="0">
                              <a:solidFill>
                                <a:schemeClr val="tx1"/>
                              </a:solidFill>
                              <a:latin typeface="Cambria Math" panose="02040503050406030204" pitchFamily="18" charset="0"/>
                            </a:rPr>
                            <m:t>𝑝𝑣</m:t>
                          </m:r>
                          <m:r>
                            <a:rPr lang="en-US" altLang="zh-CN" sz="1800" b="0" i="1" smtClean="0">
                              <a:solidFill>
                                <a:schemeClr val="tx1"/>
                              </a:solidFill>
                              <a:latin typeface="Cambria Math" panose="02040503050406030204" pitchFamily="18" charset="0"/>
                            </a:rPr>
                            <m:t>,</m:t>
                          </m:r>
                          <m:r>
                            <a:rPr lang="en-US" altLang="zh-CN" sz="1800" b="0" i="1" smtClean="0">
                              <a:solidFill>
                                <a:schemeClr val="tx1"/>
                              </a:solidFill>
                              <a:latin typeface="Cambria Math" panose="02040503050406030204" pitchFamily="18" charset="0"/>
                            </a:rPr>
                            <m:t>𝑞</m:t>
                          </m:r>
                        </m:sub>
                      </m:sSub>
                      <m:sSub>
                        <m:sSubPr>
                          <m:ctrlPr>
                            <a:rPr lang="zh-CN" altLang="zh-CN" sz="1800" i="1">
                              <a:solidFill>
                                <a:schemeClr val="tx1"/>
                              </a:solidFill>
                              <a:latin typeface="Cambria Math" panose="02040503050406030204" pitchFamily="18" charset="0"/>
                            </a:rPr>
                          </m:ctrlPr>
                        </m:sSubPr>
                        <m:e>
                          <m:limUpp>
                            <m:limUppPr>
                              <m:ctrlPr>
                                <a:rPr lang="zh-CN" altLang="zh-CN" sz="1800" i="1">
                                  <a:solidFill>
                                    <a:schemeClr val="tx1"/>
                                  </a:solidFill>
                                  <a:latin typeface="Cambria Math" panose="02040503050406030204" pitchFamily="18" charset="0"/>
                                </a:rPr>
                              </m:ctrlPr>
                            </m:limUppPr>
                            <m:e>
                              <m:r>
                                <a:rPr lang="el-GR" altLang="zh-CN" sz="1800" i="1" smtClean="0">
                                  <a:solidFill>
                                    <a:schemeClr val="tx1"/>
                                  </a:solidFill>
                                  <a:latin typeface="Cambria Math" panose="02040503050406030204" pitchFamily="18" charset="0"/>
                                  <a:ea typeface="Cambria Math" panose="02040503050406030204" pitchFamily="18" charset="0"/>
                                </a:rPr>
                                <m:t>𝜑</m:t>
                              </m:r>
                            </m:e>
                            <m:lim>
                              <m:r>
                                <a:rPr lang="en-US" altLang="zh-CN" sz="1800" i="1">
                                  <a:solidFill>
                                    <a:schemeClr val="tx1"/>
                                  </a:solidFill>
                                  <a:latin typeface="Cambria Math" panose="02040503050406030204" pitchFamily="18" charset="0"/>
                                </a:rPr>
                                <m:t>.</m:t>
                              </m:r>
                            </m:lim>
                          </m:limUpp>
                        </m:e>
                        <m:sub>
                          <m:r>
                            <a:rPr lang="en-US" altLang="zh-CN" sz="1800" i="1">
                              <a:solidFill>
                                <a:schemeClr val="tx1"/>
                              </a:solidFill>
                              <a:latin typeface="Cambria Math" panose="02040503050406030204" pitchFamily="18" charset="0"/>
                            </a:rPr>
                            <m:t>𝑞</m:t>
                          </m:r>
                        </m:sub>
                      </m:sSub>
                      <m:r>
                        <a:rPr lang="en-US" altLang="zh-CN" sz="1800" i="1">
                          <a:solidFill>
                            <a:schemeClr val="tx1"/>
                          </a:solidFill>
                          <a:latin typeface="Cambria Math" panose="02040503050406030204" pitchFamily="18" charset="0"/>
                        </a:rPr>
                        <m:t>.</m:t>
                      </m:r>
                    </m:oMath>
                  </m:oMathPara>
                </a14:m>
                <a:endParaRPr lang="en-US" altLang="zh-CN" sz="1800" i="1" dirty="0">
                  <a:solidFill>
                    <a:schemeClr val="tx1"/>
                  </a:solidFill>
                  <a:latin typeface="Cambria Math" panose="02040503050406030204" pitchFamily="18" charset="0"/>
                </a:endParaRPr>
              </a:p>
              <a:p>
                <a:pPr marL="0" indent="0" algn="just">
                  <a:buNone/>
                </a:pPr>
                <a:endParaRPr lang="en-US" sz="1200" dirty="0"/>
              </a:p>
              <a:p>
                <a:pPr algn="just"/>
                <a:endParaRPr lang="en-US" sz="1200" dirty="0"/>
              </a:p>
              <a:p>
                <a:pPr algn="just"/>
                <a:endParaRPr lang="en-US" sz="1200" dirty="0"/>
              </a:p>
            </p:txBody>
          </p:sp>
        </mc:Choice>
        <mc:Fallback xmlns="">
          <p:sp>
            <p:nvSpPr>
              <p:cNvPr id="19" name="Content Placeholder 2">
                <a:extLst>
                  <a:ext uri="{FF2B5EF4-FFF2-40B4-BE49-F238E27FC236}">
                    <a16:creationId xmlns:a16="http://schemas.microsoft.com/office/drawing/2014/main" id="{B08817BE-37B8-4D15-9571-F5C7C83CECAC}"/>
                  </a:ext>
                </a:extLst>
              </p:cNvPr>
              <p:cNvSpPr>
                <a:spLocks noGrp="1" noRot="1" noChangeAspect="1" noMove="1" noResize="1" noEditPoints="1" noAdjustHandles="1" noChangeArrowheads="1" noChangeShapeType="1" noTextEdit="1"/>
              </p:cNvSpPr>
              <p:nvPr>
                <p:ph idx="1"/>
              </p:nvPr>
            </p:nvSpPr>
            <p:spPr>
              <a:xfrm>
                <a:off x="762000" y="609600"/>
                <a:ext cx="7467600" cy="4218377"/>
              </a:xfrm>
              <a:blipFill>
                <a:blip r:embed="rId3"/>
                <a:stretch>
                  <a:fillRect l="-163" t="-723" r="-653"/>
                </a:stretch>
              </a:blipFill>
            </p:spPr>
            <p:txBody>
              <a:bodyPr/>
              <a:lstStyle/>
              <a:p>
                <a:r>
                  <a:rPr lang="zh-CN" altLang="en-US">
                    <a:noFill/>
                  </a:rPr>
                  <a:t> </a:t>
                </a:r>
              </a:p>
            </p:txBody>
          </p:sp>
        </mc:Fallback>
      </mc:AlternateContent>
      <p:pic>
        <p:nvPicPr>
          <p:cNvPr id="26" name="图片 25">
            <a:extLst>
              <a:ext uri="{FF2B5EF4-FFF2-40B4-BE49-F238E27FC236}">
                <a16:creationId xmlns:a16="http://schemas.microsoft.com/office/drawing/2014/main" id="{ECC270A7-B5EC-4758-A2E9-2F13C1F9FD63}"/>
              </a:ext>
            </a:extLst>
          </p:cNvPr>
          <p:cNvPicPr>
            <a:picLocks noChangeAspect="1"/>
          </p:cNvPicPr>
          <p:nvPr/>
        </p:nvPicPr>
        <p:blipFill rotWithShape="1">
          <a:blip r:embed="rId4"/>
          <a:srcRect l="51544" t="5760"/>
          <a:stretch/>
        </p:blipFill>
        <p:spPr>
          <a:xfrm>
            <a:off x="4747021" y="3656361"/>
            <a:ext cx="3257707" cy="1432133"/>
          </a:xfrm>
          <a:prstGeom prst="rect">
            <a:avLst/>
          </a:prstGeom>
        </p:spPr>
      </p:pic>
      <p:pic>
        <p:nvPicPr>
          <p:cNvPr id="7" name="图片 6">
            <a:extLst>
              <a:ext uri="{FF2B5EF4-FFF2-40B4-BE49-F238E27FC236}">
                <a16:creationId xmlns:a16="http://schemas.microsoft.com/office/drawing/2014/main" id="{D56A8222-AD26-43AB-A123-74B3A797562A}"/>
              </a:ext>
            </a:extLst>
          </p:cNvPr>
          <p:cNvPicPr>
            <a:picLocks noChangeAspect="1"/>
          </p:cNvPicPr>
          <p:nvPr/>
        </p:nvPicPr>
        <p:blipFill>
          <a:blip r:embed="rId5"/>
          <a:stretch>
            <a:fillRect/>
          </a:stretch>
        </p:blipFill>
        <p:spPr>
          <a:xfrm>
            <a:off x="1180616" y="3581400"/>
            <a:ext cx="3412748" cy="1528163"/>
          </a:xfrm>
          <a:prstGeom prst="rect">
            <a:avLst/>
          </a:prstGeom>
        </p:spPr>
      </p:pic>
      <p:sp>
        <p:nvSpPr>
          <p:cNvPr id="13" name="文本框 12">
            <a:extLst>
              <a:ext uri="{FF2B5EF4-FFF2-40B4-BE49-F238E27FC236}">
                <a16:creationId xmlns:a16="http://schemas.microsoft.com/office/drawing/2014/main" id="{AFD4144A-A4AB-4F0B-916A-0DB9067193D8}"/>
              </a:ext>
            </a:extLst>
          </p:cNvPr>
          <p:cNvSpPr txBox="1"/>
          <p:nvPr/>
        </p:nvSpPr>
        <p:spPr>
          <a:xfrm>
            <a:off x="3140453" y="5331384"/>
            <a:ext cx="3412747" cy="276999"/>
          </a:xfrm>
          <a:prstGeom prst="rect">
            <a:avLst/>
          </a:prstGeom>
          <a:noFill/>
        </p:spPr>
        <p:txBody>
          <a:bodyPr wrap="square" rtlCol="0">
            <a:spAutoFit/>
          </a:bodyPr>
          <a:lstStyle/>
          <a:p>
            <a:r>
              <a:rPr lang="en-US" altLang="zh-CN" sz="1200" dirty="0">
                <a:latin typeface="Times" panose="02020603050405020304" pitchFamily="18" charset="0"/>
                <a:cs typeface="Times" panose="02020603050405020304" pitchFamily="18" charset="0"/>
              </a:rPr>
              <a:t>Fig. 6. The diagram of voltage controllers.</a:t>
            </a:r>
            <a:endParaRPr lang="zh-CN" altLang="en-US" sz="1200" dirty="0">
              <a:latin typeface="Times" panose="02020603050405020304" pitchFamily="18" charset="0"/>
              <a:cs typeface="Times" panose="02020603050405020304" pitchFamily="18" charset="0"/>
            </a:endParaRPr>
          </a:p>
        </p:txBody>
      </p:sp>
      <p:sp>
        <p:nvSpPr>
          <p:cNvPr id="14" name="文本框 13">
            <a:extLst>
              <a:ext uri="{FF2B5EF4-FFF2-40B4-BE49-F238E27FC236}">
                <a16:creationId xmlns:a16="http://schemas.microsoft.com/office/drawing/2014/main" id="{39E7878B-1011-480B-8DAD-B44154B89D4B}"/>
              </a:ext>
            </a:extLst>
          </p:cNvPr>
          <p:cNvSpPr txBox="1"/>
          <p:nvPr/>
        </p:nvSpPr>
        <p:spPr>
          <a:xfrm>
            <a:off x="7848600" y="2104225"/>
            <a:ext cx="856105" cy="369332"/>
          </a:xfrm>
          <a:prstGeom prst="rect">
            <a:avLst/>
          </a:prstGeom>
          <a:noFill/>
        </p:spPr>
        <p:txBody>
          <a:bodyPr wrap="square" rtlCol="0">
            <a:spAutoFit/>
          </a:bodyPr>
          <a:lstStyle/>
          <a:p>
            <a:r>
              <a:rPr lang="en-US" altLang="zh-CN" sz="1800" dirty="0">
                <a:latin typeface="Times" panose="02020603050405020304" pitchFamily="18" charset="0"/>
              </a:rPr>
              <a:t>(8a)</a:t>
            </a:r>
            <a:endParaRPr lang="zh-CN" altLang="en-US" sz="1800" dirty="0">
              <a:latin typeface="Times" panose="02020603050405020304" pitchFamily="18" charset="0"/>
            </a:endParaRPr>
          </a:p>
        </p:txBody>
      </p:sp>
      <p:sp>
        <p:nvSpPr>
          <p:cNvPr id="15" name="文本框 14">
            <a:extLst>
              <a:ext uri="{FF2B5EF4-FFF2-40B4-BE49-F238E27FC236}">
                <a16:creationId xmlns:a16="http://schemas.microsoft.com/office/drawing/2014/main" id="{3A00FFFF-1DEE-4059-8E16-AFBADA1B3261}"/>
              </a:ext>
            </a:extLst>
          </p:cNvPr>
          <p:cNvSpPr txBox="1"/>
          <p:nvPr/>
        </p:nvSpPr>
        <p:spPr>
          <a:xfrm>
            <a:off x="7848600" y="2382940"/>
            <a:ext cx="856105" cy="369332"/>
          </a:xfrm>
          <a:prstGeom prst="rect">
            <a:avLst/>
          </a:prstGeom>
          <a:noFill/>
        </p:spPr>
        <p:txBody>
          <a:bodyPr wrap="square" rtlCol="0">
            <a:spAutoFit/>
          </a:bodyPr>
          <a:lstStyle/>
          <a:p>
            <a:r>
              <a:rPr lang="en-US" altLang="zh-CN" sz="1800" dirty="0">
                <a:latin typeface="Times" panose="02020603050405020304" pitchFamily="18" charset="0"/>
              </a:rPr>
              <a:t>(8b)</a:t>
            </a:r>
            <a:endParaRPr lang="zh-CN" altLang="en-US" sz="1800" dirty="0">
              <a:latin typeface="Times" panose="02020603050405020304" pitchFamily="18" charset="0"/>
            </a:endParaRPr>
          </a:p>
        </p:txBody>
      </p:sp>
      <p:sp>
        <p:nvSpPr>
          <p:cNvPr id="16" name="文本框 15">
            <a:extLst>
              <a:ext uri="{FF2B5EF4-FFF2-40B4-BE49-F238E27FC236}">
                <a16:creationId xmlns:a16="http://schemas.microsoft.com/office/drawing/2014/main" id="{D8A2C55F-B83E-410F-B378-647A8FB56986}"/>
              </a:ext>
            </a:extLst>
          </p:cNvPr>
          <p:cNvSpPr txBox="1"/>
          <p:nvPr/>
        </p:nvSpPr>
        <p:spPr>
          <a:xfrm>
            <a:off x="7848600" y="2673897"/>
            <a:ext cx="856105" cy="369332"/>
          </a:xfrm>
          <a:prstGeom prst="rect">
            <a:avLst/>
          </a:prstGeom>
          <a:noFill/>
        </p:spPr>
        <p:txBody>
          <a:bodyPr wrap="square" rtlCol="0">
            <a:spAutoFit/>
          </a:bodyPr>
          <a:lstStyle/>
          <a:p>
            <a:r>
              <a:rPr lang="en-US" altLang="zh-CN" sz="1800" dirty="0">
                <a:latin typeface="Times" panose="02020603050405020304" pitchFamily="18" charset="0"/>
              </a:rPr>
              <a:t>(8c)</a:t>
            </a:r>
            <a:endParaRPr lang="zh-CN" altLang="en-US" sz="1800" dirty="0">
              <a:latin typeface="Times" panose="02020603050405020304" pitchFamily="18" charset="0"/>
            </a:endParaRPr>
          </a:p>
        </p:txBody>
      </p:sp>
      <p:sp>
        <p:nvSpPr>
          <p:cNvPr id="22" name="文本框 21">
            <a:extLst>
              <a:ext uri="{FF2B5EF4-FFF2-40B4-BE49-F238E27FC236}">
                <a16:creationId xmlns:a16="http://schemas.microsoft.com/office/drawing/2014/main" id="{DCC8E6EA-B9CB-411F-B1E8-01046690BBAC}"/>
              </a:ext>
            </a:extLst>
          </p:cNvPr>
          <p:cNvSpPr txBox="1"/>
          <p:nvPr/>
        </p:nvSpPr>
        <p:spPr>
          <a:xfrm>
            <a:off x="7848600" y="2983468"/>
            <a:ext cx="856105" cy="369332"/>
          </a:xfrm>
          <a:prstGeom prst="rect">
            <a:avLst/>
          </a:prstGeom>
          <a:noFill/>
        </p:spPr>
        <p:txBody>
          <a:bodyPr wrap="square" rtlCol="0">
            <a:spAutoFit/>
          </a:bodyPr>
          <a:lstStyle/>
          <a:p>
            <a:r>
              <a:rPr lang="en-US" altLang="zh-CN" sz="1800" dirty="0">
                <a:latin typeface="Times" panose="02020603050405020304" pitchFamily="18" charset="0"/>
              </a:rPr>
              <a:t>(8d)</a:t>
            </a:r>
            <a:endParaRPr lang="zh-CN" altLang="en-US" sz="1800" dirty="0">
              <a:latin typeface="Times" panose="02020603050405020304" pitchFamily="18" charset="0"/>
            </a:endParaRPr>
          </a:p>
        </p:txBody>
      </p:sp>
      <p:sp>
        <p:nvSpPr>
          <p:cNvPr id="20" name="Title 1">
            <a:extLst>
              <a:ext uri="{FF2B5EF4-FFF2-40B4-BE49-F238E27FC236}">
                <a16:creationId xmlns:a16="http://schemas.microsoft.com/office/drawing/2014/main" id="{28309362-BD47-4D2D-BF31-368C9B8029C6}"/>
              </a:ext>
            </a:extLst>
          </p:cNvPr>
          <p:cNvSpPr txBox="1">
            <a:spLocks/>
          </p:cNvSpPr>
          <p:nvPr/>
        </p:nvSpPr>
        <p:spPr bwMode="auto">
          <a:xfrm>
            <a:off x="0" y="0"/>
            <a:ext cx="5867400" cy="5687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500">
                <a:solidFill>
                  <a:srgbClr val="C8102E"/>
                </a:solidFill>
                <a:latin typeface="+mj-lt"/>
                <a:ea typeface="+mj-ea"/>
                <a:cs typeface="+mj-cs"/>
              </a:defRPr>
            </a:lvl1pPr>
            <a:lvl2pPr algn="l" rtl="0" fontAlgn="base">
              <a:spcBef>
                <a:spcPct val="0"/>
              </a:spcBef>
              <a:spcAft>
                <a:spcPct val="0"/>
              </a:spcAft>
              <a:defRPr sz="3500">
                <a:solidFill>
                  <a:srgbClr val="CE1126"/>
                </a:solidFill>
                <a:latin typeface="Univers 67 CondensedBold" charset="0"/>
              </a:defRPr>
            </a:lvl2pPr>
            <a:lvl3pPr algn="l" rtl="0" fontAlgn="base">
              <a:spcBef>
                <a:spcPct val="0"/>
              </a:spcBef>
              <a:spcAft>
                <a:spcPct val="0"/>
              </a:spcAft>
              <a:defRPr sz="3500">
                <a:solidFill>
                  <a:srgbClr val="CE1126"/>
                </a:solidFill>
                <a:latin typeface="Univers 67 CondensedBold" charset="0"/>
              </a:defRPr>
            </a:lvl3pPr>
            <a:lvl4pPr algn="l" rtl="0" fontAlgn="base">
              <a:spcBef>
                <a:spcPct val="0"/>
              </a:spcBef>
              <a:spcAft>
                <a:spcPct val="0"/>
              </a:spcAft>
              <a:defRPr sz="3500">
                <a:solidFill>
                  <a:srgbClr val="CE1126"/>
                </a:solidFill>
                <a:latin typeface="Univers 67 CondensedBold" charset="0"/>
              </a:defRPr>
            </a:lvl4pPr>
            <a:lvl5pPr algn="l" rtl="0" fontAlgn="base">
              <a:spcBef>
                <a:spcPct val="0"/>
              </a:spcBef>
              <a:spcAft>
                <a:spcPct val="0"/>
              </a:spcAft>
              <a:defRPr sz="3500">
                <a:solidFill>
                  <a:srgbClr val="CE1126"/>
                </a:solidFill>
                <a:latin typeface="Univers 67 CondensedBold" charset="0"/>
              </a:defRPr>
            </a:lvl5pPr>
            <a:lvl6pPr marL="457200" algn="l" rtl="0" fontAlgn="base">
              <a:spcBef>
                <a:spcPct val="0"/>
              </a:spcBef>
              <a:spcAft>
                <a:spcPct val="0"/>
              </a:spcAft>
              <a:defRPr sz="3500">
                <a:solidFill>
                  <a:srgbClr val="CE1126"/>
                </a:solidFill>
                <a:latin typeface="Univers 67 CondensedBold" charset="0"/>
              </a:defRPr>
            </a:lvl6pPr>
            <a:lvl7pPr marL="914400" algn="l" rtl="0" fontAlgn="base">
              <a:spcBef>
                <a:spcPct val="0"/>
              </a:spcBef>
              <a:spcAft>
                <a:spcPct val="0"/>
              </a:spcAft>
              <a:defRPr sz="3500">
                <a:solidFill>
                  <a:srgbClr val="CE1126"/>
                </a:solidFill>
                <a:latin typeface="Univers 67 CondensedBold" charset="0"/>
              </a:defRPr>
            </a:lvl7pPr>
            <a:lvl8pPr marL="1371600" algn="l" rtl="0" fontAlgn="base">
              <a:spcBef>
                <a:spcPct val="0"/>
              </a:spcBef>
              <a:spcAft>
                <a:spcPct val="0"/>
              </a:spcAft>
              <a:defRPr sz="3500">
                <a:solidFill>
                  <a:srgbClr val="CE1126"/>
                </a:solidFill>
                <a:latin typeface="Univers 67 CondensedBold" charset="0"/>
              </a:defRPr>
            </a:lvl8pPr>
            <a:lvl9pPr marL="1828800" algn="l" rtl="0" fontAlgn="base">
              <a:spcBef>
                <a:spcPct val="0"/>
              </a:spcBef>
              <a:spcAft>
                <a:spcPct val="0"/>
              </a:spcAft>
              <a:defRPr sz="3500">
                <a:solidFill>
                  <a:srgbClr val="CE1126"/>
                </a:solidFill>
                <a:latin typeface="Univers 67 CondensedBold" charset="0"/>
              </a:defRPr>
            </a:lvl9pPr>
          </a:lstStyle>
          <a:p>
            <a:pPr algn="ctr" eaLnBrk="1" hangingPunct="1"/>
            <a:r>
              <a:rPr lang="en-US" sz="3200" kern="1200">
                <a:latin typeface="Times" panose="02020603050405020304" pitchFamily="18" charset="0"/>
                <a:ea typeface="Microsoft YaHei UI" panose="020B0503020204020204" pitchFamily="34" charset="-122"/>
                <a:cs typeface="Times" panose="02020603050405020304" pitchFamily="18" charset="0"/>
              </a:rPr>
              <a:t>Mathematical Model of Microgrid</a:t>
            </a:r>
            <a:endParaRPr lang="en-US" sz="3200" kern="1200" dirty="0">
              <a:latin typeface="Times" panose="02020603050405020304" pitchFamily="18" charset="0"/>
              <a:ea typeface="Microsoft YaHei UI" panose="020B0503020204020204" pitchFamily="34" charset="-122"/>
              <a:cs typeface="Times" panose="02020603050405020304" pitchFamily="18" charset="0"/>
            </a:endParaRPr>
          </a:p>
        </p:txBody>
      </p:sp>
    </p:spTree>
    <p:extLst>
      <p:ext uri="{BB962C8B-B14F-4D97-AF65-F5344CB8AC3E}">
        <p14:creationId xmlns:p14="http://schemas.microsoft.com/office/powerpoint/2010/main" val="821055295"/>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PowerPoint.pot</Template>
  <TotalTime>37722</TotalTime>
  <Words>10745</Words>
  <Application>Microsoft Office PowerPoint</Application>
  <PresentationFormat>全屏显示(4:3)</PresentationFormat>
  <Paragraphs>774</Paragraphs>
  <Slides>64</Slides>
  <Notes>18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64</vt:i4>
      </vt:variant>
    </vt:vector>
  </HeadingPairs>
  <TitlesOfParts>
    <vt:vector size="73" baseType="lpstr">
      <vt:lpstr>Univers 65</vt:lpstr>
      <vt:lpstr>Univers 67 CondensedBold</vt:lpstr>
      <vt:lpstr>Arial</vt:lpstr>
      <vt:lpstr>Calibri</vt:lpstr>
      <vt:lpstr>Cambria Math</vt:lpstr>
      <vt:lpstr>Times</vt:lpstr>
      <vt:lpstr>Times New Roman</vt:lpstr>
      <vt:lpstr>Wingdings</vt:lpstr>
      <vt:lpstr>PowerPoint</vt:lpstr>
      <vt:lpstr>Microgrids (Part II)  Microgrid Modeling and Control</vt:lpstr>
      <vt:lpstr>Contents</vt:lpstr>
      <vt:lpstr>Background of Microgrids Modeling</vt:lpstr>
      <vt:lpstr>Mathematical Model of Microgrid</vt:lpstr>
      <vt:lpstr>Mathematical Model of Microgrid</vt:lpstr>
      <vt:lpstr>Mathematical Model of Microgrid</vt:lpstr>
      <vt:lpstr>PowerPoint 演示文稿</vt:lpstr>
      <vt:lpstr>PowerPoint 演示文稿</vt:lpstr>
      <vt:lpstr>PowerPoint 演示文稿</vt:lpstr>
      <vt:lpstr>PowerPoint 演示文稿</vt:lpstr>
      <vt:lpstr>Mathematical Model of Microgrid</vt:lpstr>
      <vt:lpstr>PowerPoint 演示文稿</vt:lpstr>
      <vt:lpstr>Mathematical Model of Microgrid</vt:lpstr>
      <vt:lpstr>Reference Frame Transformation</vt:lpstr>
      <vt:lpstr>State Space Model of Microgrid</vt:lpstr>
      <vt:lpstr>Linearization of microgrid model</vt:lpstr>
      <vt:lpstr>Virtual Resistor Method</vt:lpstr>
      <vt:lpstr>Model Order Reduction Method using Singular Perturbation</vt:lpstr>
      <vt:lpstr>Model Order Reduction Method using Singular Perturbation</vt:lpstr>
      <vt:lpstr>Order Reduction Method for Small-Signal Microgrid Model</vt:lpstr>
      <vt:lpstr>Order Reduction Method for Small-Signal Microgrid Model</vt:lpstr>
      <vt:lpstr>Order Reduction Method for Small-Signal Microgrid Model</vt:lpstr>
      <vt:lpstr>Order Reduction Method for Small-Signal Microgrid Model</vt:lpstr>
      <vt:lpstr>Order Reduction Method for Small-Signal Microgrid Model</vt:lpstr>
      <vt:lpstr>Simulation Validation of Small-Signal Order Reduction</vt:lpstr>
      <vt:lpstr>Simulation Validation of Small-Signal Order Reduction</vt:lpstr>
      <vt:lpstr>Simulation Validation of Small-Signal Order Reduction</vt:lpstr>
      <vt:lpstr>Simulation Validation of Small-Signal Order Reduction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References</vt:lpstr>
      <vt:lpstr>References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 Thomasson</dc:creator>
  <cp:lastModifiedBy>max 马</cp:lastModifiedBy>
  <cp:revision>1072</cp:revision>
  <dcterms:created xsi:type="dcterms:W3CDTF">2016-12-19T18:40:45Z</dcterms:created>
  <dcterms:modified xsi:type="dcterms:W3CDTF">2019-11-08T00:54:16Z</dcterms:modified>
</cp:coreProperties>
</file>